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269" r:id="rId6"/>
    <p:sldId id="262" r:id="rId7"/>
    <p:sldId id="271" r:id="rId8"/>
    <p:sldId id="264" r:id="rId9"/>
    <p:sldId id="314" r:id="rId10"/>
    <p:sldId id="273" r:id="rId11"/>
    <p:sldId id="260" r:id="rId12"/>
    <p:sldId id="275" r:id="rId13"/>
    <p:sldId id="276" r:id="rId14"/>
    <p:sldId id="277" r:id="rId15"/>
    <p:sldId id="278" r:id="rId16"/>
    <p:sldId id="279" r:id="rId17"/>
    <p:sldId id="280" r:id="rId18"/>
    <p:sldId id="283" r:id="rId19"/>
    <p:sldId id="281" r:id="rId20"/>
    <p:sldId id="285" r:id="rId21"/>
    <p:sldId id="286" r:id="rId22"/>
    <p:sldId id="266" r:id="rId23"/>
    <p:sldId id="290" r:id="rId24"/>
    <p:sldId id="313" r:id="rId25"/>
    <p:sldId id="292" r:id="rId26"/>
    <p:sldId id="293" r:id="rId27"/>
    <p:sldId id="310" r:id="rId28"/>
    <p:sldId id="291" r:id="rId29"/>
    <p:sldId id="295" r:id="rId30"/>
    <p:sldId id="296" r:id="rId31"/>
    <p:sldId id="294" r:id="rId32"/>
    <p:sldId id="298" r:id="rId33"/>
    <p:sldId id="315" r:id="rId34"/>
    <p:sldId id="311" r:id="rId35"/>
    <p:sldId id="288" r:id="rId36"/>
    <p:sldId id="316" r:id="rId37"/>
    <p:sldId id="317" r:id="rId38"/>
    <p:sldId id="318" r:id="rId39"/>
    <p:sldId id="272" r:id="rId40"/>
    <p:sldId id="312" r:id="rId41"/>
    <p:sldId id="308" r:id="rId42"/>
    <p:sldId id="304" r:id="rId43"/>
    <p:sldId id="305" r:id="rId44"/>
    <p:sldId id="309"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525"/>
    <a:srgbClr val="E8EFF1"/>
    <a:srgbClr val="33333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58D5E-5914-4245-A995-9C3EEC60B68C}" v="93" dt="2022-11-25T16:25:48.827"/>
    <p1510:client id="{E7A5638D-E4A7-4A94-AA9E-250B901417F4}" v="42" dt="2022-11-24T16:54:05.8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96" autoAdjust="0"/>
    <p:restoredTop sz="94660"/>
  </p:normalViewPr>
  <p:slideViewPr>
    <p:cSldViewPr snapToGrid="0">
      <p:cViewPr varScale="1">
        <p:scale>
          <a:sx n="102" d="100"/>
          <a:sy n="102" d="100"/>
        </p:scale>
        <p:origin x="282" y="108"/>
      </p:cViewPr>
      <p:guideLst>
        <p:guide orient="horz" pos="2160"/>
        <p:guide pos="29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ry MOUNIQ" userId="dd487ff1-3e69-4f0a-95af-01f527e3c866" providerId="ADAL" clId="{91958D5E-5914-4245-A995-9C3EEC60B68C}"/>
    <pc:docChg chg="modSld">
      <pc:chgData name="Samary MOUNIQ" userId="dd487ff1-3e69-4f0a-95af-01f527e3c866" providerId="ADAL" clId="{91958D5E-5914-4245-A995-9C3EEC60B68C}" dt="2022-11-25T16:25:51.650" v="120" actId="14100"/>
      <pc:docMkLst>
        <pc:docMk/>
      </pc:docMkLst>
      <pc:sldChg chg="modSp mod">
        <pc:chgData name="Samary MOUNIQ" userId="dd487ff1-3e69-4f0a-95af-01f527e3c866" providerId="ADAL" clId="{91958D5E-5914-4245-A995-9C3EEC60B68C}" dt="2022-11-25T16:25:51.650" v="120" actId="14100"/>
        <pc:sldMkLst>
          <pc:docMk/>
          <pc:sldMk cId="3023536719" sldId="293"/>
        </pc:sldMkLst>
        <pc:spChg chg="mod">
          <ac:chgData name="Samary MOUNIQ" userId="dd487ff1-3e69-4f0a-95af-01f527e3c866" providerId="ADAL" clId="{91958D5E-5914-4245-A995-9C3EEC60B68C}" dt="2022-11-25T16:25:51.650" v="120" actId="14100"/>
          <ac:spMkLst>
            <pc:docMk/>
            <pc:sldMk cId="3023536719" sldId="293"/>
            <ac:spMk id="43" creationId="{00000000-0000-0000-0000-000000000000}"/>
          </ac:spMkLst>
        </pc:spChg>
      </pc:sldChg>
      <pc:sldChg chg="modSp mod">
        <pc:chgData name="Samary MOUNIQ" userId="dd487ff1-3e69-4f0a-95af-01f527e3c866" providerId="ADAL" clId="{91958D5E-5914-4245-A995-9C3EEC60B68C}" dt="2022-11-25T16:21:35.073" v="75" actId="14100"/>
        <pc:sldMkLst>
          <pc:docMk/>
          <pc:sldMk cId="388392626" sldId="298"/>
        </pc:sldMkLst>
        <pc:spChg chg="mod">
          <ac:chgData name="Samary MOUNIQ" userId="dd487ff1-3e69-4f0a-95af-01f527e3c866" providerId="ADAL" clId="{91958D5E-5914-4245-A995-9C3EEC60B68C}" dt="2022-11-25T16:20:21.219" v="17" actId="20577"/>
          <ac:spMkLst>
            <pc:docMk/>
            <pc:sldMk cId="388392626" sldId="298"/>
            <ac:spMk id="25" creationId="{00000000-0000-0000-0000-000000000000}"/>
          </ac:spMkLst>
        </pc:spChg>
        <pc:spChg chg="mod">
          <ac:chgData name="Samary MOUNIQ" userId="dd487ff1-3e69-4f0a-95af-01f527e3c866" providerId="ADAL" clId="{91958D5E-5914-4245-A995-9C3EEC60B68C}" dt="2022-11-25T16:20:37.574" v="43" actId="20577"/>
          <ac:spMkLst>
            <pc:docMk/>
            <pc:sldMk cId="388392626" sldId="298"/>
            <ac:spMk id="26" creationId="{00000000-0000-0000-0000-000000000000}"/>
          </ac:spMkLst>
        </pc:spChg>
        <pc:spChg chg="mod">
          <ac:chgData name="Samary MOUNIQ" userId="dd487ff1-3e69-4f0a-95af-01f527e3c866" providerId="ADAL" clId="{91958D5E-5914-4245-A995-9C3EEC60B68C}" dt="2022-11-25T16:21:35.073" v="75" actId="14100"/>
          <ac:spMkLst>
            <pc:docMk/>
            <pc:sldMk cId="388392626" sldId="298"/>
            <ac:spMk id="29" creationId="{00000000-0000-0000-0000-000000000000}"/>
          </ac:spMkLst>
        </pc:spChg>
        <pc:spChg chg="mod">
          <ac:chgData name="Samary MOUNIQ" userId="dd487ff1-3e69-4f0a-95af-01f527e3c866" providerId="ADAL" clId="{91958D5E-5914-4245-A995-9C3EEC60B68C}" dt="2022-11-25T16:20:52.733" v="55" actId="20577"/>
          <ac:spMkLst>
            <pc:docMk/>
            <pc:sldMk cId="388392626" sldId="298"/>
            <ac:spMk id="30" creationId="{00000000-0000-0000-0000-000000000000}"/>
          </ac:spMkLst>
        </pc:spChg>
        <pc:spChg chg="mod">
          <ac:chgData name="Samary MOUNIQ" userId="dd487ff1-3e69-4f0a-95af-01f527e3c866" providerId="ADAL" clId="{91958D5E-5914-4245-A995-9C3EEC60B68C}" dt="2022-11-25T16:21:08.281" v="65" actId="14100"/>
          <ac:spMkLst>
            <pc:docMk/>
            <pc:sldMk cId="388392626" sldId="298"/>
            <ac:spMk id="32" creationId="{00000000-0000-0000-0000-000000000000}"/>
          </ac:spMkLst>
        </pc:spChg>
        <pc:spChg chg="mod">
          <ac:chgData name="Samary MOUNIQ" userId="dd487ff1-3e69-4f0a-95af-01f527e3c866" providerId="ADAL" clId="{91958D5E-5914-4245-A995-9C3EEC60B68C}" dt="2022-11-25T16:21:17.355" v="72" actId="14100"/>
          <ac:spMkLst>
            <pc:docMk/>
            <pc:sldMk cId="388392626" sldId="298"/>
            <ac:spMk id="39" creationId="{00000000-0000-0000-0000-000000000000}"/>
          </ac:spMkLst>
        </pc:spChg>
      </pc:sldChg>
      <pc:sldChg chg="modSp mod">
        <pc:chgData name="Samary MOUNIQ" userId="dd487ff1-3e69-4f0a-95af-01f527e3c866" providerId="ADAL" clId="{91958D5E-5914-4245-A995-9C3EEC60B68C}" dt="2022-11-25T16:23:19.572" v="91" actId="6549"/>
        <pc:sldMkLst>
          <pc:docMk/>
          <pc:sldMk cId="2529648262" sldId="316"/>
        </pc:sldMkLst>
        <pc:graphicFrameChg chg="modGraphic">
          <ac:chgData name="Samary MOUNIQ" userId="dd487ff1-3e69-4f0a-95af-01f527e3c866" providerId="ADAL" clId="{91958D5E-5914-4245-A995-9C3EEC60B68C}" dt="2022-11-25T16:23:19.572" v="91" actId="6549"/>
          <ac:graphicFrameMkLst>
            <pc:docMk/>
            <pc:sldMk cId="2529648262" sldId="316"/>
            <ac:graphicFrameMk id="5" creationId="{00000000-0000-0000-0000-000000000000}"/>
          </ac:graphicFrameMkLst>
        </pc:graphicFrameChg>
      </pc:sldChg>
      <pc:sldChg chg="modSp mod">
        <pc:chgData name="Samary MOUNIQ" userId="dd487ff1-3e69-4f0a-95af-01f527e3c866" providerId="ADAL" clId="{91958D5E-5914-4245-A995-9C3EEC60B68C}" dt="2022-11-25T16:24:55.688" v="99" actId="20577"/>
        <pc:sldMkLst>
          <pc:docMk/>
          <pc:sldMk cId="1780486657" sldId="317"/>
        </pc:sldMkLst>
        <pc:spChg chg="mod">
          <ac:chgData name="Samary MOUNIQ" userId="dd487ff1-3e69-4f0a-95af-01f527e3c866" providerId="ADAL" clId="{91958D5E-5914-4245-A995-9C3EEC60B68C}" dt="2022-11-25T16:24:55.688" v="99" actId="20577"/>
          <ac:spMkLst>
            <pc:docMk/>
            <pc:sldMk cId="1780486657" sldId="317"/>
            <ac:spMk id="3" creationId="{00000000-0000-0000-0000-000000000000}"/>
          </ac:spMkLst>
        </pc:spChg>
      </pc:sldChg>
      <pc:sldChg chg="modSp mod">
        <pc:chgData name="Samary MOUNIQ" userId="dd487ff1-3e69-4f0a-95af-01f527e3c866" providerId="ADAL" clId="{91958D5E-5914-4245-A995-9C3EEC60B68C}" dt="2022-11-25T16:22:36.970" v="81" actId="20577"/>
        <pc:sldMkLst>
          <pc:docMk/>
          <pc:sldMk cId="436446235" sldId="318"/>
        </pc:sldMkLst>
        <pc:graphicFrameChg chg="modGraphic">
          <ac:chgData name="Samary MOUNIQ" userId="dd487ff1-3e69-4f0a-95af-01f527e3c866" providerId="ADAL" clId="{91958D5E-5914-4245-A995-9C3EEC60B68C}" dt="2022-11-25T16:22:36.970" v="81" actId="20577"/>
          <ac:graphicFrameMkLst>
            <pc:docMk/>
            <pc:sldMk cId="436446235" sldId="318"/>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F6E25-862D-4C09-A1C5-9301A77E1DA0}" type="datetimeFigureOut">
              <a:rPr lang="fr-FR" smtClean="0"/>
              <a:t>25/11/2022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2441D-7748-4F4A-A5D2-55322B7D1628}" type="slidenum">
              <a:rPr lang="fr-FR" smtClean="0"/>
              <a:t>‹N°›</a:t>
            </a:fld>
            <a:endParaRPr lang="fr-FR"/>
          </a:p>
        </p:txBody>
      </p:sp>
    </p:spTree>
    <p:extLst>
      <p:ext uri="{BB962C8B-B14F-4D97-AF65-F5344CB8AC3E}">
        <p14:creationId xmlns:p14="http://schemas.microsoft.com/office/powerpoint/2010/main" val="2426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20</a:t>
            </a:fld>
            <a:endParaRPr lang="fr-FR"/>
          </a:p>
        </p:txBody>
      </p:sp>
    </p:spTree>
    <p:extLst>
      <p:ext uri="{BB962C8B-B14F-4D97-AF65-F5344CB8AC3E}">
        <p14:creationId xmlns:p14="http://schemas.microsoft.com/office/powerpoint/2010/main" val="84592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29</a:t>
            </a:fld>
            <a:endParaRPr lang="fr-FR"/>
          </a:p>
        </p:txBody>
      </p:sp>
    </p:spTree>
    <p:extLst>
      <p:ext uri="{BB962C8B-B14F-4D97-AF65-F5344CB8AC3E}">
        <p14:creationId xmlns:p14="http://schemas.microsoft.com/office/powerpoint/2010/main" val="1376212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30</a:t>
            </a:fld>
            <a:endParaRPr lang="fr-FR"/>
          </a:p>
        </p:txBody>
      </p:sp>
    </p:spTree>
    <p:extLst>
      <p:ext uri="{BB962C8B-B14F-4D97-AF65-F5344CB8AC3E}">
        <p14:creationId xmlns:p14="http://schemas.microsoft.com/office/powerpoint/2010/main" val="188688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31</a:t>
            </a:fld>
            <a:endParaRPr lang="fr-FR"/>
          </a:p>
        </p:txBody>
      </p:sp>
    </p:spTree>
    <p:extLst>
      <p:ext uri="{BB962C8B-B14F-4D97-AF65-F5344CB8AC3E}">
        <p14:creationId xmlns:p14="http://schemas.microsoft.com/office/powerpoint/2010/main" val="261787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39</a:t>
            </a:fld>
            <a:endParaRPr lang="fr-FR"/>
          </a:p>
        </p:txBody>
      </p:sp>
    </p:spTree>
    <p:extLst>
      <p:ext uri="{BB962C8B-B14F-4D97-AF65-F5344CB8AC3E}">
        <p14:creationId xmlns:p14="http://schemas.microsoft.com/office/powerpoint/2010/main" val="76623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40</a:t>
            </a:fld>
            <a:endParaRPr lang="fr-FR"/>
          </a:p>
        </p:txBody>
      </p:sp>
    </p:spTree>
    <p:extLst>
      <p:ext uri="{BB962C8B-B14F-4D97-AF65-F5344CB8AC3E}">
        <p14:creationId xmlns:p14="http://schemas.microsoft.com/office/powerpoint/2010/main" val="199047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21</a:t>
            </a:fld>
            <a:endParaRPr lang="fr-FR"/>
          </a:p>
        </p:txBody>
      </p:sp>
    </p:spTree>
    <p:extLst>
      <p:ext uri="{BB962C8B-B14F-4D97-AF65-F5344CB8AC3E}">
        <p14:creationId xmlns:p14="http://schemas.microsoft.com/office/powerpoint/2010/main" val="113991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22</a:t>
            </a:fld>
            <a:endParaRPr lang="fr-FR"/>
          </a:p>
        </p:txBody>
      </p:sp>
    </p:spTree>
    <p:extLst>
      <p:ext uri="{BB962C8B-B14F-4D97-AF65-F5344CB8AC3E}">
        <p14:creationId xmlns:p14="http://schemas.microsoft.com/office/powerpoint/2010/main" val="371973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23</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24</a:t>
            </a:fld>
            <a:endParaRPr lang="fr-FR"/>
          </a:p>
        </p:txBody>
      </p:sp>
    </p:spTree>
    <p:extLst>
      <p:ext uri="{BB962C8B-B14F-4D97-AF65-F5344CB8AC3E}">
        <p14:creationId xmlns:p14="http://schemas.microsoft.com/office/powerpoint/2010/main" val="217021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25</a:t>
            </a:fld>
            <a:endParaRPr lang="fr-FR"/>
          </a:p>
        </p:txBody>
      </p:sp>
    </p:spTree>
    <p:extLst>
      <p:ext uri="{BB962C8B-B14F-4D97-AF65-F5344CB8AC3E}">
        <p14:creationId xmlns:p14="http://schemas.microsoft.com/office/powerpoint/2010/main" val="174232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26</a:t>
            </a:fld>
            <a:endParaRPr lang="fr-FR"/>
          </a:p>
        </p:txBody>
      </p:sp>
    </p:spTree>
    <p:extLst>
      <p:ext uri="{BB962C8B-B14F-4D97-AF65-F5344CB8AC3E}">
        <p14:creationId xmlns:p14="http://schemas.microsoft.com/office/powerpoint/2010/main" val="202032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27</a:t>
            </a:fld>
            <a:endParaRPr lang="fr-FR"/>
          </a:p>
        </p:txBody>
      </p:sp>
    </p:spTree>
    <p:extLst>
      <p:ext uri="{BB962C8B-B14F-4D97-AF65-F5344CB8AC3E}">
        <p14:creationId xmlns:p14="http://schemas.microsoft.com/office/powerpoint/2010/main" val="221445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28</a:t>
            </a:fld>
            <a:endParaRPr lang="fr-FR"/>
          </a:p>
        </p:txBody>
      </p:sp>
    </p:spTree>
    <p:extLst>
      <p:ext uri="{BB962C8B-B14F-4D97-AF65-F5344CB8AC3E}">
        <p14:creationId xmlns:p14="http://schemas.microsoft.com/office/powerpoint/2010/main" val="2528035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rgbClr val="EDF2F4"/>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1873" y="247117"/>
            <a:ext cx="1677846" cy="1987200"/>
          </a:xfrm>
          <a:prstGeom prst="rect">
            <a:avLst/>
          </a:prstGeom>
        </p:spPr>
      </p:pic>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3"/>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368855" y="2483642"/>
            <a:ext cx="5943600" cy="3380002"/>
          </a:xfrm>
        </p:spPr>
        <p:txBody>
          <a:bodyPr>
            <a:normAutofit/>
          </a:bodyPr>
          <a:lstStyle>
            <a:lvl1pPr>
              <a:defRPr sz="4800" b="1" cap="all" spc="-150" baseline="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016384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3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age ou liste">
    <p:bg>
      <p:bgPr>
        <a:solidFill>
          <a:srgbClr val="EDF2F4"/>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2"/>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470455" y="2790138"/>
            <a:ext cx="7912442" cy="3380002"/>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4" name="Espace réservé du texte 4">
            <a:extLst>
              <a:ext uri="{FF2B5EF4-FFF2-40B4-BE49-F238E27FC236}">
                <a16:creationId xmlns:a16="http://schemas.microsoft.com/office/drawing/2014/main" id="{9A63521E-D9EC-8747-B095-61825AA1886F}"/>
              </a:ext>
            </a:extLst>
          </p:cNvPr>
          <p:cNvSpPr>
            <a:spLocks noGrp="1"/>
          </p:cNvSpPr>
          <p:nvPr>
            <p:ph type="body" sz="quarter" idx="10" hasCustomPrompt="1"/>
          </p:nvPr>
        </p:nvSpPr>
        <p:spPr>
          <a:xfrm>
            <a:off x="1343455" y="741404"/>
            <a:ext cx="3811587" cy="2048733"/>
          </a:xfrm>
        </p:spPr>
        <p:txBody>
          <a:bodyPr>
            <a:noAutofit/>
          </a:bodyPr>
          <a:lstStyle>
            <a:lvl1pPr marL="0" indent="0">
              <a:buNone/>
              <a:defRPr sz="15000" b="1" spc="-300">
                <a:solidFill>
                  <a:srgbClr val="E84424"/>
                </a:solidFill>
                <a:latin typeface="Arial" panose="020B0604020202020204" pitchFamily="34" charset="0"/>
                <a:cs typeface="Arial" panose="020B0604020202020204" pitchFamily="34" charset="0"/>
              </a:defRPr>
            </a:lvl1pPr>
            <a:lvl2pPr>
              <a:defRPr sz="15000" b="1" spc="-300">
                <a:solidFill>
                  <a:srgbClr val="E84424"/>
                </a:solidFill>
                <a:latin typeface="Arial" panose="020B0604020202020204" pitchFamily="34" charset="0"/>
                <a:cs typeface="Arial" panose="020B0604020202020204" pitchFamily="34" charset="0"/>
              </a:defRPr>
            </a:lvl2pPr>
            <a:lvl3pPr>
              <a:defRPr sz="15000" b="1" spc="-300">
                <a:solidFill>
                  <a:srgbClr val="E84424"/>
                </a:solidFill>
                <a:latin typeface="Arial" panose="020B0604020202020204" pitchFamily="34" charset="0"/>
                <a:cs typeface="Arial" panose="020B0604020202020204" pitchFamily="34" charset="0"/>
              </a:defRPr>
            </a:lvl3pPr>
            <a:lvl4pPr>
              <a:defRPr sz="15000" b="1" spc="-300">
                <a:solidFill>
                  <a:srgbClr val="E84424"/>
                </a:solidFill>
                <a:latin typeface="Arial" panose="020B0604020202020204" pitchFamily="34" charset="0"/>
                <a:cs typeface="Arial" panose="020B0604020202020204" pitchFamily="34" charset="0"/>
              </a:defRPr>
            </a:lvl4pPr>
            <a:lvl5pPr>
              <a:defRPr sz="15000" b="1" spc="-300">
                <a:solidFill>
                  <a:srgbClr val="E84424"/>
                </a:solidFill>
                <a:latin typeface="Arial" panose="020B0604020202020204" pitchFamily="34" charset="0"/>
                <a:cs typeface="Arial" panose="020B0604020202020204" pitchFamily="34" charset="0"/>
              </a:defRPr>
            </a:lvl5pPr>
          </a:lstStyle>
          <a:p>
            <a:pPr lvl="0"/>
            <a:r>
              <a:rPr lang="fr-FR" dirty="0"/>
              <a:t>1</a:t>
            </a:r>
          </a:p>
        </p:txBody>
      </p:sp>
    </p:spTree>
    <p:extLst>
      <p:ext uri="{BB962C8B-B14F-4D97-AF65-F5344CB8AC3E}">
        <p14:creationId xmlns:p14="http://schemas.microsoft.com/office/powerpoint/2010/main" val="24746281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76CA68C-B286-F449-9378-EA43C36AE592}"/>
              </a:ext>
            </a:extLst>
          </p:cNvPr>
          <p:cNvSpPr>
            <a:spLocks noGrp="1"/>
          </p:cNvSpPr>
          <p:nvPr>
            <p:ph type="title" hasCustomPrompt="1"/>
          </p:nvPr>
        </p:nvSpPr>
        <p:spPr>
          <a:xfrm>
            <a:off x="698500"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pic>
        <p:nvPicPr>
          <p:cNvPr id="8" name="Image 7">
            <a:extLst>
              <a:ext uri="{FF2B5EF4-FFF2-40B4-BE49-F238E27FC236}">
                <a16:creationId xmlns:a16="http://schemas.microsoft.com/office/drawing/2014/main" id="{7D79A757-9989-CF4C-8210-D8C2A54EF78A}"/>
              </a:ext>
            </a:extLst>
          </p:cNvPr>
          <p:cNvPicPr>
            <a:picLocks noChangeAspect="1"/>
          </p:cNvPicPr>
          <p:nvPr userDrawn="1"/>
        </p:nvPicPr>
        <p:blipFill>
          <a:blip r:embed="rId2"/>
          <a:stretch>
            <a:fillRect/>
          </a:stretch>
        </p:blipFill>
        <p:spPr>
          <a:xfrm>
            <a:off x="688091" y="6222817"/>
            <a:ext cx="1456209" cy="519456"/>
          </a:xfrm>
          <a:prstGeom prst="rect">
            <a:avLst/>
          </a:prstGeom>
        </p:spPr>
      </p:pic>
      <p:sp>
        <p:nvSpPr>
          <p:cNvPr id="9" name="Espace réservé du contenu 3"/>
          <p:cNvSpPr>
            <a:spLocks noGrp="1"/>
          </p:cNvSpPr>
          <p:nvPr>
            <p:ph sz="quarter" idx="10" hasCustomPrompt="1"/>
          </p:nvPr>
        </p:nvSpPr>
        <p:spPr>
          <a:xfrm>
            <a:off x="711200" y="1795463"/>
            <a:ext cx="10515600" cy="4202112"/>
          </a:xfrm>
        </p:spPr>
        <p:txBody>
          <a:bodyPr/>
          <a:lstStyle>
            <a:lvl1pPr>
              <a:defRPr sz="3000" b="1">
                <a:latin typeface="Arial" panose="020B0604020202020204" pitchFamily="34" charset="0"/>
                <a:cs typeface="Arial" panose="020B0604020202020204" pitchFamily="34" charset="0"/>
              </a:defRPr>
            </a:lvl1pPr>
            <a:lvl2pPr>
              <a:defRPr sz="2500" b="1">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25180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239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96328" y="6226066"/>
            <a:ext cx="1456209" cy="519456"/>
          </a:xfrm>
          <a:prstGeom prst="rect">
            <a:avLst/>
          </a:prstGeom>
        </p:spPr>
      </p:pic>
      <p:sp>
        <p:nvSpPr>
          <p:cNvPr id="9" name="Espace réservé du contenu 2">
            <a:extLst>
              <a:ext uri="{FF2B5EF4-FFF2-40B4-BE49-F238E27FC236}">
                <a16:creationId xmlns:a16="http://schemas.microsoft.com/office/drawing/2014/main" id="{340F991B-6B11-014F-92A3-ACAB25B8F1A7}"/>
              </a:ext>
            </a:extLst>
          </p:cNvPr>
          <p:cNvSpPr>
            <a:spLocks noGrp="1"/>
          </p:cNvSpPr>
          <p:nvPr>
            <p:ph idx="13"/>
          </p:nvPr>
        </p:nvSpPr>
        <p:spPr>
          <a:xfrm>
            <a:off x="6619410" y="1825625"/>
            <a:ext cx="5456722" cy="4351338"/>
          </a:xfrm>
        </p:spPr>
        <p:txBody>
          <a:bodyPr/>
          <a:lstStyle>
            <a:lvl1pPr marL="0" indent="0">
              <a:buNone/>
              <a:defRPr sz="2400" b="1" spc="-90" baseline="0">
                <a:solidFill>
                  <a:srgbClr val="000002"/>
                </a:solidFill>
                <a:latin typeface="Arial" panose="020B0604020202020204" pitchFamily="34" charset="0"/>
                <a:cs typeface="Arial" panose="020B0604020202020204" pitchFamily="34" charset="0"/>
              </a:defRPr>
            </a:lvl1pPr>
            <a:lvl2pPr>
              <a:defRPr sz="2000"/>
            </a:lvl2pPr>
            <a:lvl3pPr>
              <a:defRPr sz="1600"/>
            </a:lvl3pPr>
            <a:lvl4pPr>
              <a:defRPr sz="1400"/>
            </a:lvl4pPr>
            <a:lvl5pPr>
              <a:defRPr sz="1200"/>
            </a:lvl5pPr>
          </a:lstStyle>
          <a:p>
            <a:pPr lvl="0"/>
            <a:r>
              <a:rPr lang="fr-FR"/>
              <a:t>Modifier les styles du texte du masque</a:t>
            </a:r>
          </a:p>
        </p:txBody>
      </p:sp>
    </p:spTree>
    <p:extLst>
      <p:ext uri="{BB962C8B-B14F-4D97-AF65-F5344CB8AC3E}">
        <p14:creationId xmlns:p14="http://schemas.microsoft.com/office/powerpoint/2010/main" val="1015357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112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366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0" y="6222817"/>
            <a:ext cx="1456209" cy="519456"/>
          </a:xfrm>
          <a:prstGeom prst="rect">
            <a:avLst/>
          </a:prstGeom>
        </p:spPr>
      </p:pic>
      <p:sp>
        <p:nvSpPr>
          <p:cNvPr id="9" name="Espace réservé du contenu 2">
            <a:extLst>
              <a:ext uri="{FF2B5EF4-FFF2-40B4-BE49-F238E27FC236}">
                <a16:creationId xmlns:a16="http://schemas.microsoft.com/office/drawing/2014/main" id="{E62ADD41-31FD-E440-BF9E-74421B0782B9}"/>
              </a:ext>
            </a:extLst>
          </p:cNvPr>
          <p:cNvSpPr>
            <a:spLocks noGrp="1"/>
          </p:cNvSpPr>
          <p:nvPr>
            <p:ph idx="13" hasCustomPrompt="1"/>
          </p:nvPr>
        </p:nvSpPr>
        <p:spPr>
          <a:xfrm>
            <a:off x="6619410"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3200" b="1">
                <a:solidFill>
                  <a:schemeClr val="bg1"/>
                </a:solidFill>
                <a:latin typeface="Arial" panose="020B0604020202020204" pitchFamily="34" charset="0"/>
                <a:cs typeface="Arial" panose="020B0604020202020204" pitchFamily="34" charset="0"/>
              </a:defRPr>
            </a:lvl6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CITATION OU CONCLUSION</a:t>
            </a:r>
          </a:p>
        </p:txBody>
      </p:sp>
    </p:spTree>
    <p:extLst>
      <p:ext uri="{BB962C8B-B14F-4D97-AF65-F5344CB8AC3E}">
        <p14:creationId xmlns:p14="http://schemas.microsoft.com/office/powerpoint/2010/main" val="2449560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985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239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4516643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366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3631527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858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6985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568953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2218-622E-414B-A705-F2C57628A747}" type="datetimeFigureOut">
              <a:rPr lang="fr-FR" smtClean="0"/>
              <a:t>25/11/2022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F53A4-7B0E-4F39-B95D-86D40E7AF0E6}" type="slidenum">
              <a:rPr lang="fr-FR" smtClean="0"/>
              <a:t>‹N°›</a:t>
            </a:fld>
            <a:endParaRPr lang="fr-FR" dirty="0"/>
          </a:p>
        </p:txBody>
      </p:sp>
    </p:spTree>
    <p:extLst>
      <p:ext uri="{BB962C8B-B14F-4D97-AF65-F5344CB8AC3E}">
        <p14:creationId xmlns:p14="http://schemas.microsoft.com/office/powerpoint/2010/main" val="19603872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64" r:id="rId5"/>
    <p:sldLayoutId id="2147483665" r:id="rId6"/>
    <p:sldLayoutId id="2147483668" r:id="rId7"/>
    <p:sldLayoutId id="2147483666"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slide" Target="slide3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g"/><Relationship Id="rId17"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9655" y="2458242"/>
            <a:ext cx="5943600" cy="3380002"/>
          </a:xfrm>
        </p:spPr>
        <p:txBody>
          <a:bodyPr/>
          <a:lstStyle/>
          <a:p>
            <a:r>
              <a:rPr lang="fr-FR" dirty="0"/>
              <a:t>CONSTRUIRE SON ENGAGEMENT AVEC </a:t>
            </a:r>
            <a:r>
              <a:rPr lang="fr-FR" dirty="0" err="1"/>
              <a:t>bIOFORCE</a:t>
            </a:r>
            <a:endParaRPr lang="fr-FR" dirty="0"/>
          </a:p>
        </p:txBody>
      </p:sp>
    </p:spTree>
    <p:extLst>
      <p:ext uri="{BB962C8B-B14F-4D97-AF65-F5344CB8AC3E}">
        <p14:creationId xmlns:p14="http://schemas.microsoft.com/office/powerpoint/2010/main" val="273498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85975"/>
            <a:ext cx="5527674" cy="4090988"/>
          </a:xfrm>
        </p:spPr>
        <p:txBody>
          <a:bodyPr>
            <a:normAutofit/>
          </a:bodyPr>
          <a:lstStyle/>
          <a:p>
            <a:pPr marL="0" indent="0">
              <a:buNone/>
            </a:pPr>
            <a:r>
              <a:rPr lang="fr-FR" sz="2000" b="0" spc="0" dirty="0">
                <a:solidFill>
                  <a:srgbClr val="333331"/>
                </a:solidFill>
              </a:rPr>
              <a:t>Des mises en situation </a:t>
            </a:r>
            <a:r>
              <a:rPr lang="fr-FR" sz="2000" b="0" spc="0" dirty="0">
                <a:solidFill>
                  <a:srgbClr val="E84525"/>
                </a:solidFill>
              </a:rPr>
              <a:t>grandeur nature </a:t>
            </a:r>
            <a:r>
              <a:rPr lang="fr-FR" sz="2000" b="0" spc="0" dirty="0">
                <a:solidFill>
                  <a:srgbClr val="333331"/>
                </a:solidFill>
              </a:rPr>
              <a:t>proches de la réalité du terrain</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Des applications pratiques de </a:t>
            </a:r>
            <a:r>
              <a:rPr lang="fr-FR" sz="2000" b="0" spc="0" dirty="0">
                <a:solidFill>
                  <a:srgbClr val="E84525"/>
                </a:solidFill>
              </a:rPr>
              <a:t>solidarité locale </a:t>
            </a:r>
            <a:r>
              <a:rPr lang="fr-FR" sz="2000" b="0" spc="0" dirty="0">
                <a:solidFill>
                  <a:srgbClr val="333331"/>
                </a:solidFill>
              </a:rPr>
              <a:t>: de l’accompagnement à la scolarité de collégiens aux maraudes de nuit pour des personnes sans domicile fixe</a:t>
            </a:r>
          </a:p>
          <a:p>
            <a:pPr marL="0" indent="0">
              <a:buNone/>
            </a:pPr>
            <a:endParaRPr lang="fr-FR" sz="2000" b="0" spc="0" dirty="0">
              <a:solidFill>
                <a:srgbClr val="333331"/>
              </a:solidFill>
            </a:endParaRP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1277" r="14255"/>
          <a:stretch/>
        </p:blipFill>
        <p:spPr>
          <a:xfrm>
            <a:off x="6496866" y="0"/>
            <a:ext cx="5772150" cy="3619500"/>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14103"/>
          <a:stretch/>
        </p:blipFill>
        <p:spPr>
          <a:xfrm>
            <a:off x="6493691" y="3609975"/>
            <a:ext cx="5689600" cy="3259770"/>
          </a:xfrm>
          <a:prstGeom prst="rect">
            <a:avLst/>
          </a:prstGeom>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9" name="Titre 1"/>
          <p:cNvSpPr txBox="1">
            <a:spLocks/>
          </p:cNvSpPr>
          <p:nvPr/>
        </p:nvSpPr>
        <p:spPr>
          <a:xfrm>
            <a:off x="723901" y="365125"/>
            <a:ext cx="52785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a:t>Préparez-vous au terrain</a:t>
            </a:r>
            <a:endParaRPr lang="fr-FR" dirty="0"/>
          </a:p>
        </p:txBody>
      </p:sp>
    </p:spTree>
    <p:extLst>
      <p:ext uri="{BB962C8B-B14F-4D97-AF65-F5344CB8AC3E}">
        <p14:creationId xmlns:p14="http://schemas.microsoft.com/office/powerpoint/2010/main" val="56128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23901" y="365125"/>
            <a:ext cx="5278547" cy="1325563"/>
          </a:xfrm>
        </p:spPr>
        <p:txBody>
          <a:bodyPr/>
          <a:lstStyle/>
          <a:p>
            <a:r>
              <a:rPr lang="fr-FR" dirty="0"/>
              <a:t>Préparez-vous au terrain</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Des </a:t>
            </a:r>
            <a:r>
              <a:rPr lang="fr-FR" sz="2000" b="0" spc="0" dirty="0">
                <a:solidFill>
                  <a:srgbClr val="E84525"/>
                </a:solidFill>
              </a:rPr>
              <a:t>stages et missions </a:t>
            </a:r>
            <a:r>
              <a:rPr lang="fr-FR" sz="2000" b="0" spc="0" dirty="0">
                <a:solidFill>
                  <a:srgbClr val="333331"/>
                </a:solidFill>
              </a:rPr>
              <a:t>: tremplin vers l’emploi</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 </a:t>
            </a:r>
            <a:r>
              <a:rPr lang="fr-FR" sz="2000" b="0" spc="0" dirty="0">
                <a:solidFill>
                  <a:srgbClr val="E84525"/>
                </a:solidFill>
              </a:rPr>
              <a:t>l’alternance</a:t>
            </a:r>
            <a:r>
              <a:rPr lang="fr-FR" sz="2000" b="0" spc="0" dirty="0">
                <a:solidFill>
                  <a:srgbClr val="333331"/>
                </a:solidFill>
              </a:rPr>
              <a:t> pour découvrir l’entreprise</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31" t="28943" r="17413" b="15015"/>
          <a:stretch/>
        </p:blipFill>
        <p:spPr>
          <a:xfrm>
            <a:off x="6496866" y="3619499"/>
            <a:ext cx="5686426" cy="323850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8936" r="7447"/>
          <a:stretch/>
        </p:blipFill>
        <p:spPr>
          <a:xfrm>
            <a:off x="6496050" y="0"/>
            <a:ext cx="5695950" cy="3619500"/>
          </a:xfrm>
          <a:prstGeom prst="rect">
            <a:avLst/>
          </a:prstGeom>
        </p:spPr>
      </p:pic>
    </p:spTree>
    <p:extLst>
      <p:ext uri="{BB962C8B-B14F-4D97-AF65-F5344CB8AC3E}">
        <p14:creationId xmlns:p14="http://schemas.microsoft.com/office/powerpoint/2010/main" val="190414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fr-FR" dirty="0"/>
              <a:t>Apprenez avec des humanitaires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Une équipe pédagogique composée de </a:t>
            </a:r>
            <a:r>
              <a:rPr lang="fr-FR" sz="2000" b="0" spc="0" dirty="0">
                <a:solidFill>
                  <a:srgbClr val="E84525"/>
                </a:solidFill>
              </a:rPr>
              <a:t>coordinateurs de formation </a:t>
            </a:r>
            <a:r>
              <a:rPr lang="fr-FR" sz="2000" b="0" spc="0" dirty="0">
                <a:solidFill>
                  <a:srgbClr val="333331"/>
                </a:solidFill>
              </a:rPr>
              <a:t>et de </a:t>
            </a:r>
            <a:r>
              <a:rPr lang="fr-FR" sz="2000" b="0" spc="0" dirty="0">
                <a:solidFill>
                  <a:srgbClr val="E84525"/>
                </a:solidFill>
              </a:rPr>
              <a:t>coordinateurs de pôles de compétences</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Un réseau de </a:t>
            </a:r>
            <a:r>
              <a:rPr lang="fr-FR" sz="2000" b="0" spc="0" dirty="0">
                <a:solidFill>
                  <a:srgbClr val="E84525"/>
                </a:solidFill>
              </a:rPr>
              <a:t>310 formateurs </a:t>
            </a:r>
            <a:r>
              <a:rPr lang="fr-FR" sz="2000" b="0" spc="0" dirty="0">
                <a:solidFill>
                  <a:srgbClr val="333331"/>
                </a:solidFill>
              </a:rPr>
              <a:t>qui possèdent une riche expérience de terrain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866" y="-1"/>
            <a:ext cx="5705475" cy="3265047"/>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8949" t="9487" r="12929" b="10399"/>
          <a:stretch/>
        </p:blipFill>
        <p:spPr>
          <a:xfrm>
            <a:off x="6497922" y="3248025"/>
            <a:ext cx="5704419" cy="3619500"/>
          </a:xfrm>
          <a:prstGeom prst="rect">
            <a:avLst/>
          </a:prstGeom>
        </p:spPr>
      </p:pic>
    </p:spTree>
    <p:extLst>
      <p:ext uri="{BB962C8B-B14F-4D97-AF65-F5344CB8AC3E}">
        <p14:creationId xmlns:p14="http://schemas.microsoft.com/office/powerpoint/2010/main" val="129042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800" y="1534168"/>
            <a:ext cx="5456722" cy="1325563"/>
          </a:xfrm>
        </p:spPr>
        <p:txBody>
          <a:bodyPr>
            <a:normAutofit fontScale="90000"/>
          </a:bodyPr>
          <a:lstStyle/>
          <a:p>
            <a:r>
              <a:rPr lang="fr-FR" dirty="0"/>
              <a:t>VOUS ACCOMPAGNER INDIVIDUELLEMENT</a:t>
            </a:r>
            <a:br>
              <a:rPr lang="fr-FR" dirty="0"/>
            </a:br>
            <a:r>
              <a:rPr lang="fr-FR" dirty="0">
                <a:solidFill>
                  <a:srgbClr val="333331"/>
                </a:solidFill>
              </a:rPr>
              <a:t>DE LA FORMATION À L’EMPLOI</a:t>
            </a:r>
          </a:p>
        </p:txBody>
      </p:sp>
    </p:spTree>
    <p:extLst>
      <p:ext uri="{BB962C8B-B14F-4D97-AF65-F5344CB8AC3E}">
        <p14:creationId xmlns:p14="http://schemas.microsoft.com/office/powerpoint/2010/main" val="266100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597152" y="74043"/>
            <a:ext cx="5456722" cy="1325563"/>
          </a:xfrm>
        </p:spPr>
        <p:txBody>
          <a:bodyPr/>
          <a:lstStyle/>
          <a:p>
            <a:r>
              <a:rPr lang="fr-FR" dirty="0"/>
              <a:t>Comptez sur nous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 </a:t>
            </a:r>
            <a:r>
              <a:rPr lang="fr-FR" sz="2000" b="0" spc="0" dirty="0">
                <a:solidFill>
                  <a:srgbClr val="E84525"/>
                </a:solidFill>
              </a:rPr>
              <a:t>coordinateur de formation </a:t>
            </a:r>
            <a:r>
              <a:rPr lang="fr-FR" sz="2000" b="0" spc="0" dirty="0">
                <a:solidFill>
                  <a:srgbClr val="333331"/>
                </a:solidFill>
              </a:rPr>
              <a:t>suit votre acquisition de compétences pendant la formation</a:t>
            </a:r>
          </a:p>
          <a:p>
            <a:pPr marL="0" indent="0">
              <a:buNone/>
            </a:pPr>
            <a:endParaRPr lang="fr-FR" sz="2000" b="0" spc="0" dirty="0">
              <a:solidFill>
                <a:srgbClr val="333331"/>
              </a:solidFill>
            </a:endParaRPr>
          </a:p>
          <a:p>
            <a:pPr marL="0" indent="0">
              <a:buNone/>
            </a:pPr>
            <a:r>
              <a:rPr lang="fr-FR" sz="2000" b="0" spc="0" dirty="0">
                <a:solidFill>
                  <a:srgbClr val="333331"/>
                </a:solidFill>
              </a:rPr>
              <a:t>Un </a:t>
            </a:r>
            <a:r>
              <a:rPr lang="fr-FR" sz="2000" b="0" spc="0" dirty="0">
                <a:solidFill>
                  <a:srgbClr val="E84525"/>
                </a:solidFill>
              </a:rPr>
              <a:t>chargé d’orientation </a:t>
            </a:r>
            <a:r>
              <a:rPr lang="fr-FR" sz="2000" b="0" spc="0" dirty="0">
                <a:solidFill>
                  <a:srgbClr val="333331"/>
                </a:solidFill>
              </a:rPr>
              <a:t>vous accompagne vers l’emploi</a:t>
            </a:r>
          </a:p>
          <a:p>
            <a:pPr marL="0" indent="0">
              <a:buNone/>
            </a:pPr>
            <a:endParaRPr lang="fr-FR" sz="2000" b="0" spc="0" dirty="0">
              <a:solidFill>
                <a:srgbClr val="333331"/>
              </a:solidFill>
            </a:endParaRPr>
          </a:p>
          <a:p>
            <a:pPr marL="0" indent="0">
              <a:buNone/>
            </a:pPr>
            <a:r>
              <a:rPr lang="fr-FR" sz="2000" b="0" spc="0" dirty="0">
                <a:solidFill>
                  <a:srgbClr val="333331"/>
                </a:solidFill>
              </a:rPr>
              <a:t>Plus de 30 </a:t>
            </a:r>
            <a:r>
              <a:rPr lang="fr-FR" sz="2000" b="0" spc="0" dirty="0">
                <a:solidFill>
                  <a:srgbClr val="E84525"/>
                </a:solidFill>
              </a:rPr>
              <a:t>organisations internationales </a:t>
            </a:r>
            <a:r>
              <a:rPr lang="fr-FR" sz="2000" b="0" spc="0" dirty="0">
                <a:solidFill>
                  <a:srgbClr val="333331"/>
                </a:solidFill>
              </a:rPr>
              <a:t>viennent vous rencontrer chaque année</a:t>
            </a: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17216" t="20300"/>
          <a:stretch/>
        </p:blipFill>
        <p:spPr>
          <a:xfrm>
            <a:off x="6492565" y="3193576"/>
            <a:ext cx="5709313" cy="3664424"/>
          </a:xfrm>
          <a:prstGeom prst="rect">
            <a:avLst/>
          </a:prstGeom>
        </p:spPr>
      </p:pic>
      <p:pic>
        <p:nvPicPr>
          <p:cNvPr id="10" name="Image 9" descr="Une image contenant personne, intérieur, mur&#10;&#10;Description générée automatiquement">
            <a:extLst>
              <a:ext uri="{FF2B5EF4-FFF2-40B4-BE49-F238E27FC236}">
                <a16:creationId xmlns:a16="http://schemas.microsoft.com/office/drawing/2014/main" id="{1F27352D-2A30-9949-90E4-512620CE6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13" b="20137"/>
          <a:stretch/>
        </p:blipFill>
        <p:spPr>
          <a:xfrm>
            <a:off x="6490568" y="0"/>
            <a:ext cx="5699435" cy="3193576"/>
          </a:xfrm>
          <a:prstGeom prst="rect">
            <a:avLst/>
          </a:prstGeom>
        </p:spPr>
      </p:pic>
    </p:spTree>
    <p:extLst>
      <p:ext uri="{BB962C8B-B14F-4D97-AF65-F5344CB8AC3E}">
        <p14:creationId xmlns:p14="http://schemas.microsoft.com/office/powerpoint/2010/main" val="284534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23901" y="365125"/>
            <a:ext cx="4970729" cy="1325563"/>
          </a:xfrm>
        </p:spPr>
        <p:txBody>
          <a:bodyPr/>
          <a:lstStyle/>
          <a:p>
            <a:r>
              <a:rPr lang="fr-FR" dirty="0"/>
              <a:t>Des atouts dans notre centre</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 </a:t>
            </a:r>
            <a:r>
              <a:rPr lang="fr-FR" sz="2000" b="0" spc="0" dirty="0">
                <a:solidFill>
                  <a:srgbClr val="E84525"/>
                </a:solidFill>
              </a:rPr>
              <a:t>centre de documentation </a:t>
            </a:r>
            <a:r>
              <a:rPr lang="fr-FR" sz="2000" b="0" spc="0" dirty="0">
                <a:solidFill>
                  <a:srgbClr val="333331"/>
                </a:solidFill>
              </a:rPr>
              <a:t>membre </a:t>
            </a:r>
            <a:r>
              <a:rPr lang="fr-FR" sz="2000" b="0" spc="0" dirty="0" err="1">
                <a:solidFill>
                  <a:srgbClr val="333331"/>
                </a:solidFill>
              </a:rPr>
              <a:t>Ritimo</a:t>
            </a:r>
            <a:r>
              <a:rPr lang="fr-FR" sz="2000" b="0" spc="0" dirty="0">
                <a:solidFill>
                  <a:srgbClr val="333331"/>
                </a:solidFill>
              </a:rPr>
              <a:t> : fonds documentaire spécialisé et plus de 2000 rapports de mission</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Partager toute l’année avec des </a:t>
            </a:r>
            <a:r>
              <a:rPr lang="fr-FR" sz="2000" b="0" spc="0" dirty="0">
                <a:solidFill>
                  <a:srgbClr val="E84525"/>
                </a:solidFill>
              </a:rPr>
              <a:t>promotions multiculturelles</a:t>
            </a:r>
          </a:p>
        </p:txBody>
      </p:sp>
      <p:pic>
        <p:nvPicPr>
          <p:cNvPr id="10" name="Picture 4" descr="Mosaïque visages"/>
          <p:cNvPicPr>
            <a:picLocks noChangeAspect="1" noChangeArrowheads="1"/>
          </p:cNvPicPr>
          <p:nvPr/>
        </p:nvPicPr>
        <p:blipFill>
          <a:blip r:embed="rId2" cstate="print"/>
          <a:srcRect/>
          <a:stretch>
            <a:fillRect/>
          </a:stretch>
        </p:blipFill>
        <p:spPr bwMode="auto">
          <a:xfrm>
            <a:off x="6479635" y="3394186"/>
            <a:ext cx="6345186" cy="3463814"/>
          </a:xfrm>
          <a:prstGeom prst="rect">
            <a:avLst/>
          </a:prstGeom>
          <a:noFill/>
          <a:ln w="9525">
            <a:noFill/>
            <a:miter lim="800000"/>
            <a:headEnd/>
            <a:tailEnd/>
          </a:ln>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635" y="-124988"/>
            <a:ext cx="6115239" cy="4076826"/>
          </a:xfrm>
          <a:prstGeom prst="rect">
            <a:avLst/>
          </a:prstGeom>
        </p:spPr>
      </p:pic>
    </p:spTree>
    <p:extLst>
      <p:ext uri="{BB962C8B-B14F-4D97-AF65-F5344CB8AC3E}">
        <p14:creationId xmlns:p14="http://schemas.microsoft.com/office/powerpoint/2010/main" val="2727562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TROIS PILIERS POUR CONSTRUIRE SON ENGAGEMENT</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2</a:t>
            </a:r>
          </a:p>
        </p:txBody>
      </p:sp>
      <p:sp>
        <p:nvSpPr>
          <p:cNvPr id="4" name="Ellipse 3"/>
          <p:cNvSpPr/>
          <p:nvPr/>
        </p:nvSpPr>
        <p:spPr>
          <a:xfrm>
            <a:off x="5374613" y="4551947"/>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S’informer</a:t>
            </a:r>
          </a:p>
        </p:txBody>
      </p:sp>
      <p:sp>
        <p:nvSpPr>
          <p:cNvPr id="5" name="Ellipse 4"/>
          <p:cNvSpPr/>
          <p:nvPr/>
        </p:nvSpPr>
        <p:spPr>
          <a:xfrm>
            <a:off x="757868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Être </a:t>
            </a:r>
          </a:p>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accompagné</a:t>
            </a:r>
          </a:p>
        </p:txBody>
      </p:sp>
      <p:sp>
        <p:nvSpPr>
          <p:cNvPr id="6" name="Ellipse 5"/>
          <p:cNvSpPr/>
          <p:nvPr/>
        </p:nvSpPr>
        <p:spPr>
          <a:xfrm>
            <a:off x="978275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Se former</a:t>
            </a:r>
          </a:p>
        </p:txBody>
      </p:sp>
    </p:spTree>
    <p:extLst>
      <p:ext uri="{BB962C8B-B14F-4D97-AF65-F5344CB8AC3E}">
        <p14:creationId xmlns:p14="http://schemas.microsoft.com/office/powerpoint/2010/main" val="5370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5234" y="0"/>
            <a:ext cx="5715000" cy="3810000"/>
          </a:xfrm>
          <a:prstGeom prst="rect">
            <a:avLst/>
          </a:prstGeom>
        </p:spPr>
      </p:pic>
      <p:sp>
        <p:nvSpPr>
          <p:cNvPr id="2" name="Titre 1"/>
          <p:cNvSpPr>
            <a:spLocks noGrp="1"/>
          </p:cNvSpPr>
          <p:nvPr>
            <p:ph type="title"/>
          </p:nvPr>
        </p:nvSpPr>
        <p:spPr/>
        <p:txBody>
          <a:bodyPr>
            <a:normAutofit/>
          </a:bodyPr>
          <a:lstStyle/>
          <a:p>
            <a:r>
              <a:rPr lang="fr-FR" dirty="0">
                <a:solidFill>
                  <a:srgbClr val="E84424"/>
                </a:solidFill>
              </a:rPr>
              <a:t>S’INFORMER </a:t>
            </a:r>
            <a:br>
              <a:rPr lang="fr-FR" dirty="0">
                <a:solidFill>
                  <a:srgbClr val="E84424"/>
                </a:solidFill>
              </a:rPr>
            </a:br>
            <a:r>
              <a:rPr lang="fr-FR" dirty="0">
                <a:solidFill>
                  <a:srgbClr val="E84424"/>
                </a:solidFill>
              </a:rPr>
              <a:t>AVEC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Au </a:t>
            </a:r>
            <a:r>
              <a:rPr lang="fr-FR" sz="2000" b="0" spc="0" dirty="0">
                <a:solidFill>
                  <a:srgbClr val="E84525"/>
                </a:solidFill>
              </a:rPr>
              <a:t>centre de documentation </a:t>
            </a:r>
            <a:r>
              <a:rPr lang="fr-FR" sz="2000" b="0" spc="0" dirty="0">
                <a:solidFill>
                  <a:srgbClr val="333331"/>
                </a:solidFill>
              </a:rPr>
              <a:t>: prenez rendez-vous par mail à doc@bioforce.org</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Sur le site internet </a:t>
            </a:r>
            <a:r>
              <a:rPr lang="fr-FR" sz="2000" b="0" spc="0" dirty="0">
                <a:solidFill>
                  <a:srgbClr val="E84525"/>
                </a:solidFill>
              </a:rPr>
              <a:t>solidaire</a:t>
            </a:r>
            <a:r>
              <a:rPr lang="fr-FR" sz="2000" b="0" spc="0" dirty="0">
                <a:solidFill>
                  <a:srgbClr val="333331"/>
                </a:solidFill>
              </a:rPr>
              <a:t>.info</a:t>
            </a:r>
          </a:p>
          <a:p>
            <a:pPr marL="0" indent="0">
              <a:buNone/>
            </a:pPr>
            <a:endParaRPr lang="fr-FR" sz="2000" b="0" spc="0" dirty="0">
              <a:solidFill>
                <a:srgbClr val="333331"/>
              </a:solidFill>
            </a:endParaRPr>
          </a:p>
          <a:p>
            <a:pPr marL="0" indent="0">
              <a:buNone/>
            </a:pPr>
            <a:endParaRPr lang="fr-FR" sz="2000" b="0" spc="0" dirty="0">
              <a:solidFill>
                <a:srgbClr val="333331"/>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2780" r="12793"/>
          <a:stretch/>
        </p:blipFill>
        <p:spPr>
          <a:xfrm>
            <a:off x="6495234" y="3753853"/>
            <a:ext cx="5715000" cy="3104147"/>
          </a:xfrm>
          <a:prstGeom prst="rect">
            <a:avLst/>
          </a:prstGeom>
        </p:spPr>
      </p:pic>
    </p:spTree>
    <p:extLst>
      <p:ext uri="{BB962C8B-B14F-4D97-AF65-F5344CB8AC3E}">
        <p14:creationId xmlns:p14="http://schemas.microsoft.com/office/powerpoint/2010/main" val="244974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E84424"/>
                </a:solidFill>
              </a:rPr>
              <a:t>ÊTRE ACCOMPAGNÉ </a:t>
            </a:r>
            <a:br>
              <a:rPr lang="fr-FR" dirty="0">
                <a:solidFill>
                  <a:srgbClr val="E84424"/>
                </a:solidFill>
              </a:rPr>
            </a:br>
            <a:r>
              <a:rPr lang="fr-FR" dirty="0">
                <a:solidFill>
                  <a:srgbClr val="E84424"/>
                </a:solidFill>
              </a:rPr>
              <a:t>PAR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Rencontrez un chargé d’orientation </a:t>
            </a:r>
            <a:r>
              <a:rPr lang="fr-FR" sz="2000" b="0" spc="0" dirty="0">
                <a:solidFill>
                  <a:srgbClr val="E84525"/>
                </a:solidFill>
              </a:rPr>
              <a:t>spécialisé dans la solidarité pour construire votre projet d’engagement</a:t>
            </a:r>
            <a:r>
              <a:rPr lang="fr-FR" sz="2000" b="0" spc="0" dirty="0">
                <a:solidFill>
                  <a:srgbClr val="333331"/>
                </a:solidFill>
              </a:rPr>
              <a:t>, que celui-ci passe par une formation Bioforce ou une autre !</a:t>
            </a:r>
          </a:p>
          <a:p>
            <a:pPr marL="0" indent="0">
              <a:buNone/>
            </a:pPr>
            <a:endParaRPr lang="fr-FR" sz="2000" b="0" spc="0" dirty="0">
              <a:solidFill>
                <a:srgbClr val="333331"/>
              </a:solidFill>
            </a:endParaRPr>
          </a:p>
          <a:p>
            <a:pPr marL="0" indent="0">
              <a:buNone/>
            </a:pPr>
            <a:r>
              <a:rPr lang="fr-FR" sz="2000" b="0" spc="0" dirty="0">
                <a:solidFill>
                  <a:srgbClr val="333331"/>
                </a:solidFill>
              </a:rPr>
              <a:t>1h en face-à-face à Lyon ou à distance (téléphone ou </a:t>
            </a:r>
            <a:r>
              <a:rPr lang="fr-FR" sz="2000" b="0" spc="0" dirty="0" err="1">
                <a:solidFill>
                  <a:srgbClr val="333331"/>
                </a:solidFill>
              </a:rPr>
              <a:t>visio</a:t>
            </a:r>
            <a:r>
              <a:rPr lang="fr-FR" sz="2000" b="0" spc="0" dirty="0">
                <a:solidFill>
                  <a:srgbClr val="333331"/>
                </a:solidFill>
              </a:rPr>
              <a:t>) : 80 €</a:t>
            </a:r>
          </a:p>
          <a:p>
            <a:pPr marL="0" indent="0">
              <a:buNone/>
            </a:pPr>
            <a:endParaRPr lang="fr-FR" sz="2000" b="0" spc="0" dirty="0">
              <a:solidFill>
                <a:srgbClr val="333331"/>
              </a:solidFill>
            </a:endParaRPr>
          </a:p>
          <a:p>
            <a:pPr marL="0" indent="0">
              <a:buNone/>
            </a:pPr>
            <a:r>
              <a:rPr lang="fr-FR" sz="2000" b="0" spc="0" dirty="0">
                <a:solidFill>
                  <a:srgbClr val="333331"/>
                </a:solidFill>
              </a:rPr>
              <a:t>Inscription sur notre site web</a:t>
            </a:r>
          </a:p>
          <a:p>
            <a:pPr marL="0" indent="0">
              <a:buNone/>
            </a:pPr>
            <a:endParaRPr lang="fr-FR" sz="2000" b="0" spc="0" dirty="0">
              <a:solidFill>
                <a:srgbClr val="333331"/>
              </a:solidFill>
            </a:endParaRPr>
          </a:p>
        </p:txBody>
      </p:sp>
      <p:sp>
        <p:nvSpPr>
          <p:cNvPr id="4" name="ZoneTexte 3"/>
          <p:cNvSpPr txBox="1"/>
          <p:nvPr/>
        </p:nvSpPr>
        <p:spPr>
          <a:xfrm>
            <a:off x="6837028" y="2085975"/>
            <a:ext cx="4873709" cy="4154984"/>
          </a:xfrm>
          <a:prstGeom prst="rect">
            <a:avLst/>
          </a:prstGeom>
          <a:noFill/>
        </p:spPr>
        <p:txBody>
          <a:bodyPr wrap="square" rtlCol="0">
            <a:spAutoFit/>
          </a:bodyPr>
          <a:lstStyle/>
          <a:p>
            <a:pPr algn="r"/>
            <a:r>
              <a:rPr lang="fr-FR" sz="2400" dirty="0">
                <a:solidFill>
                  <a:schemeClr val="bg1"/>
                </a:solidFill>
                <a:latin typeface="Arial" panose="020B0604020202020204" pitchFamily="34" charset="0"/>
                <a:ea typeface="Gotham Book" charset="0"/>
                <a:cs typeface="Arial" panose="020B0604020202020204" pitchFamily="34" charset="0"/>
              </a:rPr>
              <a:t>Quelles sont mes </a:t>
            </a:r>
            <a:r>
              <a:rPr lang="fr-FR" sz="2400" b="1" dirty="0">
                <a:solidFill>
                  <a:schemeClr val="bg1"/>
                </a:solidFill>
                <a:latin typeface="Arial" panose="020B0604020202020204" pitchFamily="34" charset="0"/>
                <a:ea typeface="Gotham Book" charset="0"/>
                <a:cs typeface="Arial" panose="020B0604020202020204" pitchFamily="34" charset="0"/>
              </a:rPr>
              <a:t>motivations</a:t>
            </a:r>
            <a:r>
              <a:rPr lang="fr-FR" sz="2400" dirty="0">
                <a:solidFill>
                  <a:schemeClr val="bg1"/>
                </a:solidFill>
                <a:latin typeface="Arial" panose="020B0604020202020204" pitchFamily="34" charset="0"/>
                <a:ea typeface="Gotham Book" charset="0"/>
                <a:cs typeface="Arial" panose="020B0604020202020204" pitchFamily="34" charset="0"/>
              </a:rPr>
              <a:t> ?</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algn="r"/>
            <a:r>
              <a:rPr lang="fr-FR" sz="2400" dirty="0">
                <a:solidFill>
                  <a:schemeClr val="bg1"/>
                </a:solidFill>
                <a:latin typeface="Arial" panose="020B0604020202020204" pitchFamily="34" charset="0"/>
                <a:ea typeface="Gotham Book" charset="0"/>
                <a:cs typeface="Arial" panose="020B0604020202020204" pitchFamily="34" charset="0"/>
              </a:rPr>
              <a:t>Comment les exprimer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identifier parmi mes </a:t>
            </a:r>
            <a:r>
              <a:rPr lang="fr-FR" sz="2400" b="1" dirty="0">
                <a:solidFill>
                  <a:schemeClr val="bg1"/>
                </a:solidFill>
                <a:latin typeface="Arial" panose="020B0604020202020204" pitchFamily="34" charset="0"/>
                <a:ea typeface="Gotham Book" charset="0"/>
                <a:cs typeface="Arial" panose="020B0604020202020204" pitchFamily="34" charset="0"/>
              </a:rPr>
              <a:t>compétences</a:t>
            </a:r>
            <a:r>
              <a:rPr lang="fr-FR" sz="2400" dirty="0">
                <a:solidFill>
                  <a:schemeClr val="bg1"/>
                </a:solidFill>
                <a:latin typeface="Arial" panose="020B0604020202020204" pitchFamily="34" charset="0"/>
                <a:ea typeface="Gotham Book" charset="0"/>
                <a:cs typeface="Arial" panose="020B0604020202020204" pitchFamily="34" charset="0"/>
              </a:rPr>
              <a:t> celles que recherchent les ONG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orienter ma </a:t>
            </a:r>
            <a:r>
              <a:rPr lang="fr-FR" sz="2400" b="1" dirty="0">
                <a:solidFill>
                  <a:schemeClr val="bg1"/>
                </a:solidFill>
                <a:latin typeface="Arial" panose="020B0604020202020204" pitchFamily="34" charset="0"/>
                <a:ea typeface="Gotham Book" charset="0"/>
                <a:cs typeface="Arial" panose="020B0604020202020204" pitchFamily="34" charset="0"/>
              </a:rPr>
              <a:t>recherche d’emploi </a:t>
            </a:r>
            <a:r>
              <a:rPr lang="fr-FR" sz="2400" dirty="0">
                <a:solidFill>
                  <a:schemeClr val="bg1"/>
                </a:solidFill>
                <a:latin typeface="Arial" panose="020B0604020202020204" pitchFamily="34" charset="0"/>
                <a:ea typeface="Gotham Book" charset="0"/>
                <a:cs typeface="Arial" panose="020B0604020202020204" pitchFamily="34" charset="0"/>
              </a:rPr>
              <a:t>dans la solidarité ?</a:t>
            </a:r>
          </a:p>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0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23901" y="365125"/>
            <a:ext cx="5456722" cy="1325563"/>
          </a:xfrm>
        </p:spPr>
        <p:txBody>
          <a:bodyPr>
            <a:normAutofit/>
          </a:bodyPr>
          <a:lstStyle/>
          <a:p>
            <a:r>
              <a:rPr lang="fr-FR" dirty="0">
                <a:solidFill>
                  <a:srgbClr val="E84424"/>
                </a:solidFill>
              </a:rPr>
              <a:t>SE FORMER </a:t>
            </a:r>
            <a:br>
              <a:rPr lang="fr-FR" dirty="0">
                <a:solidFill>
                  <a:srgbClr val="E84424"/>
                </a:solidFill>
              </a:rPr>
            </a:br>
            <a:r>
              <a:rPr lang="fr-FR" dirty="0">
                <a:solidFill>
                  <a:srgbClr val="E84424"/>
                </a:solidFill>
              </a:rPr>
              <a:t>AVEC BIOFORCE</a:t>
            </a:r>
            <a:endParaRPr lang="fr-FR" dirty="0"/>
          </a:p>
        </p:txBody>
      </p:sp>
      <p:sp>
        <p:nvSpPr>
          <p:cNvPr id="7" name="Espace réservé du contenu 2"/>
          <p:cNvSpPr>
            <a:spLocks noGrp="1"/>
          </p:cNvSpPr>
          <p:nvPr>
            <p:ph idx="1"/>
          </p:nvPr>
        </p:nvSpPr>
        <p:spPr>
          <a:xfrm>
            <a:off x="749301" y="2085975"/>
            <a:ext cx="5431322" cy="4090988"/>
          </a:xfrm>
        </p:spPr>
        <p:txBody>
          <a:bodyPr>
            <a:normAutofit/>
          </a:bodyPr>
          <a:lstStyle/>
          <a:p>
            <a:pPr marL="0" indent="0">
              <a:buNone/>
            </a:pPr>
            <a:r>
              <a:rPr lang="fr-FR" sz="2000" spc="0" dirty="0">
                <a:solidFill>
                  <a:srgbClr val="333331"/>
                </a:solidFill>
              </a:rPr>
              <a:t>à un métier humanitaire en suivant une de nos</a:t>
            </a:r>
            <a:r>
              <a:rPr lang="fr-FR" sz="2000" b="0" spc="0" dirty="0">
                <a:solidFill>
                  <a:srgbClr val="333331"/>
                </a:solidFill>
              </a:rPr>
              <a:t> </a:t>
            </a:r>
            <a:r>
              <a:rPr lang="fr-FR" sz="2000" spc="0" dirty="0">
                <a:solidFill>
                  <a:srgbClr val="333331"/>
                </a:solidFill>
              </a:rPr>
              <a:t>formations métiers diplômantes</a:t>
            </a:r>
          </a:p>
          <a:p>
            <a:pPr marL="0" indent="0">
              <a:buNone/>
            </a:pPr>
            <a:endParaRPr lang="fr-FR" sz="2000" spc="0" dirty="0">
              <a:solidFill>
                <a:srgbClr val="333331"/>
              </a:solidFill>
            </a:endParaRPr>
          </a:p>
          <a:p>
            <a:pPr marL="285750" indent="-285750">
              <a:buFontTx/>
              <a:buChar char="-"/>
            </a:pPr>
            <a:r>
              <a:rPr lang="fr-FR" sz="2000" b="0" spc="0" dirty="0">
                <a:solidFill>
                  <a:srgbClr val="333331"/>
                </a:solidFill>
              </a:rPr>
              <a:t>Certification Professionnelle (RNCP) ou un certificat</a:t>
            </a:r>
          </a:p>
          <a:p>
            <a:pPr marL="285750" indent="-285750">
              <a:buFontTx/>
              <a:buChar char="-"/>
            </a:pPr>
            <a:r>
              <a:rPr lang="fr-FR" sz="2000" b="0" spc="0" dirty="0">
                <a:solidFill>
                  <a:srgbClr val="333331"/>
                </a:solidFill>
              </a:rPr>
              <a:t>Durée de 3 mois à 3 ans</a:t>
            </a:r>
          </a:p>
          <a:p>
            <a:pPr marL="285750" indent="-285750">
              <a:buFontTx/>
              <a:buChar char="-"/>
            </a:pPr>
            <a:r>
              <a:rPr lang="fr-FR" sz="2000" b="0" spc="0" dirty="0">
                <a:solidFill>
                  <a:srgbClr val="333331"/>
                </a:solidFill>
              </a:rPr>
              <a:t>Uniquement en présentiel</a:t>
            </a:r>
          </a:p>
          <a:p>
            <a:pPr marL="0" indent="0">
              <a:buNone/>
            </a:pPr>
            <a:endParaRPr lang="fr-FR" sz="2000" dirty="0">
              <a:solidFill>
                <a:srgbClr val="333331"/>
              </a:solidFill>
            </a:endParaRPr>
          </a:p>
          <a:p>
            <a:pPr marL="0" indent="0">
              <a:buNone/>
            </a:pPr>
            <a:endParaRPr lang="fr-FR" sz="2000" dirty="0">
              <a:solidFill>
                <a:srgbClr val="333331"/>
              </a:solidFill>
            </a:endParaRPr>
          </a:p>
        </p:txBody>
      </p:sp>
    </p:spTree>
    <p:extLst>
      <p:ext uri="{BB962C8B-B14F-4D97-AF65-F5344CB8AC3E}">
        <p14:creationId xmlns:p14="http://schemas.microsoft.com/office/powerpoint/2010/main" val="93027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2680" b="9292"/>
          <a:stretch/>
        </p:blipFill>
        <p:spPr>
          <a:xfrm>
            <a:off x="3530279" y="572125"/>
            <a:ext cx="8530542" cy="6285875"/>
          </a:xfrm>
          <a:prstGeom prst="rect">
            <a:avLst/>
          </a:prstGeom>
        </p:spPr>
      </p:pic>
      <p:sp>
        <p:nvSpPr>
          <p:cNvPr id="11" name="Rectangle 10"/>
          <p:cNvSpPr/>
          <p:nvPr/>
        </p:nvSpPr>
        <p:spPr>
          <a:xfrm>
            <a:off x="330199" y="736826"/>
            <a:ext cx="663191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11200" y="365125"/>
            <a:ext cx="10515600" cy="1325563"/>
          </a:xfrm>
        </p:spPr>
        <p:txBody>
          <a:bodyPr/>
          <a:lstStyle/>
          <a:p>
            <a:r>
              <a:rPr lang="fr-FR" dirty="0"/>
              <a:t>Une mission humanitaire, </a:t>
            </a:r>
            <a:br>
              <a:rPr lang="fr-FR" dirty="0"/>
            </a:br>
            <a:r>
              <a:rPr lang="fr-FR" dirty="0"/>
              <a:t>c’est quoi ?</a:t>
            </a:r>
          </a:p>
        </p:txBody>
      </p:sp>
      <p:sp>
        <p:nvSpPr>
          <p:cNvPr id="5" name="Rectangle à coins arrondis 4"/>
          <p:cNvSpPr/>
          <p:nvPr/>
        </p:nvSpPr>
        <p:spPr>
          <a:xfrm>
            <a:off x="1260458" y="2106596"/>
            <a:ext cx="2013995" cy="665448"/>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31521" y="2152895"/>
            <a:ext cx="2071868" cy="553998"/>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SIEGE DE L’ONG</a:t>
            </a:r>
          </a:p>
          <a:p>
            <a:pPr algn="ctr"/>
            <a:r>
              <a:rPr lang="fr-FR" sz="1200" dirty="0">
                <a:solidFill>
                  <a:srgbClr val="333331"/>
                </a:solidFill>
                <a:latin typeface="Arial" panose="020B0604020202020204" pitchFamily="34" charset="0"/>
                <a:cs typeface="Arial" panose="020B0604020202020204" pitchFamily="34" charset="0"/>
              </a:rPr>
              <a:t>dans leur pays d’origine</a:t>
            </a:r>
          </a:p>
        </p:txBody>
      </p:sp>
      <p:sp>
        <p:nvSpPr>
          <p:cNvPr id="7" name="ZoneTexte 6"/>
          <p:cNvSpPr txBox="1"/>
          <p:nvPr/>
        </p:nvSpPr>
        <p:spPr>
          <a:xfrm>
            <a:off x="610982" y="3111337"/>
            <a:ext cx="3312947" cy="830997"/>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 DE COORDINATION NATIONALE</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dans la capitale du pays d’intervention</a:t>
            </a:r>
          </a:p>
        </p:txBody>
      </p:sp>
      <p:sp>
        <p:nvSpPr>
          <p:cNvPr id="8" name="Rectangle à coins arrondis 7"/>
          <p:cNvSpPr/>
          <p:nvPr/>
        </p:nvSpPr>
        <p:spPr>
          <a:xfrm>
            <a:off x="634133" y="3074313"/>
            <a:ext cx="3266644" cy="90504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08251" y="4274228"/>
            <a:ext cx="3118409" cy="1107996"/>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BASES OPERATIONNELLES LOCALES</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au plus près des populations vulnérables</a:t>
            </a:r>
          </a:p>
        </p:txBody>
      </p:sp>
      <p:sp>
        <p:nvSpPr>
          <p:cNvPr id="10" name="Rectangle à coins arrondis 9"/>
          <p:cNvSpPr/>
          <p:nvPr/>
        </p:nvSpPr>
        <p:spPr>
          <a:xfrm>
            <a:off x="629309" y="4219422"/>
            <a:ext cx="3276292" cy="121760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t="1202" b="8866"/>
          <a:stretch/>
        </p:blipFill>
        <p:spPr>
          <a:xfrm>
            <a:off x="2039430" y="94818"/>
            <a:ext cx="9578080" cy="6809873"/>
          </a:xfrm>
          <a:prstGeom prst="rect">
            <a:avLst/>
          </a:prstGeom>
        </p:spPr>
      </p:pic>
      <p:sp>
        <p:nvSpPr>
          <p:cNvPr id="33" name="Rectangle 32"/>
          <p:cNvSpPr/>
          <p:nvPr/>
        </p:nvSpPr>
        <p:spPr>
          <a:xfrm>
            <a:off x="330200" y="736826"/>
            <a:ext cx="574269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hlinkClick r:id="rId4" action="ppaction://hlinksldjump"/>
          </p:cNvPr>
          <p:cNvSpPr/>
          <p:nvPr/>
        </p:nvSpPr>
        <p:spPr>
          <a:xfrm>
            <a:off x="9283258" y="591158"/>
            <a:ext cx="1326141" cy="1234683"/>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6" name="Ellipse 5">
            <a:hlinkClick r:id="rId4" action="ppaction://hlinksldjump"/>
          </p:cNvPr>
          <p:cNvSpPr/>
          <p:nvPr/>
        </p:nvSpPr>
        <p:spPr>
          <a:xfrm>
            <a:off x="9529279" y="1863955"/>
            <a:ext cx="1314813" cy="1224136"/>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RH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et Finances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7" name="Ellipse 6">
            <a:hlinkClick r:id="rId4" action="ppaction://hlinksldjump"/>
          </p:cNvPr>
          <p:cNvSpPr/>
          <p:nvPr/>
        </p:nvSpPr>
        <p:spPr>
          <a:xfrm>
            <a:off x="10033334" y="3055675"/>
            <a:ext cx="1239078" cy="1153624"/>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Responsable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Logistique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2" name="Rectangle 1"/>
          <p:cNvSpPr/>
          <p:nvPr/>
        </p:nvSpPr>
        <p:spPr>
          <a:xfrm>
            <a:off x="6232661" y="103348"/>
            <a:ext cx="2978588" cy="220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 Box 10"/>
          <p:cNvSpPr txBox="1">
            <a:spLocks noChangeArrowheads="1"/>
          </p:cNvSpPr>
          <p:nvPr/>
        </p:nvSpPr>
        <p:spPr bwMode="auto">
          <a:xfrm>
            <a:off x="7713847" y="1736940"/>
            <a:ext cx="192798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1" name="Text Box 10"/>
          <p:cNvSpPr txBox="1">
            <a:spLocks noChangeArrowheads="1"/>
          </p:cNvSpPr>
          <p:nvPr/>
        </p:nvSpPr>
        <p:spPr bwMode="auto">
          <a:xfrm>
            <a:off x="7519793" y="3060221"/>
            <a:ext cx="2423018" cy="630942"/>
          </a:xfrm>
          <a:prstGeom prst="rect">
            <a:avLst/>
          </a:prstGeom>
          <a:solidFill>
            <a:schemeClr val="bg1"/>
          </a:solidFill>
          <a:ln w="9525">
            <a:noFill/>
            <a:miter lim="800000"/>
            <a:headEnd/>
            <a:tailEnd/>
          </a:ln>
          <a:effectLst/>
        </p:spPr>
        <p:txBody>
          <a:bodyPr wrap="square">
            <a:spAutoFit/>
          </a:bodyPr>
          <a:lstStyle/>
          <a:p>
            <a:pPr algn="ctr">
              <a:lnSpc>
                <a:spcPts val="1400"/>
              </a:lnSpc>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endParaRPr lang="fr-FR" sz="1100" i="1" dirty="0">
              <a:latin typeface="Arial" panose="020B0604020202020204" pitchFamily="34" charset="0"/>
              <a:ea typeface="Roboto" pitchFamily="2" charset="0"/>
              <a:cs typeface="Arial" panose="020B0604020202020204" pitchFamily="34" charset="0"/>
            </a:endParaRPr>
          </a:p>
        </p:txBody>
      </p:sp>
      <p:sp>
        <p:nvSpPr>
          <p:cNvPr id="12" name="Text Box 10"/>
          <p:cNvSpPr txBox="1">
            <a:spLocks noChangeArrowheads="1"/>
          </p:cNvSpPr>
          <p:nvPr/>
        </p:nvSpPr>
        <p:spPr bwMode="auto">
          <a:xfrm>
            <a:off x="7058219" y="5396419"/>
            <a:ext cx="1451905" cy="1169551"/>
          </a:xfrm>
          <a:prstGeom prst="rect">
            <a:avLst/>
          </a:prstGeom>
          <a:solidFill>
            <a:schemeClr val="bg1"/>
          </a:solidFill>
          <a:ln w="9525">
            <a:noFill/>
            <a:miter lim="800000"/>
            <a:headEnd/>
            <a:tailEnd/>
          </a:ln>
          <a:effectLst/>
        </p:spPr>
        <p:txBody>
          <a:bodyPr wrap="square" anchor="ctr">
            <a:spAutoFit/>
          </a:bodyPr>
          <a:lstStyle/>
          <a:p>
            <a:pPr algn="ctr">
              <a:lnSpc>
                <a:spcPts val="1400"/>
              </a:lnSpc>
              <a:spcBef>
                <a:spcPct val="50000"/>
              </a:spcBef>
            </a:pP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3" name="Text Box 10"/>
          <p:cNvSpPr txBox="1">
            <a:spLocks noChangeArrowheads="1"/>
          </p:cNvSpPr>
          <p:nvPr/>
        </p:nvSpPr>
        <p:spPr bwMode="auto">
          <a:xfrm>
            <a:off x="8494830" y="5374988"/>
            <a:ext cx="1538504" cy="990015"/>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a:t>
            </a:r>
          </a:p>
          <a:p>
            <a:pPr algn="ctr">
              <a:lnSpc>
                <a:spcPts val="1400"/>
              </a:lnSpc>
            </a:pPr>
            <a:r>
              <a:rPr lang="fr-FR" sz="1200" b="1" dirty="0">
                <a:latin typeface="Arial" panose="020B0604020202020204" pitchFamily="34" charset="0"/>
                <a:ea typeface="Roboto" pitchFamily="2" charset="0"/>
                <a:cs typeface="Arial" panose="020B0604020202020204" pitchFamily="34" charset="0"/>
              </a:rPr>
              <a:t>AFRIQUE</a:t>
            </a:r>
          </a:p>
          <a:p>
            <a:pPr algn="ctr">
              <a:lnSpc>
                <a:spcPts val="1400"/>
              </a:lnSpc>
            </a:pPr>
            <a:endParaRPr lang="fr-FR" sz="1200" dirty="0">
              <a:latin typeface="Arial" panose="020B0604020202020204" pitchFamily="34" charset="0"/>
              <a:ea typeface="Roboto" pitchFamily="2" charset="0"/>
              <a:cs typeface="Arial" panose="020B0604020202020204" pitchFamily="34" charset="0"/>
            </a:endParaRPr>
          </a:p>
        </p:txBody>
      </p:sp>
      <p:sp>
        <p:nvSpPr>
          <p:cNvPr id="14" name="Text Box 10"/>
          <p:cNvSpPr txBox="1">
            <a:spLocks noChangeArrowheads="1"/>
          </p:cNvSpPr>
          <p:nvPr/>
        </p:nvSpPr>
        <p:spPr bwMode="auto">
          <a:xfrm>
            <a:off x="5954790" y="5647963"/>
            <a:ext cx="1212744" cy="810478"/>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a:t>
            </a:r>
          </a:p>
          <a:p>
            <a:pPr algn="ctr">
              <a:lnSpc>
                <a:spcPts val="1400"/>
              </a:lnSpc>
            </a:pPr>
            <a:r>
              <a:rPr lang="fr-FR" sz="1200" b="1" dirty="0">
                <a:latin typeface="Arial" panose="020B0604020202020204" pitchFamily="34" charset="0"/>
                <a:ea typeface="Roboto" pitchFamily="2" charset="0"/>
                <a:cs typeface="Arial" panose="020B0604020202020204" pitchFamily="34" charset="0"/>
              </a:rPr>
              <a:t>AFRIQUE</a:t>
            </a:r>
          </a:p>
        </p:txBody>
      </p:sp>
      <p:sp>
        <p:nvSpPr>
          <p:cNvPr id="15" name="Text Box 10"/>
          <p:cNvSpPr txBox="1">
            <a:spLocks noChangeArrowheads="1"/>
          </p:cNvSpPr>
          <p:nvPr/>
        </p:nvSpPr>
        <p:spPr bwMode="auto">
          <a:xfrm>
            <a:off x="1503185" y="3317016"/>
            <a:ext cx="2140844"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19" name="Text Box 10"/>
          <p:cNvSpPr txBox="1">
            <a:spLocks noChangeArrowheads="1"/>
          </p:cNvSpPr>
          <p:nvPr/>
        </p:nvSpPr>
        <p:spPr bwMode="auto">
          <a:xfrm>
            <a:off x="9840596" y="5287532"/>
            <a:ext cx="2371287" cy="810478"/>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18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 et Licence professionnelle</a:t>
            </a:r>
          </a:p>
        </p:txBody>
      </p:sp>
      <p:sp>
        <p:nvSpPr>
          <p:cNvPr id="21" name="Ellipse 20">
            <a:hlinkClick r:id="rId4" action="ppaction://hlinksldjump"/>
          </p:cNvPr>
          <p:cNvSpPr/>
          <p:nvPr/>
        </p:nvSpPr>
        <p:spPr>
          <a:xfrm>
            <a:off x="7081007" y="4495835"/>
            <a:ext cx="1160129" cy="108012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Projets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EHA</a:t>
            </a:r>
          </a:p>
        </p:txBody>
      </p:sp>
      <p:sp>
        <p:nvSpPr>
          <p:cNvPr id="22" name="Ellipse 21">
            <a:hlinkClick r:id="rId4" action="ppaction://hlinksldjump"/>
          </p:cNvPr>
          <p:cNvSpPr/>
          <p:nvPr/>
        </p:nvSpPr>
        <p:spPr>
          <a:xfrm>
            <a:off x="8233135" y="4261991"/>
            <a:ext cx="1179269" cy="109794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600"/>
              </a:lnSpc>
              <a:defRPr/>
            </a:pPr>
            <a:r>
              <a:rPr lang="fr-FR" sz="1500" spc="-150" dirty="0" err="1">
                <a:solidFill>
                  <a:schemeClr val="bg1"/>
                </a:solidFill>
                <a:latin typeface="Arial" panose="020B0604020202020204" pitchFamily="34" charset="0"/>
                <a:ea typeface="Gotham Book" charset="0"/>
                <a:cs typeface="Arial" panose="020B0604020202020204" pitchFamily="34" charset="0"/>
              </a:rPr>
              <a:t>Resp</a:t>
            </a:r>
            <a:r>
              <a:rPr lang="fr-FR" sz="1500" spc="-150" dirty="0">
                <a:solidFill>
                  <a:schemeClr val="bg1"/>
                </a:solidFill>
                <a:latin typeface="Arial" panose="020B0604020202020204" pitchFamily="34" charset="0"/>
                <a:ea typeface="Gotham Book" charset="0"/>
                <a:cs typeface="Arial" panose="020B0604020202020204" pitchFamily="34" charset="0"/>
              </a:rPr>
              <a:t>.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Projets</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Protection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Enfance en </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SU</a:t>
            </a:r>
          </a:p>
        </p:txBody>
      </p:sp>
      <p:sp>
        <p:nvSpPr>
          <p:cNvPr id="23" name="Ellipse 22">
            <a:hlinkClick r:id="rId4" action="ppaction://hlinksldjump"/>
          </p:cNvPr>
          <p:cNvSpPr/>
          <p:nvPr/>
        </p:nvSpPr>
        <p:spPr>
          <a:xfrm>
            <a:off x="6000887" y="4567843"/>
            <a:ext cx="1160129" cy="108012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Projets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Nutrition</a:t>
            </a:r>
          </a:p>
        </p:txBody>
      </p:sp>
      <p:sp>
        <p:nvSpPr>
          <p:cNvPr id="24" name="Rectangle 23"/>
          <p:cNvSpPr/>
          <p:nvPr/>
        </p:nvSpPr>
        <p:spPr>
          <a:xfrm>
            <a:off x="3030886" y="4639851"/>
            <a:ext cx="2966256" cy="22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4" action="ppaction://hlinksldjump"/>
          </p:cNvPr>
          <p:cNvSpPr/>
          <p:nvPr/>
        </p:nvSpPr>
        <p:spPr>
          <a:xfrm>
            <a:off x="4488718" y="4207804"/>
            <a:ext cx="1466072" cy="12117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Gotham Book" charset="0"/>
                <a:ea typeface="Gotham Book" charset="0"/>
                <a:cs typeface="Gotham Book" charset="0"/>
              </a:rPr>
              <a:t>Coordinateur </a:t>
            </a:r>
            <a:br>
              <a:rPr lang="fr-FR" sz="1600" spc="-150" dirty="0">
                <a:solidFill>
                  <a:schemeClr val="bg1"/>
                </a:solidFill>
                <a:latin typeface="Gotham Book" charset="0"/>
                <a:ea typeface="Gotham Book" charset="0"/>
                <a:cs typeface="Gotham Book" charset="0"/>
              </a:rPr>
            </a:br>
            <a:r>
              <a:rPr lang="fr-FR" sz="1600" spc="-150" dirty="0">
                <a:solidFill>
                  <a:schemeClr val="bg1"/>
                </a:solidFill>
                <a:latin typeface="Gotham Book" charset="0"/>
                <a:ea typeface="Gotham Book" charset="0"/>
                <a:cs typeface="Gotham Book" charset="0"/>
              </a:rPr>
              <a:t>de Projet</a:t>
            </a:r>
          </a:p>
          <a:p>
            <a:pPr algn="ctr">
              <a:lnSpc>
                <a:spcPts val="1700"/>
              </a:lnSpc>
              <a:defRPr/>
            </a:pPr>
            <a:r>
              <a:rPr lang="fr-FR" sz="1600" spc="-150" dirty="0">
                <a:solidFill>
                  <a:schemeClr val="bg1"/>
                </a:solidFill>
                <a:latin typeface="Gotham Book" charset="0"/>
                <a:ea typeface="Gotham Book" charset="0"/>
                <a:cs typeface="Gotham Book" charset="0"/>
              </a:rPr>
              <a:t>de la S.I</a:t>
            </a:r>
          </a:p>
        </p:txBody>
      </p:sp>
      <p:sp>
        <p:nvSpPr>
          <p:cNvPr id="20" name="Ellipse 19">
            <a:hlinkClick r:id="rId4" action="ppaction://hlinksldjump"/>
          </p:cNvPr>
          <p:cNvSpPr/>
          <p:nvPr/>
        </p:nvSpPr>
        <p:spPr>
          <a:xfrm>
            <a:off x="3654122" y="3476224"/>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26" name="Text Box 10"/>
          <p:cNvSpPr txBox="1">
            <a:spLocks noChangeArrowheads="1"/>
          </p:cNvSpPr>
          <p:nvPr/>
        </p:nvSpPr>
        <p:spPr bwMode="auto">
          <a:xfrm>
            <a:off x="7081007" y="881409"/>
            <a:ext cx="223224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27" name="Ellipse 26">
            <a:hlinkClick r:id="rId4" action="ppaction://hlinksldjump"/>
          </p:cNvPr>
          <p:cNvSpPr/>
          <p:nvPr/>
        </p:nvSpPr>
        <p:spPr>
          <a:xfrm>
            <a:off x="4931161" y="3037662"/>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Logisticien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humanitaire</a:t>
            </a:r>
          </a:p>
        </p:txBody>
      </p:sp>
      <p:sp>
        <p:nvSpPr>
          <p:cNvPr id="28" name="Text Box 10"/>
          <p:cNvSpPr txBox="1">
            <a:spLocks noChangeArrowheads="1"/>
          </p:cNvSpPr>
          <p:nvPr/>
        </p:nvSpPr>
        <p:spPr bwMode="auto">
          <a:xfrm>
            <a:off x="2467899" y="2046880"/>
            <a:ext cx="2372445" cy="630942"/>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CAP/BEP</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5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+2)</a:t>
            </a:r>
            <a:endParaRPr lang="fr-FR" sz="1100" i="1" dirty="0">
              <a:latin typeface="Arial" panose="020B0604020202020204" pitchFamily="34" charset="0"/>
              <a:ea typeface="Roboto" pitchFamily="2" charset="0"/>
              <a:cs typeface="Arial" panose="020B0604020202020204" pitchFamily="34" charset="0"/>
            </a:endParaRPr>
          </a:p>
        </p:txBody>
      </p:sp>
      <p:sp>
        <p:nvSpPr>
          <p:cNvPr id="29" name="Ellipse 28">
            <a:hlinkClick r:id="rId5" action="ppaction://hlinksldjump"/>
          </p:cNvPr>
          <p:cNvSpPr/>
          <p:nvPr/>
        </p:nvSpPr>
        <p:spPr>
          <a:xfrm>
            <a:off x="10604422" y="4033980"/>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de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l’Environnement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de Travail &amp; LH</a:t>
            </a:r>
          </a:p>
        </p:txBody>
      </p:sp>
      <p:sp>
        <p:nvSpPr>
          <p:cNvPr id="31" name="Titre 1"/>
          <p:cNvSpPr txBox="1">
            <a:spLocks/>
          </p:cNvSpPr>
          <p:nvPr/>
        </p:nvSpPr>
        <p:spPr>
          <a:xfrm>
            <a:off x="723901" y="365125"/>
            <a:ext cx="54567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Quelle formation pour quel métier ?</a:t>
            </a:r>
          </a:p>
        </p:txBody>
      </p:sp>
      <p:sp>
        <p:nvSpPr>
          <p:cNvPr id="32" name="Rectangle 31"/>
          <p:cNvSpPr/>
          <p:nvPr/>
        </p:nvSpPr>
        <p:spPr>
          <a:xfrm>
            <a:off x="554127" y="5154041"/>
            <a:ext cx="388849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rgbClr val="E84525"/>
                </a:solidFill>
                <a:latin typeface="Arial" panose="020B0604020202020204" pitchFamily="34" charset="0"/>
                <a:cs typeface="Arial" panose="020B0604020202020204" pitchFamily="34" charset="0"/>
              </a:rPr>
              <a:t>Bioforce est la 1</a:t>
            </a:r>
            <a:r>
              <a:rPr lang="fr-FR" sz="1200" baseline="30000" dirty="0">
                <a:solidFill>
                  <a:srgbClr val="E84525"/>
                </a:solidFill>
                <a:latin typeface="Arial" panose="020B0604020202020204" pitchFamily="34" charset="0"/>
                <a:cs typeface="Arial" panose="020B0604020202020204" pitchFamily="34" charset="0"/>
              </a:rPr>
              <a:t>ère</a:t>
            </a:r>
            <a:r>
              <a:rPr lang="fr-FR" sz="1200" dirty="0">
                <a:solidFill>
                  <a:srgbClr val="E84525"/>
                </a:solidFill>
                <a:latin typeface="Arial" panose="020B0604020202020204" pitchFamily="34" charset="0"/>
                <a:cs typeface="Arial" panose="020B0604020202020204" pitchFamily="34" charset="0"/>
              </a:rPr>
              <a:t> institution à avoir fait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reconnaître et certifier différents métiers humanitaires,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inscrits au Répertoire National de la Certification Professionnelle (Ministère du Travail)</a:t>
            </a:r>
            <a:endParaRPr lang="fr-FR" sz="1200" spc="-50" dirty="0">
              <a:solidFill>
                <a:srgbClr val="E84525"/>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5048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animBg="1"/>
      <p:bldP spid="12" grpId="0" animBg="1"/>
      <p:bldP spid="13" grpId="0" animBg="1"/>
      <p:bldP spid="14" grpId="0" animBg="1"/>
      <p:bldP spid="15" grpId="0"/>
      <p:bldP spid="19" grpId="0"/>
      <p:bldP spid="21" grpId="0" animBg="1"/>
      <p:bldP spid="22" grpId="0" animBg="1"/>
      <p:bldP spid="23" grpId="0" animBg="1"/>
      <p:bldP spid="20" grpId="0" animBg="1"/>
      <p:bldP spid="26" grpId="0"/>
      <p:bldP spid="27" grpId="0" animBg="1"/>
      <p:bldP spid="28" grpId="0" animBg="1"/>
      <p:bldP spid="2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1" y="365125"/>
            <a:ext cx="592505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La formation post-bac pour les 18-22 ans</a:t>
            </a:r>
          </a:p>
        </p:txBody>
      </p:sp>
      <p:sp>
        <p:nvSpPr>
          <p:cNvPr id="32" name="Espace réservé du contenu 2"/>
          <p:cNvSpPr txBox="1">
            <a:spLocks/>
          </p:cNvSpPr>
          <p:nvPr/>
        </p:nvSpPr>
        <p:spPr>
          <a:xfrm>
            <a:off x="1151972" y="1710458"/>
            <a:ext cx="10533892" cy="484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spc="-90" dirty="0">
                <a:solidFill>
                  <a:srgbClr val="333331"/>
                </a:solidFill>
                <a:latin typeface="Arial" panose="020B0604020202020204" pitchFamily="34" charset="0"/>
                <a:cs typeface="Arial" panose="020B0604020202020204" pitchFamily="34" charset="0"/>
              </a:rPr>
              <a:t>Responsable de l’Environnement de Travail et de la Logistique Humanitaire</a:t>
            </a:r>
          </a:p>
          <a:p>
            <a:pPr marL="0" indent="0">
              <a:buFont typeface="Arial" panose="020B0604020202020204" pitchFamily="34" charset="0"/>
              <a:buNone/>
            </a:pPr>
            <a:endParaRPr lang="fr-FR" dirty="0">
              <a:solidFill>
                <a:srgbClr val="333331"/>
              </a:solidFill>
            </a:endParaRPr>
          </a:p>
        </p:txBody>
      </p:sp>
      <p:sp>
        <p:nvSpPr>
          <p:cNvPr id="36" name="Rectangle 35"/>
          <p:cNvSpPr/>
          <p:nvPr/>
        </p:nvSpPr>
        <p:spPr>
          <a:xfrm>
            <a:off x="885825" y="3608969"/>
            <a:ext cx="297060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La gestion de l’environnement de travail</a:t>
            </a:r>
          </a:p>
          <a:p>
            <a:pPr algn="ctr"/>
            <a:r>
              <a:rPr lang="fr-FR" sz="1600" dirty="0">
                <a:solidFill>
                  <a:srgbClr val="333331"/>
                </a:solidFill>
                <a:latin typeface="Arial" panose="020B0604020202020204" pitchFamily="34" charset="0"/>
                <a:ea typeface="Gotham Book" charset="0"/>
                <a:cs typeface="Arial" panose="020B0604020202020204" pitchFamily="34" charset="0"/>
              </a:rPr>
              <a:t>d’une entreprise ou de toute autre organisation</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37" name="Rectangle 36"/>
          <p:cNvSpPr/>
          <p:nvPr/>
        </p:nvSpPr>
        <p:spPr>
          <a:xfrm>
            <a:off x="723901" y="5096686"/>
            <a:ext cx="3132527" cy="131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La gestion de la logistique</a:t>
            </a:r>
          </a:p>
          <a:p>
            <a:pPr algn="ctr"/>
            <a:r>
              <a:rPr lang="fr-FR" sz="1600" dirty="0">
                <a:solidFill>
                  <a:srgbClr val="333331"/>
                </a:solidFill>
                <a:latin typeface="Arial" panose="020B0604020202020204" pitchFamily="34" charset="0"/>
                <a:ea typeface="Gotham Book" charset="0"/>
                <a:cs typeface="Arial" panose="020B0604020202020204" pitchFamily="34" charset="0"/>
              </a:rPr>
              <a:t>d’un programme humanitaire</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38" name="Rectangle 37"/>
          <p:cNvSpPr/>
          <p:nvPr/>
        </p:nvSpPr>
        <p:spPr>
          <a:xfrm>
            <a:off x="4146437" y="3801581"/>
            <a:ext cx="3210932" cy="126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Responsable de l’Environnement de Travail</a:t>
            </a:r>
          </a:p>
        </p:txBody>
      </p:sp>
      <p:sp>
        <p:nvSpPr>
          <p:cNvPr id="39" name="Rectangle 38"/>
          <p:cNvSpPr/>
          <p:nvPr/>
        </p:nvSpPr>
        <p:spPr>
          <a:xfrm>
            <a:off x="4313711" y="5055980"/>
            <a:ext cx="2903337" cy="114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Responsable de la Logistique Humanitaire</a:t>
            </a:r>
          </a:p>
        </p:txBody>
      </p:sp>
      <p:sp>
        <p:nvSpPr>
          <p:cNvPr id="40" name="Rectangle 39"/>
          <p:cNvSpPr/>
          <p:nvPr/>
        </p:nvSpPr>
        <p:spPr>
          <a:xfrm>
            <a:off x="7551520" y="4975957"/>
            <a:ext cx="3455645" cy="1572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Certification professionnelle Bioforce </a:t>
            </a:r>
            <a:r>
              <a:rPr lang="fr-FR" sz="1500" dirty="0">
                <a:solidFill>
                  <a:srgbClr val="333331"/>
                </a:solidFill>
                <a:latin typeface="Arial" panose="020B0604020202020204" pitchFamily="34" charset="0"/>
                <a:ea typeface="Gotham Book" charset="0"/>
                <a:cs typeface="Arial" panose="020B0604020202020204" pitchFamily="34" charset="0"/>
              </a:rPr>
              <a:t>de niveau 6 (bac+4) enregistrée au RNCP</a:t>
            </a:r>
            <a:endParaRPr lang="fr-FR" sz="15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7524642" y="3769617"/>
            <a:ext cx="3806213" cy="132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Licence professionnelle </a:t>
            </a:r>
            <a:r>
              <a:rPr lang="fr-FR" sz="1600" dirty="0">
                <a:solidFill>
                  <a:srgbClr val="333331"/>
                </a:solidFill>
                <a:latin typeface="Arial" panose="020B0604020202020204" pitchFamily="34" charset="0"/>
                <a:ea typeface="Gotham Book" charset="0"/>
                <a:cs typeface="Arial" panose="020B0604020202020204" pitchFamily="34" charset="0"/>
                <a:sym typeface="Wingdings 3" pitchFamily="18" charset="2"/>
              </a:rPr>
              <a:t>Management et Gestion des Bâtis</a:t>
            </a:r>
          </a:p>
        </p:txBody>
      </p:sp>
      <p:sp>
        <p:nvSpPr>
          <p:cNvPr id="42" name="ZoneTexte 41"/>
          <p:cNvSpPr txBox="1"/>
          <p:nvPr/>
        </p:nvSpPr>
        <p:spPr>
          <a:xfrm>
            <a:off x="4187534" y="6236113"/>
            <a:ext cx="3155689" cy="353943"/>
          </a:xfrm>
          <a:prstGeom prst="rect">
            <a:avLst/>
          </a:prstGeom>
          <a:noFill/>
        </p:spPr>
        <p:txBody>
          <a:bodyPr wrap="square" rtlCol="0">
            <a:spAutoFit/>
          </a:bodyPr>
          <a:lstStyle/>
          <a:p>
            <a:pPr algn="ctr"/>
            <a:r>
              <a:rPr lang="fr-FR" sz="1700" b="1" dirty="0">
                <a:solidFill>
                  <a:srgbClr val="E84525"/>
                </a:solidFill>
                <a:latin typeface="Arial" panose="020B0604020202020204" pitchFamily="34" charset="0"/>
                <a:ea typeface="Gotham Book" charset="0"/>
                <a:cs typeface="Arial" panose="020B0604020202020204" pitchFamily="34" charset="0"/>
              </a:rPr>
              <a:t>AU SERVICE DES AUTRES</a:t>
            </a:r>
          </a:p>
        </p:txBody>
      </p:sp>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9270" y="4741461"/>
            <a:ext cx="610454" cy="468992"/>
          </a:xfrm>
          <a:prstGeom prst="rect">
            <a:avLst/>
          </a:prstGeom>
        </p:spPr>
      </p:pic>
      <p:sp>
        <p:nvSpPr>
          <p:cNvPr id="44" name="Rectangle à coins arrondis 43"/>
          <p:cNvSpPr/>
          <p:nvPr/>
        </p:nvSpPr>
        <p:spPr>
          <a:xfrm>
            <a:off x="1307304" y="268558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p:cNvSpPr txBox="1"/>
          <p:nvPr/>
        </p:nvSpPr>
        <p:spPr>
          <a:xfrm>
            <a:off x="1276314" y="275224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COMPÉTENCES</a:t>
            </a:r>
          </a:p>
        </p:txBody>
      </p:sp>
      <p:sp>
        <p:nvSpPr>
          <p:cNvPr id="46" name="Rectangle à coins arrondis 45"/>
          <p:cNvSpPr/>
          <p:nvPr/>
        </p:nvSpPr>
        <p:spPr>
          <a:xfrm>
            <a:off x="4746959" y="269262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4715969" y="275928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MÉTIERS</a:t>
            </a:r>
          </a:p>
        </p:txBody>
      </p:sp>
      <p:sp>
        <p:nvSpPr>
          <p:cNvPr id="48" name="Rectangle à coins arrondis 47"/>
          <p:cNvSpPr/>
          <p:nvPr/>
        </p:nvSpPr>
        <p:spPr>
          <a:xfrm>
            <a:off x="8034762" y="268558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8003772" y="275224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DIPLÔMES</a:t>
            </a:r>
          </a:p>
        </p:txBody>
      </p:sp>
    </p:spTree>
    <p:extLst>
      <p:ext uri="{BB962C8B-B14F-4D97-AF65-F5344CB8AC3E}">
        <p14:creationId xmlns:p14="http://schemas.microsoft.com/office/powerpoint/2010/main" val="30637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p:bldP spid="44" grpId="0" animBg="1"/>
      <p:bldP spid="45" grpId="0"/>
      <p:bldP spid="46" grpId="0" animBg="1"/>
      <p:bldP spid="47" grpId="0"/>
      <p:bldP spid="48"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1" y="365125"/>
            <a:ext cx="592505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La formation post-bac pour les 18-22 ans</a:t>
            </a:r>
          </a:p>
        </p:txBody>
      </p:sp>
      <p:sp>
        <p:nvSpPr>
          <p:cNvPr id="32" name="Espace réservé du contenu 2"/>
          <p:cNvSpPr txBox="1">
            <a:spLocks/>
          </p:cNvSpPr>
          <p:nvPr/>
        </p:nvSpPr>
        <p:spPr>
          <a:xfrm>
            <a:off x="1151972" y="1710458"/>
            <a:ext cx="10533892" cy="484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spc="-90" dirty="0">
                <a:solidFill>
                  <a:srgbClr val="333331"/>
                </a:solidFill>
                <a:latin typeface="Arial" panose="020B0604020202020204" pitchFamily="34" charset="0"/>
                <a:cs typeface="Arial" panose="020B0604020202020204" pitchFamily="34" charset="0"/>
              </a:rPr>
              <a:t>Responsable de l’Environnement de Travail et de la Logistique Humanitaire</a:t>
            </a:r>
          </a:p>
          <a:p>
            <a:pPr marL="0" indent="0">
              <a:buFont typeface="Arial" panose="020B0604020202020204" pitchFamily="34" charset="0"/>
              <a:buNone/>
            </a:pPr>
            <a:endParaRPr lang="fr-FR" dirty="0">
              <a:solidFill>
                <a:srgbClr val="333331"/>
              </a:solidFill>
            </a:endParaRPr>
          </a:p>
        </p:txBody>
      </p:sp>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l="24120" r="24966"/>
          <a:stretch/>
        </p:blipFill>
        <p:spPr>
          <a:xfrm>
            <a:off x="4306637" y="4135709"/>
            <a:ext cx="1296144" cy="1697198"/>
          </a:xfrm>
          <a:prstGeom prst="rect">
            <a:avLst/>
          </a:prstGeom>
        </p:spPr>
      </p:pic>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17272" r="17672"/>
          <a:stretch/>
        </p:blipFill>
        <p:spPr>
          <a:xfrm>
            <a:off x="1759631" y="4127034"/>
            <a:ext cx="1656185" cy="1697198"/>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9151" r="22590"/>
          <a:stretch/>
        </p:blipFill>
        <p:spPr>
          <a:xfrm>
            <a:off x="8268183" y="4136068"/>
            <a:ext cx="1728192" cy="1688164"/>
          </a:xfrm>
          <a:prstGeom prst="rect">
            <a:avLst/>
          </a:prstGeom>
        </p:spPr>
      </p:pic>
      <p:sp>
        <p:nvSpPr>
          <p:cNvPr id="23" name="Rectangle à coins arrondis 22"/>
          <p:cNvSpPr/>
          <p:nvPr/>
        </p:nvSpPr>
        <p:spPr>
          <a:xfrm>
            <a:off x="1759124" y="3450134"/>
            <a:ext cx="1656692"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1</a:t>
            </a:r>
            <a:r>
              <a:rPr lang="fr-FR" sz="2100" baseline="30000" dirty="0">
                <a:solidFill>
                  <a:srgbClr val="333331"/>
                </a:solidFill>
                <a:latin typeface="Arial" panose="020B0604020202020204" pitchFamily="34" charset="0"/>
                <a:cs typeface="Arial" panose="020B0604020202020204" pitchFamily="34" charset="0"/>
              </a:rPr>
              <a:t>ère</a:t>
            </a:r>
            <a:r>
              <a:rPr lang="fr-FR" sz="2100" dirty="0">
                <a:solidFill>
                  <a:srgbClr val="333331"/>
                </a:solidFill>
                <a:latin typeface="Arial" panose="020B0604020202020204" pitchFamily="34" charset="0"/>
                <a:cs typeface="Arial" panose="020B0604020202020204" pitchFamily="34" charset="0"/>
              </a:rPr>
              <a:t> année</a:t>
            </a:r>
          </a:p>
        </p:txBody>
      </p:sp>
      <p:sp>
        <p:nvSpPr>
          <p:cNvPr id="25" name="Rectangle à coins arrondis 24"/>
          <p:cNvSpPr/>
          <p:nvPr/>
        </p:nvSpPr>
        <p:spPr>
          <a:xfrm>
            <a:off x="4992191" y="3475620"/>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2</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6" name="Rectangle à coins arrondis 25"/>
          <p:cNvSpPr/>
          <p:nvPr/>
        </p:nvSpPr>
        <p:spPr>
          <a:xfrm>
            <a:off x="8268183" y="3475621"/>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3</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7" name="Rectangle 26"/>
          <p:cNvSpPr/>
          <p:nvPr/>
        </p:nvSpPr>
        <p:spPr>
          <a:xfrm>
            <a:off x="1751305" y="5701718"/>
            <a:ext cx="1663386" cy="807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3871" r="20402"/>
          <a:stretch/>
        </p:blipFill>
        <p:spPr>
          <a:xfrm>
            <a:off x="5723287" y="4144384"/>
            <a:ext cx="1656184" cy="1679848"/>
          </a:xfrm>
          <a:prstGeom prst="rect">
            <a:avLst/>
          </a:prstGeom>
        </p:spPr>
      </p:pic>
      <p:sp>
        <p:nvSpPr>
          <p:cNvPr id="29" name="Rectangle 28"/>
          <p:cNvSpPr/>
          <p:nvPr/>
        </p:nvSpPr>
        <p:spPr>
          <a:xfrm>
            <a:off x="5723287" y="5832907"/>
            <a:ext cx="1872208" cy="719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STAGE HUMANITAIRE SUR LE TERRAIN</a:t>
            </a:r>
          </a:p>
        </p:txBody>
      </p:sp>
      <p:sp>
        <p:nvSpPr>
          <p:cNvPr id="30" name="Rectangle 29"/>
          <p:cNvSpPr/>
          <p:nvPr/>
        </p:nvSpPr>
        <p:spPr>
          <a:xfrm>
            <a:off x="8294722" y="5807363"/>
            <a:ext cx="1728192" cy="647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ALTERNANCE ENTREPRISE</a:t>
            </a:r>
          </a:p>
        </p:txBody>
      </p:sp>
      <p:sp>
        <p:nvSpPr>
          <p:cNvPr id="33" name="Rectangle 32"/>
          <p:cNvSpPr/>
          <p:nvPr/>
        </p:nvSpPr>
        <p:spPr>
          <a:xfrm>
            <a:off x="4333756" y="5807363"/>
            <a:ext cx="1663386" cy="596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sp>
        <p:nvSpPr>
          <p:cNvPr id="34" name="ZoneTexte 33"/>
          <p:cNvSpPr txBox="1"/>
          <p:nvPr/>
        </p:nvSpPr>
        <p:spPr>
          <a:xfrm>
            <a:off x="4242438" y="2542430"/>
            <a:ext cx="3155689" cy="353943"/>
          </a:xfrm>
          <a:prstGeom prst="rect">
            <a:avLst/>
          </a:prstGeom>
          <a:noFill/>
        </p:spPr>
        <p:txBody>
          <a:bodyPr wrap="square" rtlCol="0">
            <a:spAutoFit/>
          </a:bodyPr>
          <a:lstStyle/>
          <a:p>
            <a:pPr algn="ctr"/>
            <a:r>
              <a:rPr lang="fr-FR" sz="1700" b="1" dirty="0">
                <a:solidFill>
                  <a:srgbClr val="E84525"/>
                </a:solidFill>
                <a:latin typeface="Arial" panose="020B0604020202020204" pitchFamily="34" charset="0"/>
                <a:ea typeface="Gotham Book" charset="0"/>
                <a:cs typeface="Arial" panose="020B0604020202020204" pitchFamily="34" charset="0"/>
              </a:rPr>
              <a:t>UN CURSUS EN 3 ANS</a:t>
            </a:r>
          </a:p>
        </p:txBody>
      </p:sp>
    </p:spTree>
    <p:extLst>
      <p:ext uri="{BB962C8B-B14F-4D97-AF65-F5344CB8AC3E}">
        <p14:creationId xmlns:p14="http://schemas.microsoft.com/office/powerpoint/2010/main" val="21757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9" grpId="0"/>
      <p:bldP spid="30"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5" name="Rectangle à coins arrondis 34"/>
          <p:cNvSpPr/>
          <p:nvPr/>
        </p:nvSpPr>
        <p:spPr>
          <a:xfrm>
            <a:off x="1054891" y="2877236"/>
            <a:ext cx="2446220" cy="80956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1048600" y="3097353"/>
            <a:ext cx="2458802"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3774279" y="2876082"/>
            <a:ext cx="2845596"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3743289" y="2958854"/>
            <a:ext cx="2876586"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ACCÉLÉRÉ</a:t>
            </a:r>
          </a:p>
        </p:txBody>
      </p:sp>
      <p:sp>
        <p:nvSpPr>
          <p:cNvPr id="39" name="Espace réservé du contenu 2"/>
          <p:cNvSpPr txBox="1">
            <a:spLocks/>
          </p:cNvSpPr>
          <p:nvPr/>
        </p:nvSpPr>
        <p:spPr>
          <a:xfrm>
            <a:off x="1151970" y="1710457"/>
            <a:ext cx="5077379" cy="80956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2 possibilités de parcours de formation</a:t>
            </a:r>
            <a:br>
              <a:rPr lang="fr-FR" sz="2400" spc="-90" dirty="0">
                <a:solidFill>
                  <a:srgbClr val="333331"/>
                </a:solidFill>
                <a:latin typeface="Arial" panose="020B0604020202020204" pitchFamily="34" charset="0"/>
                <a:cs typeface="Arial" panose="020B0604020202020204" pitchFamily="34" charset="0"/>
              </a:rPr>
            </a:br>
            <a:r>
              <a:rPr lang="fr-FR" sz="2400" spc="-90" dirty="0">
                <a:solidFill>
                  <a:srgbClr val="333331"/>
                </a:solidFill>
                <a:latin typeface="Arial" panose="020B0604020202020204" pitchFamily="34" charset="0"/>
                <a:cs typeface="Arial" panose="020B0604020202020204" pitchFamily="34" charset="0"/>
              </a:rPr>
              <a:t>pour devenir un professionnel humanitaire</a:t>
            </a:r>
          </a:p>
        </p:txBody>
      </p:sp>
      <p:sp>
        <p:nvSpPr>
          <p:cNvPr id="40" name="Rectangle 39"/>
          <p:cNvSpPr/>
          <p:nvPr/>
        </p:nvSpPr>
        <p:spPr>
          <a:xfrm>
            <a:off x="777872" y="4079115"/>
            <a:ext cx="2768849"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maîtriser chaque compétence du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3743289" y="4159177"/>
            <a:ext cx="3083122"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adapter ses compétences et acquérir les compétences spécifiques au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2" name="Rectangle 41"/>
          <p:cNvSpPr/>
          <p:nvPr/>
        </p:nvSpPr>
        <p:spPr>
          <a:xfrm>
            <a:off x="154779" y="5569154"/>
            <a:ext cx="7239000" cy="69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3" name="Rectangle 42"/>
          <p:cNvSpPr/>
          <p:nvPr/>
        </p:nvSpPr>
        <p:spPr>
          <a:xfrm>
            <a:off x="1209092" y="5094926"/>
            <a:ext cx="5504799" cy="457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400" i="1" dirty="0">
                <a:solidFill>
                  <a:srgbClr val="E84525"/>
                </a:solidFill>
                <a:latin typeface="Arial" panose="020B0604020202020204" pitchFamily="34" charset="0"/>
                <a:ea typeface="Gotham Book" charset="0"/>
                <a:cs typeface="Arial" panose="020B0604020202020204" pitchFamily="34" charset="0"/>
              </a:rPr>
              <a:t>Le parcours accéléré est disponible en continu ou à votre rythme</a:t>
            </a:r>
          </a:p>
        </p:txBody>
      </p:sp>
      <p:cxnSp>
        <p:nvCxnSpPr>
          <p:cNvPr id="44" name="Connecteur droit 43"/>
          <p:cNvCxnSpPr/>
          <p:nvPr/>
        </p:nvCxnSpPr>
        <p:spPr>
          <a:xfrm>
            <a:off x="7500162" y="1771253"/>
            <a:ext cx="6136" cy="4543249"/>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à coins arrondis 44"/>
          <p:cNvSpPr/>
          <p:nvPr/>
        </p:nvSpPr>
        <p:spPr>
          <a:xfrm>
            <a:off x="8292568" y="2876082"/>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8346008" y="2942740"/>
            <a:ext cx="3068604"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VALIDATION DES ACQUIS DE L’EXPÉRIENCE</a:t>
            </a:r>
          </a:p>
        </p:txBody>
      </p:sp>
      <p:sp>
        <p:nvSpPr>
          <p:cNvPr id="47" name="Espace réservé du contenu 2"/>
          <p:cNvSpPr txBox="1">
            <a:spLocks/>
          </p:cNvSpPr>
          <p:nvPr/>
        </p:nvSpPr>
        <p:spPr>
          <a:xfrm>
            <a:off x="8042430" y="1724745"/>
            <a:ext cx="3861806" cy="8095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200" spc="-90" dirty="0">
                <a:solidFill>
                  <a:srgbClr val="333331"/>
                </a:solidFill>
                <a:latin typeface="Arial" panose="020B0604020202020204" pitchFamily="34" charset="0"/>
                <a:cs typeface="Arial" panose="020B0604020202020204" pitchFamily="34" charset="0"/>
              </a:rPr>
              <a:t>1 autre possibilité pour obtenir une certification professionnelle</a:t>
            </a:r>
          </a:p>
        </p:txBody>
      </p:sp>
      <p:sp>
        <p:nvSpPr>
          <p:cNvPr id="48" name="Rectangle 47"/>
          <p:cNvSpPr/>
          <p:nvPr/>
        </p:nvSpPr>
        <p:spPr>
          <a:xfrm>
            <a:off x="8081093" y="3714446"/>
            <a:ext cx="3611668" cy="167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Sur dossier et passage en jury</a:t>
            </a:r>
            <a:br>
              <a:rPr lang="fr-FR" b="1" dirty="0">
                <a:solidFill>
                  <a:srgbClr val="333331"/>
                </a:solidFill>
                <a:latin typeface="Arial" panose="020B0604020202020204" pitchFamily="34" charset="0"/>
                <a:cs typeface="Arial" panose="020B0604020202020204" pitchFamily="34" charset="0"/>
              </a:rPr>
            </a:br>
            <a:endParaRPr lang="fr-FR" b="1" dirty="0">
              <a:solidFill>
                <a:srgbClr val="333331"/>
              </a:solidFill>
              <a:latin typeface="Arial" panose="020B0604020202020204" pitchFamily="34" charset="0"/>
              <a:cs typeface="Arial" panose="020B0604020202020204" pitchFamily="34" charset="0"/>
            </a:endParaRPr>
          </a:p>
          <a:p>
            <a:pPr algn="ctr"/>
            <a:r>
              <a:rPr lang="fr-FR" sz="1600" dirty="0">
                <a:solidFill>
                  <a:srgbClr val="333331"/>
                </a:solidFill>
                <a:latin typeface="Arial" panose="020B0604020202020204" pitchFamily="34" charset="0"/>
                <a:cs typeface="Arial" panose="020B0604020202020204" pitchFamily="34" charset="0"/>
              </a:rPr>
              <a:t>Faites reconnaitre vos 12 mois d’expérience continue ou non dans le métier humanitaire visé</a:t>
            </a:r>
            <a:endParaRPr lang="fr-FR" sz="11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3023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p:bldP spid="40" grpId="0" animBg="1"/>
      <p:bldP spid="41" grpId="0" animBg="1"/>
      <p:bldP spid="42" grpId="0" animBg="1"/>
      <p:bldP spid="43" grpId="0"/>
      <p:bldP spid="45" grpId="0" animBg="1"/>
      <p:bldP spid="46" grpId="0"/>
      <p:bldP spid="47" grpId="0"/>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95442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en continu ou à votre rythme</a:t>
            </a:r>
          </a:p>
        </p:txBody>
      </p:sp>
      <p:sp>
        <p:nvSpPr>
          <p:cNvPr id="39" name="Espace réservé du contenu 2"/>
          <p:cNvSpPr txBox="1">
            <a:spLocks/>
          </p:cNvSpPr>
          <p:nvPr/>
        </p:nvSpPr>
        <p:spPr>
          <a:xfrm>
            <a:off x="2390575" y="3377272"/>
            <a:ext cx="1281158" cy="393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dirty="0">
                <a:solidFill>
                  <a:srgbClr val="E84525"/>
                </a:solidFill>
                <a:latin typeface="Arial" panose="020B0604020202020204" pitchFamily="34" charset="0"/>
                <a:ea typeface="Gotham Book" charset="0"/>
                <a:cs typeface="Arial" panose="020B0604020202020204" pitchFamily="34" charset="0"/>
              </a:rPr>
              <a:t>en continu</a:t>
            </a:r>
          </a:p>
        </p:txBody>
      </p:sp>
      <p:sp>
        <p:nvSpPr>
          <p:cNvPr id="40" name="Rectangle 39"/>
          <p:cNvSpPr/>
          <p:nvPr/>
        </p:nvSpPr>
        <p:spPr>
          <a:xfrm>
            <a:off x="692351" y="3858363"/>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 </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14" name="Connecteur droit 13"/>
          <p:cNvCxnSpPr/>
          <p:nvPr/>
        </p:nvCxnSpPr>
        <p:spPr>
          <a:xfrm>
            <a:off x="6091311" y="3417606"/>
            <a:ext cx="0" cy="2007834"/>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8510890" y="3377272"/>
            <a:ext cx="1775710" cy="463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dirty="0">
                <a:solidFill>
                  <a:srgbClr val="E84525"/>
                </a:solidFill>
                <a:latin typeface="Arial" panose="020B0604020202020204" pitchFamily="34" charset="0"/>
                <a:ea typeface="Gotham Book" charset="0"/>
                <a:cs typeface="Arial" panose="020B0604020202020204" pitchFamily="34" charset="0"/>
              </a:rPr>
              <a:t>à votre rythme</a:t>
            </a:r>
          </a:p>
        </p:txBody>
      </p:sp>
      <p:sp>
        <p:nvSpPr>
          <p:cNvPr id="16" name="Rectangle 15"/>
          <p:cNvSpPr/>
          <p:nvPr/>
        </p:nvSpPr>
        <p:spPr>
          <a:xfrm>
            <a:off x="723900" y="2018198"/>
            <a:ext cx="10762705"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spc="-50" dirty="0">
                <a:solidFill>
                  <a:srgbClr val="333331"/>
                </a:solidFill>
                <a:latin typeface="Arial" panose="020B0604020202020204" pitchFamily="34" charset="0"/>
                <a:ea typeface="Gotham Book" charset="0"/>
                <a:cs typeface="Arial" panose="020B0604020202020204" pitchFamily="34" charset="0"/>
              </a:rPr>
              <a:t>Une formation métier diplômante est composée de plusieurs unités de formation correspondant à des blocs de compétences (savoir et savoir-faire). Ces unités de formation peuvent être suivi en continu (la même année) ou à votre rythme (sur plusieurs années).</a:t>
            </a:r>
            <a:endParaRPr lang="fr-FR" sz="2000" b="1" spc="-50" dirty="0">
              <a:solidFill>
                <a:srgbClr val="333331"/>
              </a:solidFill>
              <a:latin typeface="Arial" panose="020B0604020202020204" pitchFamily="34" charset="0"/>
              <a:ea typeface="Gotham Book" charset="0"/>
              <a:cs typeface="Arial" panose="020B0604020202020204" pitchFamily="34" charset="0"/>
            </a:endParaRPr>
          </a:p>
        </p:txBody>
      </p:sp>
      <p:sp>
        <p:nvSpPr>
          <p:cNvPr id="19" name="Rectangle 18"/>
          <p:cNvSpPr/>
          <p:nvPr/>
        </p:nvSpPr>
        <p:spPr>
          <a:xfrm>
            <a:off x="6958989" y="3858363"/>
            <a:ext cx="4879511"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Plusieurs années</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 (hors compétences transversales)</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0" name="Rectangle 19"/>
          <p:cNvSpPr/>
          <p:nvPr/>
        </p:nvSpPr>
        <p:spPr>
          <a:xfrm>
            <a:off x="572073" y="4810719"/>
            <a:ext cx="4918162" cy="46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1" name="Rectangle 20"/>
          <p:cNvSpPr/>
          <p:nvPr/>
        </p:nvSpPr>
        <p:spPr>
          <a:xfrm>
            <a:off x="7625997" y="4675054"/>
            <a:ext cx="3545493"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 </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2" name="Rectangle 21"/>
          <p:cNvSpPr/>
          <p:nvPr/>
        </p:nvSpPr>
        <p:spPr>
          <a:xfrm>
            <a:off x="3766449" y="5518766"/>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Une même certification professionnelle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708450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6266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Les grandes étapes de nos formations métiers</a:t>
            </a:r>
          </a:p>
        </p:txBody>
      </p:sp>
      <p:sp>
        <p:nvSpPr>
          <p:cNvPr id="36" name="Rectangle 35"/>
          <p:cNvSpPr/>
          <p:nvPr/>
        </p:nvSpPr>
        <p:spPr>
          <a:xfrm>
            <a:off x="92411" y="3301690"/>
            <a:ext cx="5745518" cy="152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dirty="0">
                <a:solidFill>
                  <a:srgbClr val="333331"/>
                </a:solidFill>
                <a:latin typeface="Arial" panose="020B0604020202020204" pitchFamily="34" charset="0"/>
                <a:cs typeface="Arial" panose="020B0604020202020204" pitchFamily="34" charset="0"/>
              </a:rPr>
              <a:t>3 ou 6 mois de formation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composés de 5 unités de formation</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br>
              <a:rPr lang="fr-FR" sz="1700" dirty="0">
                <a:solidFill>
                  <a:srgbClr val="333331"/>
                </a:solidFill>
                <a:latin typeface="Arial" panose="020B0604020202020204" pitchFamily="34" charset="0"/>
                <a:cs typeface="Arial" panose="020B0604020202020204" pitchFamily="34" charset="0"/>
              </a:rPr>
            </a:b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6 mois de mission humanitaire</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Attribution de la certification professionnelle</a:t>
            </a:r>
          </a:p>
        </p:txBody>
      </p:sp>
      <p:sp>
        <p:nvSpPr>
          <p:cNvPr id="3" name="Rectangle 2">
            <a:extLst>
              <a:ext uri="{FF2B5EF4-FFF2-40B4-BE49-F238E27FC236}">
                <a16:creationId xmlns:a16="http://schemas.microsoft.com/office/drawing/2014/main" id="{C18B0774-55C5-F846-9F85-1B934D47BF34}"/>
              </a:ext>
            </a:extLst>
          </p:cNvPr>
          <p:cNvSpPr/>
          <p:nvPr/>
        </p:nvSpPr>
        <p:spPr>
          <a:xfrm>
            <a:off x="5384800" y="2030115"/>
            <a:ext cx="6714789" cy="4462760"/>
          </a:xfrm>
          <a:prstGeom prst="rect">
            <a:avLst/>
          </a:prstGeom>
        </p:spPr>
        <p:txBody>
          <a:bodyPr wrap="square">
            <a:spAutoFit/>
          </a:bodyPr>
          <a:lstStyle/>
          <a:p>
            <a:r>
              <a:rPr lang="fr-FR" sz="1600" b="1" dirty="0">
                <a:solidFill>
                  <a:srgbClr val="333331"/>
                </a:solidFill>
                <a:latin typeface="Arial" panose="020B0604020202020204" pitchFamily="34" charset="0"/>
                <a:cs typeface="Arial" panose="020B0604020202020204" pitchFamily="34" charset="0"/>
              </a:rPr>
              <a:t>Evaluation de la période de formation</a:t>
            </a:r>
          </a:p>
          <a:p>
            <a:r>
              <a:rPr lang="fr-FR" sz="1600" dirty="0">
                <a:solidFill>
                  <a:srgbClr val="333331"/>
                </a:solidFill>
                <a:latin typeface="Arial" panose="020B0604020202020204" pitchFamily="34" charset="0"/>
                <a:cs typeface="Arial" panose="020B0604020202020204" pitchFamily="34" charset="0"/>
              </a:rPr>
              <a:t>Chaque unité de formation, correspondant à des blocs de compétences (savoirs et savoir-faire) à acquérir, fait l'objet d'une évaluation individuelle et/ou collective. </a:t>
            </a:r>
          </a:p>
          <a:p>
            <a:r>
              <a:rPr lang="fr-FR" sz="1600" dirty="0">
                <a:solidFill>
                  <a:srgbClr val="333331"/>
                </a:solidFill>
                <a:latin typeface="Arial" panose="020B0604020202020204" pitchFamily="34" charset="0"/>
                <a:cs typeface="Arial" panose="020B0604020202020204" pitchFamily="34" charset="0"/>
              </a:rPr>
              <a:t>Vous êtes parallèlement évalué sur votre savoir-être par rapport aux attentes du milieu professionnel.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b="1" dirty="0">
                <a:solidFill>
                  <a:srgbClr val="333331"/>
                </a:solidFill>
                <a:latin typeface="Arial" panose="020B0604020202020204" pitchFamily="34" charset="0"/>
                <a:cs typeface="Arial" panose="020B0604020202020204" pitchFamily="34" charset="0"/>
              </a:rPr>
              <a:t>Evaluation de la mission humanitaire</a:t>
            </a:r>
          </a:p>
          <a:p>
            <a:r>
              <a:rPr lang="fr-FR" sz="1600" dirty="0">
                <a:solidFill>
                  <a:srgbClr val="333331"/>
                </a:solidFill>
                <a:latin typeface="Arial" panose="020B0604020202020204" pitchFamily="34" charset="0"/>
                <a:cs typeface="Arial" panose="020B0604020202020204" pitchFamily="34" charset="0"/>
              </a:rPr>
              <a:t>L’évaluation de la mission de solidarité est réalisée par l'organisme d'accueil et à travers votre rapport de mission.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dirty="0">
                <a:solidFill>
                  <a:srgbClr val="333331"/>
                </a:solidFill>
                <a:latin typeface="Arial" panose="020B0604020202020204" pitchFamily="34" charset="0"/>
                <a:cs typeface="Arial" panose="020B0604020202020204" pitchFamily="34" charset="0"/>
              </a:rPr>
              <a:t>A l’issue des différentes périodes et de leur évaluation, la certification professionnelle vous est attribuée par un jury composé de représentants de </a:t>
            </a:r>
            <a:r>
              <a:rPr lang="fr-FR" sz="1600" dirty="0" err="1">
                <a:solidFill>
                  <a:srgbClr val="333331"/>
                </a:solidFill>
                <a:latin typeface="Arial" panose="020B0604020202020204" pitchFamily="34" charset="0"/>
                <a:cs typeface="Arial" panose="020B0604020202020204" pitchFamily="34" charset="0"/>
              </a:rPr>
              <a:t>Bioforce</a:t>
            </a:r>
            <a:r>
              <a:rPr lang="fr-FR" sz="1600" dirty="0">
                <a:solidFill>
                  <a:srgbClr val="333331"/>
                </a:solidFill>
                <a:latin typeface="Arial" panose="020B0604020202020204" pitchFamily="34" charset="0"/>
                <a:cs typeface="Arial" panose="020B0604020202020204" pitchFamily="34" charset="0"/>
              </a:rPr>
              <a:t> et du secteur professionnel humanitaire. </a:t>
            </a:r>
          </a:p>
          <a:p>
            <a:endParaRPr lang="fr-FR" sz="1400" dirty="0">
              <a:solidFill>
                <a:srgbClr val="333331"/>
              </a:solidFill>
              <a:latin typeface="Arial" panose="020B0604020202020204" pitchFamily="34" charset="0"/>
              <a:cs typeface="Arial" panose="020B0604020202020204" pitchFamily="34" charset="0"/>
            </a:endParaRPr>
          </a:p>
          <a:p>
            <a:endParaRPr lang="fr-FR" sz="1400" dirty="0"/>
          </a:p>
        </p:txBody>
      </p:sp>
    </p:spTree>
    <p:extLst>
      <p:ext uri="{BB962C8B-B14F-4D97-AF65-F5344CB8AC3E}">
        <p14:creationId xmlns:p14="http://schemas.microsoft.com/office/powerpoint/2010/main" val="2605111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6" name="ZoneTexte 35"/>
          <p:cNvSpPr txBox="1"/>
          <p:nvPr/>
        </p:nvSpPr>
        <p:spPr>
          <a:xfrm>
            <a:off x="1996605" y="2552215"/>
            <a:ext cx="3400461"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6498436" y="2485557"/>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6482941" y="2558300"/>
            <a:ext cx="4286286"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ACCÉLÉRÉ</a:t>
            </a:r>
          </a:p>
        </p:txBody>
      </p:sp>
      <p:sp>
        <p:nvSpPr>
          <p:cNvPr id="39" name="Espace réservé du contenu 2"/>
          <p:cNvSpPr txBox="1">
            <a:spLocks/>
          </p:cNvSpPr>
          <p:nvPr/>
        </p:nvSpPr>
        <p:spPr>
          <a:xfrm>
            <a:off x="777873" y="1758067"/>
            <a:ext cx="2593978" cy="809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a:t>
            </a:r>
            <a:r>
              <a:rPr lang="fr-FR" sz="2400" spc="-90" dirty="0" err="1">
                <a:solidFill>
                  <a:srgbClr val="333331"/>
                </a:solidFill>
                <a:latin typeface="Arial" panose="020B0604020202020204" pitchFamily="34" charset="0"/>
                <a:cs typeface="Arial" panose="020B0604020202020204" pitchFamily="34" charset="0"/>
              </a:rPr>
              <a:t>pré-requis</a:t>
            </a:r>
            <a:r>
              <a:rPr lang="fr-FR" sz="2400" spc="-90" dirty="0">
                <a:solidFill>
                  <a:srgbClr val="333331"/>
                </a:solidFill>
                <a:latin typeface="Arial" panose="020B0604020202020204" pitchFamily="34" charset="0"/>
                <a:cs typeface="Arial" panose="020B0604020202020204" pitchFamily="34" charset="0"/>
              </a:rPr>
              <a:t> ?</a:t>
            </a:r>
          </a:p>
        </p:txBody>
      </p:sp>
      <p:sp>
        <p:nvSpPr>
          <p:cNvPr id="17" name="Rectangle 16"/>
          <p:cNvSpPr/>
          <p:nvPr/>
        </p:nvSpPr>
        <p:spPr>
          <a:xfrm>
            <a:off x="1569187" y="3427335"/>
            <a:ext cx="3943350" cy="92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&lt; 2 ans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18" name="Rectangle 17"/>
          <p:cNvSpPr/>
          <p:nvPr/>
        </p:nvSpPr>
        <p:spPr>
          <a:xfrm>
            <a:off x="6513931" y="3442936"/>
            <a:ext cx="4552969" cy="111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Plus de 3 ans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p>
          <a:p>
            <a:r>
              <a:rPr lang="fr-FR" sz="1700" b="1" spc="-50" dirty="0">
                <a:solidFill>
                  <a:srgbClr val="333331"/>
                </a:solidFill>
                <a:latin typeface="Arial" panose="020B0604020202020204" pitchFamily="34" charset="0"/>
                <a:ea typeface="Gotham Book" charset="0"/>
                <a:cs typeface="Arial" panose="020B0604020202020204" pitchFamily="34" charset="0"/>
              </a:rPr>
              <a:t>*sur des postes à responsabilités</a:t>
            </a:r>
          </a:p>
        </p:txBody>
      </p:sp>
      <p:sp>
        <p:nvSpPr>
          <p:cNvPr id="20" name="Rectangle 19"/>
          <p:cNvSpPr/>
          <p:nvPr/>
        </p:nvSpPr>
        <p:spPr>
          <a:xfrm>
            <a:off x="952500" y="5367170"/>
            <a:ext cx="5486400" cy="134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333331"/>
                </a:solidFill>
                <a:latin typeface="Arial" panose="020B0604020202020204" pitchFamily="34" charset="0"/>
                <a:cs typeface="Arial" panose="020B0604020202020204" pitchFamily="34" charset="0"/>
              </a:rPr>
              <a:t>Sont considérés comme expérience professionnelle :</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service civique</a:t>
            </a:r>
          </a:p>
          <a:p>
            <a:r>
              <a:rPr lang="fr-FR" sz="1600" b="1" dirty="0">
                <a:solidFill>
                  <a:srgbClr val="333331"/>
                </a:solidFill>
                <a:latin typeface="Arial" panose="020B0604020202020204" pitchFamily="34" charset="0"/>
                <a:cs typeface="Arial" panose="020B0604020202020204" pitchFamily="34" charset="0"/>
              </a:rPr>
              <a:t>Un volontariat d’au moins 12 mois</a:t>
            </a:r>
          </a:p>
          <a:p>
            <a:r>
              <a:rPr lang="fr-FR" sz="1600" b="1" dirty="0">
                <a:solidFill>
                  <a:srgbClr val="333331"/>
                </a:solidFill>
                <a:latin typeface="Arial" panose="020B0604020202020204" pitchFamily="34" charset="0"/>
                <a:cs typeface="Arial" panose="020B0604020202020204" pitchFamily="34" charset="0"/>
              </a:rPr>
              <a:t>De l’alternance dans le cadre d’un cursus scolaire</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CDD, CDI</a:t>
            </a:r>
          </a:p>
        </p:txBody>
      </p:sp>
      <p:sp>
        <p:nvSpPr>
          <p:cNvPr id="21" name="Rectangle 20"/>
          <p:cNvSpPr/>
          <p:nvPr/>
        </p:nvSpPr>
        <p:spPr>
          <a:xfrm>
            <a:off x="7296149" y="5367170"/>
            <a:ext cx="4352925" cy="1062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333331"/>
                </a:solidFill>
                <a:latin typeface="Arial" panose="020B0604020202020204" pitchFamily="34" charset="0"/>
                <a:cs typeface="Arial" panose="020B0604020202020204" pitchFamily="34" charset="0"/>
              </a:rPr>
              <a:t>Ne sont pas considérés comme expérience professionnelle :</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stage</a:t>
            </a:r>
          </a:p>
          <a:p>
            <a:r>
              <a:rPr lang="fr-FR" sz="1600" b="1" dirty="0">
                <a:solidFill>
                  <a:srgbClr val="333331"/>
                </a:solidFill>
                <a:latin typeface="Arial" panose="020B0604020202020204" pitchFamily="34" charset="0"/>
                <a:ea typeface="Gotham Book" charset="0"/>
                <a:cs typeface="Arial" panose="020B0604020202020204" pitchFamily="34" charset="0"/>
              </a:rPr>
              <a:t>Du bénévolat</a:t>
            </a:r>
            <a:endParaRPr lang="fr-FR" sz="1400" dirty="0">
              <a:solidFill>
                <a:srgbClr val="333331"/>
              </a:solidFill>
              <a:latin typeface="Arial" panose="020B0604020202020204" pitchFamily="34" charset="0"/>
              <a:ea typeface="Gotham Book" charset="0"/>
              <a:cs typeface="Arial" panose="020B06040202020202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4754064"/>
            <a:ext cx="6048411" cy="327622"/>
          </a:xfrm>
          <a:prstGeom prst="rect">
            <a:avLst/>
          </a:prstGeom>
        </p:spPr>
      </p:pic>
      <p:sp>
        <p:nvSpPr>
          <p:cNvPr id="2" name="Rectangle à coins arrondis 36">
            <a:extLst>
              <a:ext uri="{FF2B5EF4-FFF2-40B4-BE49-F238E27FC236}">
                <a16:creationId xmlns:a16="http://schemas.microsoft.com/office/drawing/2014/main" id="{BE65D3B4-ACBF-64D6-9319-3008F7835320}"/>
              </a:ext>
            </a:extLst>
          </p:cNvPr>
          <p:cNvSpPr/>
          <p:nvPr/>
        </p:nvSpPr>
        <p:spPr>
          <a:xfrm>
            <a:off x="1569187" y="2479472"/>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382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9" name="Espace réservé du contenu 2"/>
          <p:cNvSpPr txBox="1">
            <a:spLocks/>
          </p:cNvSpPr>
          <p:nvPr/>
        </p:nvSpPr>
        <p:spPr>
          <a:xfrm>
            <a:off x="777872" y="1758068"/>
            <a:ext cx="3470277" cy="45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domaines requis ?</a:t>
            </a:r>
          </a:p>
        </p:txBody>
      </p:sp>
      <p:sp>
        <p:nvSpPr>
          <p:cNvPr id="17" name="Rectangle 16"/>
          <p:cNvSpPr/>
          <p:nvPr/>
        </p:nvSpPr>
        <p:spPr>
          <a:xfrm>
            <a:off x="777872" y="2553195"/>
            <a:ext cx="11414128" cy="356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rgbClr val="E84525"/>
                </a:solidFill>
                <a:latin typeface="Arial" panose="020B0604020202020204" pitchFamily="34" charset="0"/>
                <a:cs typeface="Arial" panose="020B0604020202020204" pitchFamily="34" charset="0"/>
              </a:rPr>
              <a:t>Coordinateur de projet humanitaire et </a:t>
            </a:r>
            <a:r>
              <a:rPr lang="fr-FR" sz="1400" dirty="0" err="1">
                <a:solidFill>
                  <a:srgbClr val="E84525"/>
                </a:solidFill>
                <a:latin typeface="Arial" panose="020B0604020202020204" pitchFamily="34" charset="0"/>
                <a:cs typeface="Arial" panose="020B0604020202020204" pitchFamily="34" charset="0"/>
              </a:rPr>
              <a:t>Humanitarian</a:t>
            </a:r>
            <a:r>
              <a:rPr lang="fr-FR" sz="1400" dirty="0">
                <a:solidFill>
                  <a:srgbClr val="E84525"/>
                </a:solidFill>
                <a:latin typeface="Arial" panose="020B0604020202020204" pitchFamily="34" charset="0"/>
                <a:cs typeface="Arial" panose="020B0604020202020204" pitchFamily="34" charset="0"/>
              </a:rPr>
              <a:t> Programme Manager </a:t>
            </a:r>
            <a:br>
              <a:rPr lang="fr-FR" sz="1400" b="1" dirty="0">
                <a:solidFill>
                  <a:srgbClr val="333331"/>
                </a:solidFill>
                <a:latin typeface="Arial" panose="020B0604020202020204" pitchFamily="34"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généralistes : management d’équipe et de projet, responsabilité financière. </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techniques : un domaine transposable au secteur de la solidarité (santé, média, socio-éducatif, réhabilitation, agriculture, relations internationales, coopération, développement local, etc.) </a:t>
            </a:r>
          </a:p>
          <a:p>
            <a:endParaRPr lang="en-US"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Logistique humanitaire et Logisticien de l’action humanitaire</a:t>
            </a:r>
          </a:p>
          <a:p>
            <a:r>
              <a:rPr lang="fr-FR" sz="1400" dirty="0">
                <a:solidFill>
                  <a:schemeClr val="tx1"/>
                </a:solidFill>
                <a:latin typeface="Arial" panose="020B0604020202020204" pitchFamily="34" charset="0"/>
                <a:ea typeface="Gotham Book" charset="0"/>
                <a:cs typeface="Arial" panose="020B0604020202020204" pitchFamily="34" charset="0"/>
              </a:rPr>
              <a:t>Achat, transport, stock, distribution, approvisionnement, logistique événementielle, logistique humanitaire, services généraux-</a:t>
            </a:r>
            <a:r>
              <a:rPr lang="fr-FR" sz="1400" dirty="0" err="1">
                <a:solidFill>
                  <a:schemeClr val="tx1"/>
                </a:solidFill>
                <a:latin typeface="Arial" panose="020B0604020202020204" pitchFamily="34" charset="0"/>
                <a:ea typeface="Gotham Book" charset="0"/>
                <a:cs typeface="Arial" panose="020B0604020202020204" pitchFamily="34" charset="0"/>
              </a:rPr>
              <a:t>facility</a:t>
            </a:r>
            <a:r>
              <a:rPr lang="fr-FR" sz="1400" dirty="0">
                <a:solidFill>
                  <a:schemeClr val="tx1"/>
                </a:solidFill>
                <a:latin typeface="Arial" panose="020B0604020202020204" pitchFamily="34" charset="0"/>
                <a:ea typeface="Gotham Book" charset="0"/>
                <a:cs typeface="Arial" panose="020B0604020202020204" pitchFamily="34" charset="0"/>
              </a:rPr>
              <a:t> management, informatique, systèmes d'information, mécanique, énergie, électricité, bâtiment, maintenance des équipements de santé, hygiène et sécurité ou autres avec une très bonne aptitude manuelle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Ressources humaines et finances humanitaire</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financière, gestion des ressources humaines, domaine juridique, secteur commercial ou bancaire.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de projets Eau Hygiène et Assainissement</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de l’eau, de l’assainissement, des déchets, hydrogéologie, hydrologie, hydraulique urbaine, promotion à l’hygiène, métiers de la santé publique &amp; épidémiologie. Autres domaines techniques : logistique en solidarité internationale, agronomie, génie civil, environnement, aménagement urbain, physique chimie, biologie médicale &amp; microbiologie.</a:t>
            </a:r>
          </a:p>
          <a:p>
            <a:endParaRPr lang="fr-FR" sz="1400" dirty="0">
              <a:solidFill>
                <a:schemeClr val="tx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457487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graphicFrame>
        <p:nvGraphicFramePr>
          <p:cNvPr id="9" name="Tableau 8"/>
          <p:cNvGraphicFramePr>
            <a:graphicFrameLocks noGrp="1"/>
          </p:cNvGraphicFramePr>
          <p:nvPr>
            <p:extLst>
              <p:ext uri="{D42A27DB-BD31-4B8C-83A1-F6EECF244321}">
                <p14:modId xmlns:p14="http://schemas.microsoft.com/office/powerpoint/2010/main" val="1992611250"/>
              </p:ext>
            </p:extLst>
          </p:nvPr>
        </p:nvGraphicFramePr>
        <p:xfrm>
          <a:off x="1335361" y="1698101"/>
          <a:ext cx="9521279" cy="4659860"/>
        </p:xfrm>
        <a:graphic>
          <a:graphicData uri="http://schemas.openxmlformats.org/drawingml/2006/table">
            <a:tbl>
              <a:tblPr>
                <a:tableStyleId>{073A0DAA-6AF3-43AB-8588-CEC1D06C72B9}</a:tableStyleId>
              </a:tblPr>
              <a:tblGrid>
                <a:gridCol w="3741809">
                  <a:extLst>
                    <a:ext uri="{9D8B030D-6E8A-4147-A177-3AD203B41FA5}">
                      <a16:colId xmlns:a16="http://schemas.microsoft.com/office/drawing/2014/main" val="20000"/>
                    </a:ext>
                  </a:extLst>
                </a:gridCol>
                <a:gridCol w="2812188">
                  <a:extLst>
                    <a:ext uri="{9D8B030D-6E8A-4147-A177-3AD203B41FA5}">
                      <a16:colId xmlns:a16="http://schemas.microsoft.com/office/drawing/2014/main" val="20001"/>
                    </a:ext>
                  </a:extLst>
                </a:gridCol>
                <a:gridCol w="2967282">
                  <a:extLst>
                    <a:ext uri="{9D8B030D-6E8A-4147-A177-3AD203B41FA5}">
                      <a16:colId xmlns:a16="http://schemas.microsoft.com/office/drawing/2014/main" val="20003"/>
                    </a:ext>
                  </a:extLst>
                </a:gridCol>
              </a:tblGrid>
              <a:tr h="565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ctr"/>
                      <a:r>
                        <a:rPr lang="fr-FR" sz="1400" dirty="0">
                          <a:solidFill>
                            <a:srgbClr val="333331"/>
                          </a:solidFill>
                          <a:latin typeface="Arial" panose="020B0604020202020204" pitchFamily="34" charset="0"/>
                          <a:ea typeface="Roboto" pitchFamily="2" charset="0"/>
                          <a:cs typeface="Arial" panose="020B0604020202020204" pitchFamily="34" charset="0"/>
                        </a:rPr>
                        <a:t>Parcours disponibles</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Prérequis nécessaires</a:t>
                      </a:r>
                    </a:p>
                  </a:txBody>
                  <a:tcPr anchor="ctr">
                    <a:solidFill>
                      <a:srgbClr val="EAEAEA"/>
                    </a:solidFill>
                  </a:tcPr>
                </a:tc>
                <a:extLst>
                  <a:ext uri="{0D108BD9-81ED-4DB2-BD59-A6C34878D82A}">
                    <a16:rowId xmlns:a16="http://schemas.microsoft.com/office/drawing/2014/main" val="1617011172"/>
                  </a:ext>
                </a:extLst>
              </a:tr>
              <a:tr h="5833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RH et finances</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a:t>
                      </a:r>
                    </a:p>
                  </a:txBody>
                  <a:tcPr anchor="ctr">
                    <a:solidFill>
                      <a:schemeClr val="bg1">
                        <a:lumMod val="95000"/>
                      </a:schemeClr>
                    </a:solidFill>
                  </a:tcPr>
                </a:tc>
                <a:extLst>
                  <a:ext uri="{0D108BD9-81ED-4DB2-BD59-A6C34878D82A}">
                    <a16:rowId xmlns:a16="http://schemas.microsoft.com/office/drawing/2014/main" val="10000"/>
                  </a:ext>
                </a:extLst>
              </a:tr>
              <a:tr h="34317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latin typeface="Gotham Book" panose="02000604040000020004" pitchFamily="50"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accéléré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1"/>
                  </a:ext>
                </a:extLst>
              </a:tr>
              <a:tr h="343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Logisticien</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6 mois</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kern="1200" dirty="0">
                          <a:solidFill>
                            <a:srgbClr val="333331"/>
                          </a:solidFill>
                          <a:latin typeface="Arial" panose="020B0604020202020204" pitchFamily="34" charset="0"/>
                          <a:ea typeface="Roboto" pitchFamily="2" charset="0"/>
                          <a:cs typeface="Arial" panose="020B0604020202020204" pitchFamily="34" charset="0"/>
                        </a:rPr>
                        <a:t>CAP/BEP Si bac : 6 mois</a:t>
                      </a:r>
                    </a:p>
                  </a:txBody>
                  <a:tcPr anchor="ctr">
                    <a:solidFill>
                      <a:srgbClr val="EAEAEA"/>
                    </a:solidFill>
                  </a:tcPr>
                </a:tc>
                <a:extLst>
                  <a:ext uri="{0D108BD9-81ED-4DB2-BD59-A6C34878D82A}">
                    <a16:rowId xmlns:a16="http://schemas.microsoft.com/office/drawing/2014/main" val="10002"/>
                  </a:ext>
                </a:extLst>
              </a:tr>
              <a:tr h="34317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a:t>
                      </a:r>
                      <a:r>
                        <a:rPr lang="fr-FR" sz="1400" b="1" baseline="0" dirty="0">
                          <a:solidFill>
                            <a:srgbClr val="333331"/>
                          </a:solidFill>
                          <a:latin typeface="Arial" panose="020B0604020202020204" pitchFamily="34" charset="0"/>
                          <a:cs typeface="Arial" panose="020B0604020202020204" pitchFamily="34" charset="0"/>
                        </a:rPr>
                        <a:t>e logistique</a:t>
                      </a:r>
                      <a:endParaRPr lang="fr-FR" sz="1400" b="1" dirty="0">
                        <a:solidFill>
                          <a:srgbClr val="33333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1 an en alternance</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a:t>
                      </a:r>
                    </a:p>
                  </a:txBody>
                  <a:tcPr anchor="ctr">
                    <a:solidFill>
                      <a:schemeClr val="bg1">
                        <a:lumMod val="95000"/>
                      </a:schemeClr>
                    </a:solidFill>
                  </a:tcPr>
                </a:tc>
                <a:extLst>
                  <a:ext uri="{0D108BD9-81ED-4DB2-BD59-A6C34878D82A}">
                    <a16:rowId xmlns:a16="http://schemas.microsoft.com/office/drawing/2014/main" val="10003"/>
                  </a:ext>
                </a:extLst>
              </a:tr>
              <a:tr h="34317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8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Expérimenté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4"/>
                  </a:ext>
                </a:extLst>
              </a:tr>
              <a:tr h="499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de projets Eau Hygiène et Assainissement</a:t>
                      </a:r>
                    </a:p>
                  </a:txBody>
                  <a:tcPr anchor="ctr">
                    <a:solidFill>
                      <a:srgbClr val="EAEAEA"/>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rgbClr val="EAEAEA"/>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a:t>
                      </a:r>
                    </a:p>
                  </a:txBody>
                  <a:tcPr anchor="ctr">
                    <a:solidFill>
                      <a:srgbClr val="EAEAEA"/>
                    </a:solidFill>
                  </a:tcPr>
                </a:tc>
                <a:extLst>
                  <a:ext uri="{0D108BD9-81ED-4DB2-BD59-A6C34878D82A}">
                    <a16:rowId xmlns:a16="http://schemas.microsoft.com/office/drawing/2014/main" val="10005"/>
                  </a:ext>
                </a:extLst>
              </a:tr>
              <a:tr h="49915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Coordinateur de projet</a:t>
                      </a:r>
                      <a:br>
                        <a:rPr lang="fr-FR" sz="1400" b="1" baseline="0" dirty="0">
                          <a:solidFill>
                            <a:srgbClr val="333331"/>
                          </a:solidFill>
                          <a:latin typeface="Arial" panose="020B0604020202020204" pitchFamily="34" charset="0"/>
                          <a:cs typeface="Arial" panose="020B0604020202020204" pitchFamily="34" charset="0"/>
                        </a:rPr>
                      </a:br>
                      <a:r>
                        <a:rPr lang="fr-FR" sz="1400" b="1" baseline="0" dirty="0" err="1">
                          <a:solidFill>
                            <a:srgbClr val="333331"/>
                          </a:solidFill>
                          <a:latin typeface="Arial" panose="020B0604020202020204" pitchFamily="34" charset="0"/>
                          <a:cs typeface="Arial" panose="020B0604020202020204" pitchFamily="34" charset="0"/>
                        </a:rPr>
                        <a:t>Humanitarian</a:t>
                      </a:r>
                      <a:r>
                        <a:rPr lang="fr-FR" sz="1400" b="1" baseline="0" dirty="0">
                          <a:solidFill>
                            <a:srgbClr val="333331"/>
                          </a:solidFill>
                          <a:latin typeface="Arial" panose="020B0604020202020204" pitchFamily="34" charset="0"/>
                          <a:cs typeface="Arial" panose="020B0604020202020204" pitchFamily="34" charset="0"/>
                        </a:rPr>
                        <a:t> </a:t>
                      </a:r>
                      <a:r>
                        <a:rPr lang="fr-FR" sz="1400" b="1" dirty="0">
                          <a:solidFill>
                            <a:srgbClr val="333331"/>
                          </a:solidFill>
                          <a:latin typeface="Arial" panose="020B0604020202020204" pitchFamily="34" charset="0"/>
                          <a:cs typeface="Arial" panose="020B0604020202020204" pitchFamily="34" charset="0"/>
                        </a:rPr>
                        <a:t>Programme manager</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uniquement)</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a:t>
                      </a:r>
                    </a:p>
                  </a:txBody>
                  <a:tcPr anchor="ctr">
                    <a:solidFill>
                      <a:schemeClr val="bg1">
                        <a:lumMod val="95000"/>
                      </a:schemeClr>
                    </a:solidFill>
                  </a:tcPr>
                </a:tc>
                <a:extLst>
                  <a:ext uri="{0D108BD9-81ED-4DB2-BD59-A6C34878D82A}">
                    <a16:rowId xmlns:a16="http://schemas.microsoft.com/office/drawing/2014/main" val="10009"/>
                  </a:ext>
                </a:extLst>
              </a:tr>
              <a:tr h="49915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accéléré 3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ou anglais)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Bac+2 et 3 ans d’expérience pro*</a:t>
                      </a:r>
                    </a:p>
                  </a:txBody>
                  <a:tcPr anchor="ctr">
                    <a:solidFill>
                      <a:schemeClr val="bg1">
                        <a:lumMod val="95000"/>
                      </a:schemeClr>
                    </a:solidFill>
                  </a:tcPr>
                </a:tc>
                <a:extLst>
                  <a:ext uri="{0D108BD9-81ED-4DB2-BD59-A6C34878D82A}">
                    <a16:rowId xmlns:a16="http://schemas.microsoft.com/office/drawing/2014/main" val="10010"/>
                  </a:ext>
                </a:extLst>
              </a:tr>
              <a:tr h="583393">
                <a:tc>
                  <a:txBody>
                    <a:bodyPr/>
                    <a:lstStyle/>
                    <a:p>
                      <a:pPr algn="l"/>
                      <a:r>
                        <a:rPr lang="fr-FR" sz="1400" b="1" dirty="0" err="1">
                          <a:solidFill>
                            <a:srgbClr val="333331"/>
                          </a:solidFill>
                          <a:latin typeface="Arial" panose="020B0604020202020204" pitchFamily="34" charset="0"/>
                          <a:cs typeface="Arial" panose="020B0604020202020204" pitchFamily="34" charset="0"/>
                        </a:rPr>
                        <a:t>MSc</a:t>
                      </a:r>
                      <a:r>
                        <a:rPr lang="fr-FR" sz="1400" b="1" baseline="0" dirty="0">
                          <a:solidFill>
                            <a:srgbClr val="333331"/>
                          </a:solidFill>
                          <a:latin typeface="Arial" panose="020B0604020202020204" pitchFamily="34" charset="0"/>
                          <a:cs typeface="Arial" panose="020B0604020202020204" pitchFamily="34" charset="0"/>
                        </a:rPr>
                        <a:t> in hum. programme management (3 mois Lyon + 4 mois Grenoble EM)</a:t>
                      </a:r>
                      <a:endParaRPr lang="fr-FR" sz="14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(anglais uniquement)</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Si bac+4 : 6 mois d’expérience pro</a:t>
                      </a:r>
                    </a:p>
                  </a:txBody>
                  <a:tcPr anchor="ctr">
                    <a:solidFill>
                      <a:srgbClr val="EAEAEA"/>
                    </a:solidFill>
                  </a:tcPr>
                </a:tc>
                <a:extLst>
                  <a:ext uri="{0D108BD9-81ED-4DB2-BD59-A6C34878D82A}">
                    <a16:rowId xmlns:a16="http://schemas.microsoft.com/office/drawing/2014/main" val="10011"/>
                  </a:ext>
                </a:extLst>
              </a:tr>
            </a:tbl>
          </a:graphicData>
        </a:graphic>
      </p:graphicFrame>
      <p:sp>
        <p:nvSpPr>
          <p:cNvPr id="10" name="ZoneTexte 9"/>
          <p:cNvSpPr txBox="1"/>
          <p:nvPr/>
        </p:nvSpPr>
        <p:spPr>
          <a:xfrm>
            <a:off x="7714481" y="6365374"/>
            <a:ext cx="3960440" cy="307777"/>
          </a:xfrm>
          <a:prstGeom prst="rect">
            <a:avLst/>
          </a:prstGeom>
          <a:noFill/>
        </p:spPr>
        <p:txBody>
          <a:bodyPr wrap="square" rtlCol="0">
            <a:spAutoFit/>
          </a:bodyPr>
          <a:lstStyle/>
          <a:p>
            <a:r>
              <a:rPr lang="fr-FR" sz="1400" dirty="0">
                <a:solidFill>
                  <a:srgbClr val="333331"/>
                </a:solidFill>
                <a:latin typeface="Arial" panose="020B0604020202020204" pitchFamily="34" charset="0"/>
                <a:ea typeface="Roboto" pitchFamily="2" charset="0"/>
                <a:cs typeface="Arial" panose="020B0604020202020204" pitchFamily="34" charset="0"/>
              </a:rPr>
              <a:t>* Dans des postes à responsabilité</a:t>
            </a:r>
          </a:p>
        </p:txBody>
      </p:sp>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Tree>
    <p:extLst>
      <p:ext uri="{BB962C8B-B14F-4D97-AF65-F5344CB8AC3E}">
        <p14:creationId xmlns:p14="http://schemas.microsoft.com/office/powerpoint/2010/main" val="2924169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10810875" cy="7505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333331"/>
                </a:solidFill>
                <a:latin typeface="Arial" panose="020B0604020202020204" pitchFamily="34" charset="0"/>
                <a:cs typeface="Arial" panose="020B0604020202020204" pitchFamily="34" charset="0"/>
              </a:rPr>
              <a:t>A Lyon : planning des formations métiers</a:t>
            </a:r>
          </a:p>
        </p:txBody>
      </p:sp>
      <p:sp>
        <p:nvSpPr>
          <p:cNvPr id="6" name="Rectangle à coins arrondis 5"/>
          <p:cNvSpPr/>
          <p:nvPr/>
        </p:nvSpPr>
        <p:spPr>
          <a:xfrm>
            <a:off x="2316462" y="1132915"/>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oct</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à coins arrondis 6"/>
          <p:cNvSpPr/>
          <p:nvPr/>
        </p:nvSpPr>
        <p:spPr>
          <a:xfrm>
            <a:off x="3105312" y="112872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nov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à coins arrondis 7"/>
          <p:cNvSpPr/>
          <p:nvPr/>
        </p:nvSpPr>
        <p:spPr>
          <a:xfrm>
            <a:off x="3894162" y="1139896"/>
            <a:ext cx="792088"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déc</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Rectangle à coins arrondis 11"/>
          <p:cNvSpPr/>
          <p:nvPr/>
        </p:nvSpPr>
        <p:spPr>
          <a:xfrm>
            <a:off x="4755020" y="113431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jan</a:t>
            </a:r>
          </a:p>
        </p:txBody>
      </p:sp>
      <p:sp>
        <p:nvSpPr>
          <p:cNvPr id="13" name="Rectangle à coins arrondis 12"/>
          <p:cNvSpPr/>
          <p:nvPr/>
        </p:nvSpPr>
        <p:spPr>
          <a:xfrm>
            <a:off x="5543870" y="112733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fév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à coins arrondis 13"/>
          <p:cNvSpPr/>
          <p:nvPr/>
        </p:nvSpPr>
        <p:spPr>
          <a:xfrm>
            <a:off x="6332720" y="1130123"/>
            <a:ext cx="793034"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err="1">
                <a:solidFill>
                  <a:schemeClr val="tx1">
                    <a:lumMod val="50000"/>
                    <a:lumOff val="50000"/>
                  </a:schemeClr>
                </a:solidFill>
                <a:latin typeface="Arial" panose="020B0604020202020204" pitchFamily="34" charset="0"/>
                <a:cs typeface="Arial" panose="020B0604020202020204" pitchFamily="34" charset="0"/>
              </a:rPr>
              <a:t>mar</a:t>
            </a:r>
            <a:endParaRPr lang="fr-FR"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Rectangle à coins arrondis 14"/>
          <p:cNvSpPr/>
          <p:nvPr/>
        </p:nvSpPr>
        <p:spPr>
          <a:xfrm>
            <a:off x="7194524" y="113570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avr</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Rectangle à coins arrondis 15"/>
          <p:cNvSpPr/>
          <p:nvPr/>
        </p:nvSpPr>
        <p:spPr>
          <a:xfrm>
            <a:off x="7983374" y="1131519"/>
            <a:ext cx="86457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mai</a:t>
            </a:r>
          </a:p>
        </p:txBody>
      </p:sp>
      <p:sp>
        <p:nvSpPr>
          <p:cNvPr id="17" name="Rectangle à coins arrondis 16"/>
          <p:cNvSpPr/>
          <p:nvPr/>
        </p:nvSpPr>
        <p:spPr>
          <a:xfrm>
            <a:off x="8916714" y="1137103"/>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a:solidFill>
                  <a:schemeClr val="tx1">
                    <a:lumMod val="50000"/>
                    <a:lumOff val="50000"/>
                  </a:schemeClr>
                </a:solidFill>
                <a:latin typeface="Arial" panose="020B0604020202020204" pitchFamily="34" charset="0"/>
                <a:cs typeface="Arial" panose="020B0604020202020204" pitchFamily="34" charset="0"/>
              </a:rPr>
              <a:t>juin</a:t>
            </a:r>
          </a:p>
        </p:txBody>
      </p:sp>
      <p:sp>
        <p:nvSpPr>
          <p:cNvPr id="25" name="ZoneTexte 24"/>
          <p:cNvSpPr txBox="1"/>
          <p:nvPr/>
        </p:nvSpPr>
        <p:spPr>
          <a:xfrm>
            <a:off x="1510168" y="1856329"/>
            <a:ext cx="5389396"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br>
              <a:rPr lang="fr-FR" sz="1600" dirty="0">
                <a:solidFill>
                  <a:srgbClr val="333331"/>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alternance</a:t>
            </a:r>
          </a:p>
        </p:txBody>
      </p:sp>
      <p:sp>
        <p:nvSpPr>
          <p:cNvPr id="26" name="ZoneTexte 25"/>
          <p:cNvSpPr txBox="1"/>
          <p:nvPr/>
        </p:nvSpPr>
        <p:spPr>
          <a:xfrm>
            <a:off x="1527612" y="2587697"/>
            <a:ext cx="6229008" cy="707886"/>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accéléré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accéléré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manager </a:t>
            </a:r>
            <a:r>
              <a:rPr lang="fr-FR" sz="1600" b="1" dirty="0">
                <a:solidFill>
                  <a:srgbClr val="E84525"/>
                </a:solidFill>
                <a:latin typeface="Arial" panose="020B0604020202020204" pitchFamily="34" charset="0"/>
                <a:ea typeface="Roboto" pitchFamily="2" charset="0"/>
                <a:cs typeface="Arial" panose="020B0604020202020204" pitchFamily="34" charset="0"/>
              </a:rPr>
              <a:t>parcours accéléré</a:t>
            </a:r>
          </a:p>
        </p:txBody>
      </p:sp>
      <p:sp>
        <p:nvSpPr>
          <p:cNvPr id="29" name="ZoneTexte 28"/>
          <p:cNvSpPr txBox="1"/>
          <p:nvPr/>
        </p:nvSpPr>
        <p:spPr>
          <a:xfrm>
            <a:off x="1577427" y="3557417"/>
            <a:ext cx="5162737"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Logisticien de l’action humanitaire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endParaRPr lang="fr-FR" sz="1600"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772295" y="4337153"/>
            <a:ext cx="5739892"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projets Eau Hygiène et Assainissement</a:t>
            </a:r>
          </a:p>
        </p:txBody>
      </p:sp>
      <p:sp>
        <p:nvSpPr>
          <p:cNvPr id="32" name="ZoneTexte 31"/>
          <p:cNvSpPr txBox="1"/>
          <p:nvPr/>
        </p:nvSpPr>
        <p:spPr>
          <a:xfrm>
            <a:off x="6571099" y="5077182"/>
            <a:ext cx="4788912"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accéléré</a:t>
            </a:r>
          </a:p>
        </p:txBody>
      </p:sp>
      <p:sp>
        <p:nvSpPr>
          <p:cNvPr id="33" name="ZoneTexte 32"/>
          <p:cNvSpPr txBox="1"/>
          <p:nvPr/>
        </p:nvSpPr>
        <p:spPr>
          <a:xfrm>
            <a:off x="1584738" y="6088706"/>
            <a:ext cx="8779605" cy="632737"/>
          </a:xfrm>
          <a:prstGeom prst="rect">
            <a:avLst/>
          </a:prstGeom>
          <a:noFill/>
        </p:spPr>
        <p:txBody>
          <a:bodyPr wrap="square" rtlCol="0">
            <a:spAutoFit/>
          </a:bodyPr>
          <a:lstStyle/>
          <a:p>
            <a:pPr>
              <a:lnSpc>
                <a:spcPts val="2200"/>
              </a:lnSpc>
            </a:pPr>
            <a:r>
              <a:rPr lang="fr-FR" sz="1600" dirty="0" err="1">
                <a:solidFill>
                  <a:srgbClr val="333331"/>
                </a:solidFill>
                <a:latin typeface="Arial" panose="020B0604020202020204" pitchFamily="34" charset="0"/>
                <a:ea typeface="Roboto" pitchFamily="2" charset="0"/>
                <a:cs typeface="Arial" panose="020B0604020202020204" pitchFamily="34" charset="0"/>
              </a:rPr>
              <a:t>MSc</a:t>
            </a:r>
            <a:r>
              <a:rPr lang="fr-FR" sz="1600" dirty="0">
                <a:solidFill>
                  <a:srgbClr val="333331"/>
                </a:solidFill>
                <a:latin typeface="Arial" panose="020B0604020202020204" pitchFamily="34" charset="0"/>
                <a:ea typeface="Roboto" pitchFamily="2" charset="0"/>
                <a:cs typeface="Arial" panose="020B0604020202020204" pitchFamily="34" charset="0"/>
              </a:rPr>
              <a:t> in </a:t>
            </a: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management </a:t>
            </a:r>
            <a:r>
              <a:rPr lang="fr-FR" sz="1200" dirty="0">
                <a:solidFill>
                  <a:srgbClr val="333331"/>
                </a:solidFill>
                <a:latin typeface="Arial" panose="020B0604020202020204" pitchFamily="34" charset="0"/>
                <a:ea typeface="Roboto" pitchFamily="2" charset="0"/>
                <a:cs typeface="Arial" panose="020B0604020202020204" pitchFamily="34" charset="0"/>
              </a:rPr>
              <a:t>(3 mois à Lyon + 4 mois à Grenoble + 5 mois de stage)</a:t>
            </a:r>
          </a:p>
          <a:p>
            <a:pPr>
              <a:lnSpc>
                <a:spcPts val="220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l’Environnement de Travail et de la Logistique Humanitaire (3 ans)</a:t>
            </a:r>
          </a:p>
        </p:txBody>
      </p:sp>
      <p:sp>
        <p:nvSpPr>
          <p:cNvPr id="36" name="Rectangle à coins arrondis 35"/>
          <p:cNvSpPr/>
          <p:nvPr/>
        </p:nvSpPr>
        <p:spPr>
          <a:xfrm>
            <a:off x="1527612" y="1138499"/>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sep</a:t>
            </a:r>
          </a:p>
        </p:txBody>
      </p:sp>
      <p:sp>
        <p:nvSpPr>
          <p:cNvPr id="37" name="Rectangle à coins arrondis 36"/>
          <p:cNvSpPr/>
          <p:nvPr/>
        </p:nvSpPr>
        <p:spPr>
          <a:xfrm>
            <a:off x="9748836" y="1141296"/>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juill</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ZoneTexte 38"/>
          <p:cNvSpPr txBox="1"/>
          <p:nvPr/>
        </p:nvSpPr>
        <p:spPr>
          <a:xfrm>
            <a:off x="7522590" y="5613416"/>
            <a:ext cx="4364436"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p:txBody>
      </p:sp>
      <p:cxnSp>
        <p:nvCxnSpPr>
          <p:cNvPr id="9" name="Connecteur droit avec flèche 8"/>
          <p:cNvCxnSpPr/>
          <p:nvPr/>
        </p:nvCxnSpPr>
        <p:spPr>
          <a:xfrm>
            <a:off x="1614080" y="1736521"/>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21157" y="248097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1614080" y="3452698"/>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4855006" y="4238389"/>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6571099" y="496091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1640645" y="6088706"/>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736638" y="5316510"/>
            <a:ext cx="10902912" cy="343141"/>
            <a:chOff x="736638" y="5316510"/>
            <a:chExt cx="10902912" cy="343141"/>
          </a:xfrm>
        </p:grpSpPr>
        <p:sp>
          <p:nvSpPr>
            <p:cNvPr id="41" name="Rectangle 40"/>
            <p:cNvSpPr/>
            <p:nvPr/>
          </p:nvSpPr>
          <p:spPr>
            <a:xfrm>
              <a:off x="736638" y="5316510"/>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a:off x="8415659" y="5539863"/>
              <a:ext cx="2812113"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746322" y="5317549"/>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p:cNvCxnSpPr/>
            <p:nvPr/>
          </p:nvCxnSpPr>
          <p:spPr>
            <a:xfrm>
              <a:off x="1600764" y="5522364"/>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3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2" grpId="0"/>
      <p:bldP spid="33"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9278" y="457208"/>
            <a:ext cx="5456722" cy="1325563"/>
          </a:xfrm>
        </p:spPr>
        <p:txBody>
          <a:bodyPr>
            <a:normAutofit/>
          </a:bodyPr>
          <a:lstStyle/>
          <a:p>
            <a:r>
              <a:rPr lang="fr-FR" dirty="0"/>
              <a:t>BIOFORCE</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4836" t="173" r="20337" b="11838"/>
          <a:stretch/>
        </p:blipFill>
        <p:spPr>
          <a:xfrm>
            <a:off x="6422065" y="-63796"/>
            <a:ext cx="5794744" cy="6974959"/>
          </a:xfrm>
          <a:prstGeom prst="rect">
            <a:avLst/>
          </a:prstGeom>
        </p:spPr>
      </p:pic>
      <p:sp>
        <p:nvSpPr>
          <p:cNvPr id="5" name="ZoneTexte 4">
            <a:extLst>
              <a:ext uri="{FF2B5EF4-FFF2-40B4-BE49-F238E27FC236}">
                <a16:creationId xmlns:a16="http://schemas.microsoft.com/office/drawing/2014/main" id="{B7B55CF9-F8B0-E243-B43A-9F840CEBE713}"/>
              </a:ext>
            </a:extLst>
          </p:cNvPr>
          <p:cNvSpPr txBox="1"/>
          <p:nvPr/>
        </p:nvSpPr>
        <p:spPr>
          <a:xfrm>
            <a:off x="639279" y="1625600"/>
            <a:ext cx="4698266" cy="2831544"/>
          </a:xfrm>
          <a:prstGeom prst="rect">
            <a:avLst/>
          </a:prstGeom>
          <a:noFill/>
        </p:spPr>
        <p:txBody>
          <a:bodyPr wrap="square" rtlCol="0">
            <a:spAutoFit/>
          </a:bodyPr>
          <a:lstStyle/>
          <a:p>
            <a:pPr>
              <a:spcBef>
                <a:spcPct val="0"/>
              </a:spcBef>
            </a:pPr>
            <a:r>
              <a:rPr lang="fr-FR" sz="1600" dirty="0">
                <a:solidFill>
                  <a:srgbClr val="333331"/>
                </a:solidFill>
                <a:latin typeface="Arial" panose="020B0604020202020204" pitchFamily="34" charset="0"/>
                <a:cs typeface="Arial" panose="020B0604020202020204" pitchFamily="34" charset="0"/>
              </a:rPr>
              <a:t>Depuis près de 40 ans, Bioforce est un leader français de la formation, reconnu par la communauté humanitaire internationale. </a:t>
            </a:r>
          </a:p>
          <a:p>
            <a:pPr>
              <a:spcBef>
                <a:spcPct val="0"/>
              </a:spcBef>
            </a:pPr>
            <a:endParaRPr lang="fr-FR" sz="1600" dirty="0">
              <a:solidFill>
                <a:srgbClr val="333331"/>
              </a:solidFill>
              <a:latin typeface="Arial" panose="020B0604020202020204" pitchFamily="34" charset="0"/>
              <a:cs typeface="Arial" panose="020B0604020202020204" pitchFamily="34" charset="0"/>
            </a:endParaRPr>
          </a:p>
          <a:p>
            <a:pPr>
              <a:spcBef>
                <a:spcPct val="0"/>
              </a:spcBef>
            </a:pPr>
            <a:r>
              <a:rPr lang="fr-FR" sz="1600" dirty="0">
                <a:solidFill>
                  <a:srgbClr val="333331"/>
                </a:solidFill>
                <a:latin typeface="Arial" panose="020B0604020202020204" pitchFamily="34" charset="0"/>
                <a:cs typeface="Arial" panose="020B0604020202020204" pitchFamily="34" charset="0"/>
              </a:rPr>
              <a:t>Nos équipes en Europe, en Afrique, et au Moyen-Orient, principalement constituée d’humanitaires, crée, développe et renforce les compétences des personnes et des organisations mobilisées dans les interventions de solidarité, en adaptant les réponses aux profils de chacun.</a:t>
            </a:r>
          </a:p>
          <a:p>
            <a:endParaRPr lang="fr-FR" dirty="0"/>
          </a:p>
        </p:txBody>
      </p:sp>
    </p:spTree>
    <p:extLst>
      <p:ext uri="{BB962C8B-B14F-4D97-AF65-F5344CB8AC3E}">
        <p14:creationId xmlns:p14="http://schemas.microsoft.com/office/powerpoint/2010/main" val="96286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4201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en continu</a:t>
            </a:r>
          </a:p>
        </p:txBody>
      </p:sp>
      <p:sp>
        <p:nvSpPr>
          <p:cNvPr id="63" name="Rectangle à coins arrondis 62"/>
          <p:cNvSpPr/>
          <p:nvPr/>
        </p:nvSpPr>
        <p:spPr>
          <a:xfrm>
            <a:off x="2477949" y="2047407"/>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2446959" y="2114066"/>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67" name="Rectangle à coins arrondis 66"/>
          <p:cNvSpPr/>
          <p:nvPr/>
        </p:nvSpPr>
        <p:spPr>
          <a:xfrm>
            <a:off x="6717874" y="2047407"/>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p:cNvSpPr txBox="1"/>
          <p:nvPr/>
        </p:nvSpPr>
        <p:spPr>
          <a:xfrm>
            <a:off x="6837989" y="2233441"/>
            <a:ext cx="3068604"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ENTRETIEN </a:t>
            </a:r>
            <a:r>
              <a:rPr lang="fr-FR" sz="1200" dirty="0">
                <a:solidFill>
                  <a:srgbClr val="333331"/>
                </a:solidFill>
                <a:latin typeface="Arial" panose="020B0604020202020204" pitchFamily="34" charset="0"/>
                <a:cs typeface="Arial" panose="020B0604020202020204" pitchFamily="34" charset="0"/>
              </a:rPr>
              <a:t>facultatif</a:t>
            </a:r>
          </a:p>
        </p:txBody>
      </p:sp>
      <p:sp>
        <p:nvSpPr>
          <p:cNvPr id="69" name="ZoneTexte 68"/>
          <p:cNvSpPr txBox="1"/>
          <p:nvPr/>
        </p:nvSpPr>
        <p:spPr>
          <a:xfrm>
            <a:off x="2169231" y="1724241"/>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1</a:t>
            </a:r>
          </a:p>
        </p:txBody>
      </p:sp>
      <p:sp>
        <p:nvSpPr>
          <p:cNvPr id="71" name="ZoneTexte 70"/>
          <p:cNvSpPr txBox="1"/>
          <p:nvPr/>
        </p:nvSpPr>
        <p:spPr>
          <a:xfrm>
            <a:off x="6333868" y="1692015"/>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2</a:t>
            </a:r>
          </a:p>
        </p:txBody>
      </p:sp>
      <p:sp>
        <p:nvSpPr>
          <p:cNvPr id="72" name="Rectangle 71"/>
          <p:cNvSpPr/>
          <p:nvPr/>
        </p:nvSpPr>
        <p:spPr>
          <a:xfrm>
            <a:off x="1887448" y="3707236"/>
            <a:ext cx="3369426" cy="12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en ligne </a:t>
            </a:r>
          </a:p>
          <a:p>
            <a:pPr algn="ctr"/>
            <a:r>
              <a:rPr lang="fr-FR" sz="1700" dirty="0">
                <a:solidFill>
                  <a:srgbClr val="333331"/>
                </a:solidFill>
                <a:latin typeface="Arial" panose="020B0604020202020204" pitchFamily="34" charset="0"/>
                <a:cs typeface="Arial" panose="020B0604020202020204" pitchFamily="34" charset="0"/>
              </a:rPr>
              <a:t>+ règlement des frais de sélection de 60€</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4" name="Rectangle 73"/>
          <p:cNvSpPr/>
          <p:nvPr/>
        </p:nvSpPr>
        <p:spPr>
          <a:xfrm>
            <a:off x="6927808" y="3835172"/>
            <a:ext cx="2768849"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Entretien complémentaire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à distance</a:t>
            </a: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 sur demande de l’équipe pédagogique</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77" name="Connecteur droit avec flèche 76"/>
          <p:cNvCxnSpPr/>
          <p:nvPr/>
        </p:nvCxnSpPr>
        <p:spPr>
          <a:xfrm>
            <a:off x="8294248" y="4876384"/>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7265155" y="5565793"/>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82" name="ZoneTexte 81"/>
          <p:cNvSpPr txBox="1"/>
          <p:nvPr/>
        </p:nvSpPr>
        <p:spPr>
          <a:xfrm>
            <a:off x="8407282" y="5003849"/>
            <a:ext cx="1725289"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semaines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ZoneTexte 25"/>
          <p:cNvSpPr txBox="1"/>
          <p:nvPr/>
        </p:nvSpPr>
        <p:spPr>
          <a:xfrm>
            <a:off x="1543750" y="5177483"/>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Dossier non retenu</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27" name="Connecteur droit avec flèche 26"/>
          <p:cNvCxnSpPr/>
          <p:nvPr/>
        </p:nvCxnSpPr>
        <p:spPr>
          <a:xfrm>
            <a:off x="3435451" y="4474859"/>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674094" y="4575167"/>
            <a:ext cx="1269060"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mois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9" name="ZoneTexte 28"/>
          <p:cNvSpPr txBox="1"/>
          <p:nvPr/>
        </p:nvSpPr>
        <p:spPr>
          <a:xfrm>
            <a:off x="2920650" y="5180877"/>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Admission sur dossier</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297550" y="5167827"/>
            <a:ext cx="1479690"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Convocation à un entretien</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31" name="Connecteur droit avec flèche 30"/>
          <p:cNvCxnSpPr/>
          <p:nvPr/>
        </p:nvCxnSpPr>
        <p:spPr>
          <a:xfrm flipH="1">
            <a:off x="2194480" y="4474859"/>
            <a:ext cx="124097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3433123" y="4474859"/>
            <a:ext cx="155719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33" name="Accolade fermante 32"/>
          <p:cNvSpPr/>
          <p:nvPr/>
        </p:nvSpPr>
        <p:spPr>
          <a:xfrm rot="5400000">
            <a:off x="4059144" y="5006615"/>
            <a:ext cx="250743" cy="1813611"/>
          </a:xfrm>
          <a:prstGeom prst="rightBrace">
            <a:avLst/>
          </a:prstGeom>
          <a:noFill/>
          <a:ln>
            <a:solidFill>
              <a:srgbClr val="E8452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2955538" y="6114430"/>
            <a:ext cx="2512359"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Des réorientations peuvent être proposées</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388619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81198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à votre rythme</a:t>
            </a:r>
          </a:p>
        </p:txBody>
      </p:sp>
      <p:sp>
        <p:nvSpPr>
          <p:cNvPr id="63" name="Rectangle à coins arrondis 62"/>
          <p:cNvSpPr/>
          <p:nvPr/>
        </p:nvSpPr>
        <p:spPr>
          <a:xfrm>
            <a:off x="3391374" y="2047406"/>
            <a:ext cx="2930093"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3360384" y="2114065"/>
            <a:ext cx="3014290"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72" name="Rectangle 71"/>
          <p:cNvSpPr/>
          <p:nvPr/>
        </p:nvSpPr>
        <p:spPr>
          <a:xfrm>
            <a:off x="2741927" y="3365963"/>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en ligne </a:t>
            </a:r>
          </a:p>
          <a:p>
            <a:pPr algn="ctr"/>
            <a:r>
              <a:rPr lang="fr-FR" sz="1700" dirty="0">
                <a:solidFill>
                  <a:srgbClr val="333331"/>
                </a:solidFill>
                <a:latin typeface="Arial" panose="020B0604020202020204" pitchFamily="34" charset="0"/>
                <a:cs typeface="Arial" panose="020B0604020202020204" pitchFamily="34" charset="0"/>
              </a:rPr>
              <a:t>Unité de formation par unité de formation</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5" name="ZoneTexte 74"/>
          <p:cNvSpPr txBox="1"/>
          <p:nvPr/>
        </p:nvSpPr>
        <p:spPr>
          <a:xfrm>
            <a:off x="3901109" y="5542768"/>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4" name="Connecteur droit avec flèche 3"/>
          <p:cNvCxnSpPr/>
          <p:nvPr/>
        </p:nvCxnSpPr>
        <p:spPr>
          <a:xfrm>
            <a:off x="4939370" y="4847651"/>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052406" y="4974701"/>
            <a:ext cx="1897033"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10 jours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Rectangle 25"/>
          <p:cNvSpPr/>
          <p:nvPr/>
        </p:nvSpPr>
        <p:spPr>
          <a:xfrm>
            <a:off x="2807241" y="4170332"/>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Renvoi du bon de commande</a:t>
            </a:r>
            <a:r>
              <a:rPr lang="fr-FR" sz="1700" dirty="0">
                <a:solidFill>
                  <a:srgbClr val="333331"/>
                </a:solidFill>
                <a:latin typeface="Arial" panose="020B0604020202020204" pitchFamily="34" charset="0"/>
                <a:cs typeface="Arial" panose="020B0604020202020204" pitchFamily="34" charset="0"/>
              </a:rPr>
              <a:t>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complété et signé</a:t>
            </a:r>
          </a:p>
        </p:txBody>
      </p:sp>
    </p:spTree>
    <p:extLst>
      <p:ext uri="{BB962C8B-B14F-4D97-AF65-F5344CB8AC3E}">
        <p14:creationId xmlns:p14="http://schemas.microsoft.com/office/powerpoint/2010/main" val="221054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7" y="603714"/>
            <a:ext cx="5073626" cy="704369"/>
          </a:xfrm>
        </p:spPr>
        <p:txBody>
          <a:bodyPr>
            <a:noAutofit/>
          </a:bodyPr>
          <a:lstStyle/>
          <a:p>
            <a:pPr algn="l"/>
            <a:r>
              <a:rPr lang="fr-FR" sz="4000" b="1" dirty="0">
                <a:solidFill>
                  <a:srgbClr val="E84424"/>
                </a:solidFill>
                <a:latin typeface="Arial" panose="020B0604020202020204" pitchFamily="34" charset="0"/>
                <a:cs typeface="Arial" panose="020B0604020202020204" pitchFamily="34" charset="0"/>
              </a:rPr>
              <a:t>Quelle prise en charge ?</a:t>
            </a: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558314" y="1924049"/>
            <a:ext cx="5618647" cy="21086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a:t>
            </a:r>
            <a:r>
              <a:rPr lang="fr-FR" sz="1800" dirty="0">
                <a:solidFill>
                  <a:srgbClr val="000002"/>
                </a:solidFill>
                <a:latin typeface="Arial" panose="020B0604020202020204" pitchFamily="34" charset="0"/>
                <a:cs typeface="Arial" panose="020B0604020202020204" pitchFamily="34" charset="0"/>
              </a:rPr>
              <a:t>de 6 mois</a:t>
            </a:r>
            <a:endParaRPr lang="fr-FR" sz="1800" dirty="0">
              <a:effectLst/>
              <a:latin typeface="Arial" panose="020B0604020202020204" pitchFamily="34" charset="0"/>
              <a:cs typeface="Arial" panose="020B0604020202020204" pitchFamily="34" charset="0"/>
            </a:endParaRPr>
          </a:p>
          <a:p>
            <a:pPr algn="l"/>
            <a:r>
              <a:rPr lang="fr-FR" sz="1800" b="1" dirty="0">
                <a:solidFill>
                  <a:schemeClr val="tx1">
                    <a:lumMod val="50000"/>
                    <a:lumOff val="50000"/>
                  </a:schemeClr>
                </a:solidFill>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accéléré </a:t>
            </a:r>
            <a:r>
              <a:rPr lang="fr-FR" sz="1800" dirty="0">
                <a:solidFill>
                  <a:srgbClr val="000002"/>
                </a:solidFill>
                <a:latin typeface="Arial" panose="020B0604020202020204" pitchFamily="34" charset="0"/>
                <a:cs typeface="Arial" panose="020B0604020202020204" pitchFamily="34" charset="0"/>
              </a:rPr>
              <a:t>de 3 mois</a:t>
            </a:r>
            <a:endParaRPr lang="fr-FR" sz="1800" dirty="0">
              <a:solidFill>
                <a:prstClr val="black"/>
              </a:solidFill>
              <a:latin typeface="Arial" panose="020B0604020202020204" pitchFamily="34" charset="0"/>
              <a:ea typeface="+mn-ea"/>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la </a:t>
            </a:r>
            <a:r>
              <a:rPr lang="fr-FR" sz="1800" b="1" dirty="0">
                <a:solidFill>
                  <a:srgbClr val="000002"/>
                </a:solidFill>
                <a:latin typeface="Arial" panose="020B0604020202020204" pitchFamily="34" charset="0"/>
                <a:cs typeface="Arial" panose="020B0604020202020204" pitchFamily="34" charset="0"/>
              </a:rPr>
              <a:t>formation post-bac en 3 ans</a:t>
            </a:r>
            <a:endParaRPr lang="fr-FR" sz="1800" dirty="0">
              <a:solidFill>
                <a:prstClr val="black"/>
              </a:solidFill>
              <a:latin typeface="Arial" panose="020B0604020202020204" pitchFamily="34" charset="0"/>
              <a:ea typeface="+mn-ea"/>
              <a:cs typeface="Arial" panose="020B0604020202020204" pitchFamily="34" charset="0"/>
            </a:endParaRPr>
          </a:p>
          <a:p>
            <a:pPr algn="l"/>
            <a:endParaRPr lang="fr-FR" sz="20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610" y="5012250"/>
            <a:ext cx="684432" cy="737963"/>
          </a:xfrm>
          <a:prstGeom prst="rect">
            <a:avLst/>
          </a:prstGeom>
        </p:spPr>
      </p:pic>
      <p:sp>
        <p:nvSpPr>
          <p:cNvPr id="3" name="Rectangle 2"/>
          <p:cNvSpPr/>
          <p:nvPr/>
        </p:nvSpPr>
        <p:spPr>
          <a:xfrm>
            <a:off x="1674917" y="4149775"/>
            <a:ext cx="4502044" cy="1600438"/>
          </a:xfrm>
          <a:prstGeom prst="rect">
            <a:avLst/>
          </a:prstGeom>
        </p:spPr>
        <p:txBody>
          <a:bodyPr wrap="square">
            <a:spAutoFit/>
          </a:bodyPr>
          <a:lstStyle/>
          <a:p>
            <a:pPr fontAlgn="ctr"/>
            <a:r>
              <a:rPr lang="fr-FR" sz="1400" b="1" dirty="0">
                <a:latin typeface="Arial" panose="020B0604020202020204" pitchFamily="34" charset="0"/>
                <a:ea typeface="Roboto" pitchFamily="2" charset="0"/>
                <a:cs typeface="Arial" panose="020B0604020202020204" pitchFamily="34" charset="0"/>
              </a:rPr>
              <a:t>Bon à savoir : Bioforce est référencé dans le registre des organismes de formation </a:t>
            </a:r>
            <a:r>
              <a:rPr lang="fr-FR" sz="1400" b="1" dirty="0" err="1">
                <a:latin typeface="Arial" panose="020B0604020202020204" pitchFamily="34" charset="0"/>
                <a:ea typeface="Roboto" pitchFamily="2" charset="0"/>
                <a:cs typeface="Arial" panose="020B0604020202020204" pitchFamily="34" charset="0"/>
              </a:rPr>
              <a:t>Datadock</a:t>
            </a:r>
            <a:r>
              <a:rPr lang="fr-FR" sz="1400" b="1" dirty="0">
                <a:latin typeface="Arial" panose="020B0604020202020204" pitchFamily="34" charset="0"/>
                <a:ea typeface="Roboto" pitchFamily="2" charset="0"/>
                <a:cs typeface="Arial" panose="020B0604020202020204" pitchFamily="34" charset="0"/>
              </a:rPr>
              <a:t>, certifié </a:t>
            </a:r>
            <a:r>
              <a:rPr lang="fr-FR" sz="1400" b="1" dirty="0" err="1">
                <a:latin typeface="Arial" panose="020B0604020202020204" pitchFamily="34" charset="0"/>
                <a:ea typeface="Roboto" pitchFamily="2" charset="0"/>
                <a:cs typeface="Arial" panose="020B0604020202020204" pitchFamily="34" charset="0"/>
              </a:rPr>
              <a:t>Qualiopi</a:t>
            </a:r>
            <a:r>
              <a:rPr lang="fr-FR" sz="1400" dirty="0">
                <a:latin typeface="Arial" panose="020B0604020202020204" pitchFamily="34" charset="0"/>
                <a:ea typeface="Roboto" pitchFamily="2" charset="0"/>
                <a:cs typeface="Arial" panose="020B0604020202020204" pitchFamily="34" charset="0"/>
              </a:rPr>
              <a:t> </a:t>
            </a:r>
          </a:p>
          <a:p>
            <a:pPr fontAlgn="ctr"/>
            <a:r>
              <a:rPr lang="fr-FR" sz="1400" dirty="0">
                <a:latin typeface="Arial" panose="020B0604020202020204" pitchFamily="34" charset="0"/>
                <a:ea typeface="Roboto" pitchFamily="2" charset="0"/>
                <a:cs typeface="Arial" panose="020B0604020202020204" pitchFamily="34" charset="0"/>
              </a:rPr>
              <a:t>et répond aux critères de qualité prévus par la loi. </a:t>
            </a:r>
          </a:p>
          <a:p>
            <a:pPr fontAlgn="ctr"/>
            <a:r>
              <a:rPr lang="fr-FR" sz="1400" dirty="0">
                <a:latin typeface="Arial" panose="020B0604020202020204" pitchFamily="34" charset="0"/>
                <a:ea typeface="Roboto" pitchFamily="2" charset="0"/>
                <a:cs typeface="Arial" panose="020B0604020202020204" pitchFamily="34" charset="0"/>
              </a:rPr>
              <a:t>Ces référencements facilitent la prise en charge des formations par un grand nombre d’organismes de financement.</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3236" t="310" r="30340" b="-310"/>
          <a:stretch/>
        </p:blipFill>
        <p:spPr>
          <a:xfrm>
            <a:off x="6447157" y="-1"/>
            <a:ext cx="5844080" cy="6908275"/>
          </a:xfrm>
          <a:prstGeom prst="rect">
            <a:avLst/>
          </a:prstGeom>
        </p:spPr>
      </p:pic>
      <p:pic>
        <p:nvPicPr>
          <p:cNvPr id="1026" name="Picture 2" descr="Logo, marque et règles d'usage Qualiopi - Certifo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93" y="4139009"/>
            <a:ext cx="1436267" cy="7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288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dirty="0">
                <a:solidFill>
                  <a:srgbClr val="333331"/>
                </a:solidFill>
              </a:rPr>
              <a:t>parcours 6 mois</a:t>
            </a:r>
          </a:p>
          <a:p>
            <a:pPr marL="0" indent="0">
              <a:buNone/>
            </a:pPr>
            <a:endParaRPr lang="fr-FR" sz="2800"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Si vous êtes demandeur d’emploi en France entre mai et décembre, quelle que soit votre région de résidence : possibilité d’attribution d’un financement de la Région Auvergne Rhône-Alpes par Bioforce. Selon critères.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485656259"/>
              </p:ext>
            </p:extLst>
          </p:nvPr>
        </p:nvGraphicFramePr>
        <p:xfrm>
          <a:off x="806451" y="2253191"/>
          <a:ext cx="5260974" cy="2225040"/>
        </p:xfrm>
        <a:graphic>
          <a:graphicData uri="http://schemas.openxmlformats.org/drawingml/2006/table">
            <a:tbl>
              <a:tblPr firstRow="1" bandRow="1">
                <a:tableStyleId>{2D5ABB26-0587-4C30-8999-92F81FD0307C}</a:tableStyleId>
              </a:tblPr>
              <a:tblGrid>
                <a:gridCol w="2630487">
                  <a:extLst>
                    <a:ext uri="{9D8B030D-6E8A-4147-A177-3AD203B41FA5}">
                      <a16:colId xmlns:a16="http://schemas.microsoft.com/office/drawing/2014/main" val="4042526224"/>
                    </a:ext>
                  </a:extLst>
                </a:gridCol>
                <a:gridCol w="2630487">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Logistique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12 200 €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Logisticien</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9 960 €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de projets EHA</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tcPr>
                </a:tc>
                <a:tc>
                  <a:txBody>
                    <a:bodyPr/>
                    <a:lstStyle/>
                    <a:p>
                      <a:pPr algn="ctr"/>
                      <a:r>
                        <a:rPr lang="fr-FR" sz="1600" dirty="0">
                          <a:solidFill>
                            <a:srgbClr val="333331"/>
                          </a:solidFill>
                          <a:latin typeface="Arial" panose="020B0604020202020204" pitchFamily="34" charset="0"/>
                          <a:cs typeface="Arial" panose="020B0604020202020204" pitchFamily="34" charset="0"/>
                        </a:rPr>
                        <a:t>11 360 €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tcPr>
                </a:tc>
                <a:extLst>
                  <a:ext uri="{0D108BD9-81ED-4DB2-BD59-A6C34878D82A}">
                    <a16:rowId xmlns:a16="http://schemas.microsoft.com/office/drawing/2014/main" val="3080025839"/>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273301" y="6462831"/>
            <a:ext cx="3794124"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78298" y="503901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92" y="4738116"/>
            <a:ext cx="5677692" cy="352474"/>
          </a:xfrm>
          <a:prstGeom prst="rect">
            <a:avLst/>
          </a:prstGeom>
        </p:spPr>
      </p:pic>
    </p:spTree>
    <p:extLst>
      <p:ext uri="{BB962C8B-B14F-4D97-AF65-F5344CB8AC3E}">
        <p14:creationId xmlns:p14="http://schemas.microsoft.com/office/powerpoint/2010/main" val="25296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dirty="0">
                <a:solidFill>
                  <a:srgbClr val="333331"/>
                </a:solidFill>
              </a:rPr>
              <a:t>parcours accéléré</a:t>
            </a: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r>
              <a:rPr lang="fr-FR" sz="1400" dirty="0">
                <a:solidFill>
                  <a:schemeClr val="bg1"/>
                </a:solidFill>
                <a:latin typeface="Arial" panose="020B0604020202020204" pitchFamily="34" charset="0"/>
                <a:ea typeface="Gotham Book" charset="0"/>
                <a:cs typeface="Arial" panose="020B0604020202020204" pitchFamily="34" charset="0"/>
              </a:rPr>
              <a:t>Dans la mesure où la </a:t>
            </a:r>
            <a:r>
              <a:rPr lang="fr-FR" sz="1400" dirty="0" err="1">
                <a:solidFill>
                  <a:schemeClr val="bg1"/>
                </a:solidFill>
                <a:latin typeface="Arial" panose="020B0604020202020204" pitchFamily="34" charset="0"/>
                <a:ea typeface="Gotham Book" charset="0"/>
                <a:cs typeface="Arial" panose="020B0604020202020204" pitchFamily="34" charset="0"/>
              </a:rPr>
              <a:t>Région</a:t>
            </a:r>
            <a:r>
              <a:rPr lang="fr-FR" sz="1400" dirty="0">
                <a:solidFill>
                  <a:schemeClr val="bg1"/>
                </a:solidFill>
                <a:latin typeface="Arial" panose="020B0604020202020204" pitchFamily="34" charset="0"/>
                <a:ea typeface="Gotham Book" charset="0"/>
                <a:cs typeface="Arial" panose="020B0604020202020204" pitchFamily="34" charset="0"/>
              </a:rPr>
              <a:t> Auvergne-Rhône-Alpes participe déjà au financement des Parcours Profil initiaux, il est inutile de les solliciter pour les Parcours Profil expérimentés</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1677176749"/>
              </p:ext>
            </p:extLst>
          </p:nvPr>
        </p:nvGraphicFramePr>
        <p:xfrm>
          <a:off x="423081" y="2321431"/>
          <a:ext cx="5644344" cy="185420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Logistique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Humanitarian</a:t>
                      </a:r>
                      <a:r>
                        <a:rPr lang="fr-FR" sz="1600" dirty="0">
                          <a:solidFill>
                            <a:srgbClr val="333331"/>
                          </a:solidFill>
                          <a:latin typeface="Arial" panose="020B0604020202020204" pitchFamily="34" charset="0"/>
                          <a:cs typeface="Arial" panose="020B0604020202020204" pitchFamily="34" charset="0"/>
                        </a:rPr>
                        <a:t> Programme Manager</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083982" y="646283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23707" y="400178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31" y="4698532"/>
            <a:ext cx="5677692" cy="352474"/>
          </a:xfrm>
          <a:prstGeom prst="rect">
            <a:avLst/>
          </a:prstGeom>
        </p:spPr>
      </p:pic>
    </p:spTree>
    <p:extLst>
      <p:ext uri="{BB962C8B-B14F-4D97-AF65-F5344CB8AC3E}">
        <p14:creationId xmlns:p14="http://schemas.microsoft.com/office/powerpoint/2010/main" val="17804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la </a:t>
            </a:r>
            <a:r>
              <a:rPr lang="fr-FR" sz="2000" spc="0" dirty="0">
                <a:solidFill>
                  <a:srgbClr val="333331"/>
                </a:solidFill>
              </a:rPr>
              <a:t>formation post-bac en 3 ans</a:t>
            </a: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Emploi du temps hebdomadaire aménagé sur 4 jours en 1ère et 2e années pour permettre un job étudiant</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Fin des cours en 1ère année fin juin et reprise des cours en 2e année début octobre pour permettre un job d’été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Paiement possible en 3 fois ou par mensualités (sur 8 mois)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2e année : Bourse Régionale de la Mobilité Internationale de la région Auvergne-Rhône-Alpes (nombre limité)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3e année financée par le Dispositif de l’Apprentissage (prise en charge des frais de scolarité et rémunération)</a:t>
            </a: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4091016424"/>
              </p:ext>
            </p:extLst>
          </p:nvPr>
        </p:nvGraphicFramePr>
        <p:xfrm>
          <a:off x="423081" y="2307783"/>
          <a:ext cx="5644344" cy="156972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1</a:t>
                      </a:r>
                      <a:r>
                        <a:rPr lang="fr-FR" sz="1600" baseline="30000" dirty="0">
                          <a:solidFill>
                            <a:srgbClr val="333331"/>
                          </a:solidFill>
                          <a:latin typeface="Arial" panose="020B0604020202020204" pitchFamily="34" charset="0"/>
                          <a:cs typeface="Arial" panose="020B0604020202020204" pitchFamily="34" charset="0"/>
                        </a:rPr>
                        <a:t>ère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5 900 €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2</a:t>
                      </a:r>
                      <a:r>
                        <a:rPr lang="fr-FR" sz="1600" baseline="30000" dirty="0">
                          <a:solidFill>
                            <a:srgbClr val="333331"/>
                          </a:solidFill>
                          <a:latin typeface="Arial" panose="020B0604020202020204" pitchFamily="34" charset="0"/>
                          <a:cs typeface="Arial" panose="020B0604020202020204" pitchFamily="34" charset="0"/>
                        </a:rPr>
                        <a:t>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3 840 €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3</a:t>
                      </a:r>
                      <a:r>
                        <a:rPr lang="fr-FR" sz="1600" baseline="30000" dirty="0">
                          <a:solidFill>
                            <a:srgbClr val="333331"/>
                          </a:solidFill>
                          <a:latin typeface="Arial" panose="020B0604020202020204" pitchFamily="34" charset="0"/>
                          <a:cs typeface="Arial" panose="020B0604020202020204" pitchFamily="34" charset="0"/>
                        </a:rPr>
                        <a:t>e</a:t>
                      </a:r>
                      <a:r>
                        <a:rPr lang="fr-FR" sz="1600" baseline="0" dirty="0">
                          <a:solidFill>
                            <a:srgbClr val="333331"/>
                          </a:solidFill>
                          <a:latin typeface="Arial" panose="020B0604020202020204" pitchFamily="34" charset="0"/>
                          <a:cs typeface="Arial" panose="020B0604020202020204" pitchFamily="34" charset="0"/>
                        </a:rPr>
                        <a:t> année</a:t>
                      </a:r>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200" dirty="0">
                          <a:solidFill>
                            <a:srgbClr val="333331"/>
                          </a:solidFill>
                          <a:latin typeface="Arial" panose="020B0604020202020204" pitchFamily="34" charset="0"/>
                          <a:cs typeface="Arial" panose="020B0604020202020204" pitchFamily="34" charset="0"/>
                        </a:rPr>
                        <a:t>Coût pris en charge par le dispositif de l’apprentissage</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bl>
          </a:graphicData>
        </a:graphic>
      </p:graphicFrame>
      <p:sp>
        <p:nvSpPr>
          <p:cNvPr id="12" name="Rectangle 11"/>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31" y="4738116"/>
            <a:ext cx="5677692" cy="352474"/>
          </a:xfrm>
          <a:prstGeom prst="rect">
            <a:avLst/>
          </a:prstGeom>
        </p:spPr>
      </p:pic>
      <p:sp>
        <p:nvSpPr>
          <p:cNvPr id="7" name="Rectangle 6">
            <a:extLst>
              <a:ext uri="{FF2B5EF4-FFF2-40B4-BE49-F238E27FC236}">
                <a16:creationId xmlns:a16="http://schemas.microsoft.com/office/drawing/2014/main" id="{C842B4D4-5A2C-A266-2822-DFAF3B014928}"/>
              </a:ext>
            </a:extLst>
          </p:cNvPr>
          <p:cNvSpPr/>
          <p:nvPr/>
        </p:nvSpPr>
        <p:spPr>
          <a:xfrm>
            <a:off x="2213058" y="645301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4364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BIOFORCE : ET APRÈS ?</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47363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8" y="601180"/>
            <a:ext cx="5456722" cy="704369"/>
          </a:xfrm>
        </p:spPr>
        <p:txBody>
          <a:bodyPr>
            <a:noAutofit/>
          </a:bodyPr>
          <a:lstStyle/>
          <a:p>
            <a:pPr algn="l"/>
            <a:r>
              <a:rPr lang="fr-FR" sz="4400" b="1" dirty="0">
                <a:solidFill>
                  <a:srgbClr val="E84424"/>
                </a:solidFill>
                <a:latin typeface="Arial" panose="020B0604020202020204" pitchFamily="34" charset="0"/>
                <a:cs typeface="Arial" panose="020B0604020202020204" pitchFamily="34" charset="0"/>
              </a:rPr>
              <a:t>Ils sont en emploi</a:t>
            </a:r>
            <a:br>
              <a:rPr lang="fr-FR" sz="4000" b="1" dirty="0">
                <a:solidFill>
                  <a:srgbClr val="E84424"/>
                </a:solidFill>
                <a:latin typeface="Arial" panose="020B0604020202020204" pitchFamily="34" charset="0"/>
                <a:cs typeface="Arial" panose="020B0604020202020204" pitchFamily="34" charset="0"/>
              </a:rPr>
            </a:br>
            <a:r>
              <a:rPr lang="fr-FR" sz="3200" b="1" dirty="0">
                <a:solidFill>
                  <a:srgbClr val="E84424"/>
                </a:solidFill>
                <a:latin typeface="Arial" panose="020B0604020202020204" pitchFamily="34" charset="0"/>
                <a:cs typeface="Arial" panose="020B0604020202020204" pitchFamily="34" charset="0"/>
              </a:rPr>
              <a:t>après leur formation initiale</a:t>
            </a:r>
            <a:endParaRPr lang="fr-FR" sz="4000" b="1" dirty="0">
              <a:solidFill>
                <a:srgbClr val="E84424"/>
              </a:solidFill>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639278" y="2428239"/>
            <a:ext cx="5438454" cy="161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dirty="0">
                <a:solidFill>
                  <a:srgbClr val="E84525"/>
                </a:solidFill>
                <a:latin typeface="Arial" panose="020B0604020202020204" pitchFamily="34" charset="0"/>
                <a:cs typeface="Arial" panose="020B0604020202020204" pitchFamily="34" charset="0"/>
              </a:rPr>
              <a:t>79% </a:t>
            </a:r>
            <a:r>
              <a:rPr lang="fr-FR" sz="2000" dirty="0">
                <a:solidFill>
                  <a:srgbClr val="000002"/>
                </a:solidFill>
                <a:latin typeface="Arial" panose="020B0604020202020204" pitchFamily="34" charset="0"/>
                <a:cs typeface="Arial" panose="020B0604020202020204" pitchFamily="34" charset="0"/>
              </a:rPr>
              <a:t>des diplômés de la formation post-bac </a:t>
            </a:r>
            <a:r>
              <a:rPr lang="fr-FR" sz="2000" dirty="0">
                <a:solidFill>
                  <a:srgbClr val="E84525"/>
                </a:solidFill>
                <a:latin typeface="Arial" panose="020B0604020202020204" pitchFamily="34" charset="0"/>
                <a:cs typeface="Arial" panose="020B0604020202020204" pitchFamily="34" charset="0"/>
              </a:rPr>
              <a:t>Responsable de l’Environnement de Travail et de la Logistique Humanitaire </a:t>
            </a:r>
            <a:r>
              <a:rPr lang="fr-FR" sz="2000" dirty="0">
                <a:solidFill>
                  <a:srgbClr val="000002"/>
                </a:solidFill>
                <a:latin typeface="Arial" panose="020B0604020202020204" pitchFamily="34" charset="0"/>
                <a:cs typeface="Arial" panose="020B0604020202020204" pitchFamily="34" charset="0"/>
              </a:rPr>
              <a:t>sont en poste ou en poursuite d’études 3 mois après leur fin de formation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r="42967"/>
          <a:stretch/>
        </p:blipFill>
        <p:spPr>
          <a:xfrm>
            <a:off x="6453204" y="0"/>
            <a:ext cx="5880563" cy="6887290"/>
          </a:xfrm>
          <a:prstGeom prst="rect">
            <a:avLst/>
          </a:prstGeom>
        </p:spPr>
      </p:pic>
    </p:spTree>
    <p:extLst>
      <p:ext uri="{BB962C8B-B14F-4D97-AF65-F5344CB8AC3E}">
        <p14:creationId xmlns:p14="http://schemas.microsoft.com/office/powerpoint/2010/main" val="941076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23900" y="365125"/>
            <a:ext cx="5656579" cy="1325563"/>
          </a:xfrm>
        </p:spPr>
        <p:txBody>
          <a:bodyPr>
            <a:normAutofit/>
          </a:bodyPr>
          <a:lstStyle/>
          <a:p>
            <a:r>
              <a:rPr lang="fr-FR" sz="4400" dirty="0">
                <a:solidFill>
                  <a:srgbClr val="E84424"/>
                </a:solidFill>
              </a:rPr>
              <a:t>Ils sont en mission </a:t>
            </a:r>
            <a:br>
              <a:rPr lang="fr-FR" dirty="0">
                <a:solidFill>
                  <a:srgbClr val="E84424"/>
                </a:solidFill>
              </a:rPr>
            </a:br>
            <a:r>
              <a:rPr lang="fr-FR" sz="3200" dirty="0">
                <a:solidFill>
                  <a:srgbClr val="E84424"/>
                </a:solidFill>
              </a:rPr>
              <a:t>après leur formation métier</a:t>
            </a:r>
            <a:endParaRPr lang="fr-FR" dirty="0"/>
          </a:p>
        </p:txBody>
      </p:sp>
      <p:sp>
        <p:nvSpPr>
          <p:cNvPr id="4" name="ZoneTexte 3"/>
          <p:cNvSpPr txBox="1"/>
          <p:nvPr/>
        </p:nvSpPr>
        <p:spPr>
          <a:xfrm>
            <a:off x="6833384" y="2781717"/>
            <a:ext cx="4919704" cy="3416320"/>
          </a:xfrm>
          <a:prstGeom prst="rect">
            <a:avLst/>
          </a:prstGeom>
          <a:noFill/>
        </p:spPr>
        <p:txBody>
          <a:bodyPr wrap="square" rtlCol="0">
            <a:spAutoFit/>
          </a:bodyPr>
          <a:lstStyle/>
          <a:p>
            <a:r>
              <a:rPr lang="fr-FR" b="1" dirty="0">
                <a:solidFill>
                  <a:schemeClr val="bg1"/>
                </a:solidFill>
                <a:latin typeface="Arial" panose="020B0604020202020204" pitchFamily="34" charset="0"/>
                <a:ea typeface="Roboto" pitchFamily="2" charset="0"/>
                <a:cs typeface="Arial" panose="020B0604020202020204" pitchFamily="34" charset="0"/>
              </a:rPr>
              <a:t>Lieu</a:t>
            </a:r>
            <a:r>
              <a:rPr lang="fr-FR" dirty="0">
                <a:solidFill>
                  <a:schemeClr val="bg1"/>
                </a:solidFill>
                <a:latin typeface="Arial" panose="020B0604020202020204" pitchFamily="34" charset="0"/>
                <a:ea typeface="Roboto" pitchFamily="2" charset="0"/>
                <a:cs typeface="Arial" panose="020B0604020202020204" pitchFamily="34" charset="0"/>
              </a:rPr>
              <a:t> Partout dans le monde (en cas de stage : des restrictions peuvent s’appliquer en fonction de votre lieu de formation)</a:t>
            </a:r>
          </a:p>
          <a:p>
            <a:endParaRPr lang="fr-FR" dirty="0">
              <a:solidFill>
                <a:schemeClr val="bg1"/>
              </a:solidFill>
              <a:latin typeface="Arial" panose="020B0604020202020204" pitchFamily="34" charset="0"/>
              <a:ea typeface="Roboto" pitchFamily="2" charset="0"/>
              <a:cs typeface="Arial" panose="020B0604020202020204" pitchFamily="34" charset="0"/>
            </a:endParaRPr>
          </a:p>
          <a:p>
            <a:r>
              <a:rPr lang="fr-FR" b="1" dirty="0">
                <a:solidFill>
                  <a:schemeClr val="bg1"/>
                </a:solidFill>
                <a:latin typeface="Arial" panose="020B0604020202020204" pitchFamily="34" charset="0"/>
                <a:ea typeface="Roboto" pitchFamily="2" charset="0"/>
                <a:cs typeface="Arial" panose="020B0604020202020204" pitchFamily="34" charset="0"/>
              </a:rPr>
              <a:t>Dispositifs d’appui dans la recherche de mission  </a:t>
            </a:r>
            <a:r>
              <a:rPr lang="fr-FR" dirty="0">
                <a:solidFill>
                  <a:schemeClr val="bg1"/>
                </a:solidFill>
                <a:latin typeface="Arial" panose="020B0604020202020204" pitchFamily="34" charset="0"/>
                <a:ea typeface="Roboto" pitchFamily="2" charset="0"/>
                <a:cs typeface="Arial" panose="020B0604020202020204" pitchFamily="34" charset="0"/>
              </a:rPr>
              <a:t>Accompagnement de l’employeur (tuteur, manager, etc.) et de </a:t>
            </a:r>
            <a:r>
              <a:rPr lang="fr-FR" dirty="0" err="1">
                <a:solidFill>
                  <a:schemeClr val="bg1"/>
                </a:solidFill>
                <a:latin typeface="Arial" panose="020B0604020202020204" pitchFamily="34" charset="0"/>
                <a:ea typeface="Roboto" pitchFamily="2" charset="0"/>
                <a:cs typeface="Arial" panose="020B0604020202020204" pitchFamily="34" charset="0"/>
              </a:rPr>
              <a:t>Bioforce</a:t>
            </a:r>
            <a:r>
              <a:rPr lang="fr-FR" dirty="0">
                <a:solidFill>
                  <a:schemeClr val="bg1"/>
                </a:solidFill>
                <a:latin typeface="Arial" panose="020B0604020202020204" pitchFamily="34" charset="0"/>
                <a:ea typeface="Roboto" pitchFamily="2" charset="0"/>
                <a:cs typeface="Arial" panose="020B0604020202020204" pitchFamily="34" charset="0"/>
              </a:rPr>
              <a:t> (appui pédagogique, outils, appui des chargés d’orientation professionnelle).</a:t>
            </a:r>
          </a:p>
          <a:p>
            <a:br>
              <a:rPr lang="fr-FR" dirty="0">
                <a:solidFill>
                  <a:schemeClr val="bg1"/>
                </a:solidFill>
                <a:latin typeface="Arial" panose="020B0604020202020204" pitchFamily="34" charset="0"/>
                <a:ea typeface="Roboto" pitchFamily="2" charset="0"/>
                <a:cs typeface="Arial" panose="020B0604020202020204" pitchFamily="34" charset="0"/>
              </a:rPr>
            </a:br>
            <a:r>
              <a:rPr lang="fr-FR" b="1" dirty="0">
                <a:solidFill>
                  <a:schemeClr val="bg1"/>
                </a:solidFill>
                <a:latin typeface="Arial" panose="020B0604020202020204" pitchFamily="34" charset="0"/>
                <a:ea typeface="Roboto" pitchFamily="2" charset="0"/>
                <a:cs typeface="Arial" panose="020B0604020202020204" pitchFamily="34" charset="0"/>
              </a:rPr>
              <a:t>Sites d’offres d’emploi </a:t>
            </a:r>
            <a:r>
              <a:rPr lang="fr-FR" dirty="0">
                <a:solidFill>
                  <a:schemeClr val="bg1"/>
                </a:solidFill>
                <a:latin typeface="Arial" panose="020B0604020202020204" pitchFamily="34" charset="0"/>
                <a:ea typeface="Roboto" pitchFamily="2" charset="0"/>
                <a:cs typeface="Arial" panose="020B0604020202020204" pitchFamily="34" charset="0"/>
              </a:rPr>
              <a:t>Coordination Sud et Relief Web.</a:t>
            </a:r>
          </a:p>
        </p:txBody>
      </p:sp>
      <p:sp>
        <p:nvSpPr>
          <p:cNvPr id="12" name="Rectangle 11"/>
          <p:cNvSpPr/>
          <p:nvPr/>
        </p:nvSpPr>
        <p:spPr>
          <a:xfrm>
            <a:off x="673611" y="1959201"/>
            <a:ext cx="5555089" cy="4247317"/>
          </a:xfrm>
          <a:prstGeom prst="rect">
            <a:avLst/>
          </a:prstGeom>
        </p:spPr>
        <p:txBody>
          <a:bodyPr wrap="square">
            <a:spAutoFit/>
          </a:bodyPr>
          <a:lstStyle/>
          <a:p>
            <a:pPr fontAlgn="ctr"/>
            <a:r>
              <a:rPr lang="fr-FR" dirty="0">
                <a:solidFill>
                  <a:srgbClr val="E84525"/>
                </a:solidFill>
                <a:latin typeface="Arial" panose="020B0604020202020204" pitchFamily="34" charset="0"/>
                <a:cs typeface="Arial" panose="020B0604020202020204" pitchFamily="34" charset="0"/>
              </a:rPr>
              <a:t>86% </a:t>
            </a:r>
            <a:r>
              <a:rPr lang="fr-FR" dirty="0">
                <a:solidFill>
                  <a:srgbClr val="000002"/>
                </a:solidFill>
                <a:latin typeface="Arial" panose="020B0604020202020204" pitchFamily="34" charset="0"/>
                <a:cs typeface="Arial" panose="020B0604020202020204" pitchFamily="34" charset="0"/>
              </a:rPr>
              <a:t>de nos élèves de plus de 22 ans qui ont suivi une </a:t>
            </a:r>
            <a:r>
              <a:rPr lang="fr-FR" dirty="0">
                <a:solidFill>
                  <a:srgbClr val="E84525"/>
                </a:solidFill>
                <a:latin typeface="Arial" panose="020B0604020202020204" pitchFamily="34" charset="0"/>
                <a:cs typeface="Arial" panose="020B0604020202020204" pitchFamily="34" charset="0"/>
              </a:rPr>
              <a:t>formation métier </a:t>
            </a:r>
            <a:r>
              <a:rPr lang="fr-FR" dirty="0">
                <a:solidFill>
                  <a:srgbClr val="000002"/>
                </a:solidFill>
                <a:latin typeface="Arial" panose="020B0604020202020204" pitchFamily="34" charset="0"/>
                <a:cs typeface="Arial" panose="020B0604020202020204" pitchFamily="34" charset="0"/>
              </a:rPr>
              <a:t>sont </a:t>
            </a:r>
            <a:r>
              <a:rPr lang="fr-FR" dirty="0">
                <a:solidFill>
                  <a:srgbClr val="E84525"/>
                </a:solidFill>
                <a:latin typeface="Arial" panose="020B0604020202020204" pitchFamily="34" charset="0"/>
                <a:cs typeface="Arial" panose="020B0604020202020204" pitchFamily="34" charset="0"/>
              </a:rPr>
              <a:t>en mission </a:t>
            </a:r>
            <a:r>
              <a:rPr lang="fr-FR" dirty="0">
                <a:solidFill>
                  <a:srgbClr val="000002"/>
                </a:solidFill>
                <a:latin typeface="Arial" panose="020B0604020202020204" pitchFamily="34" charset="0"/>
                <a:cs typeface="Arial" panose="020B0604020202020204" pitchFamily="34" charset="0"/>
              </a:rPr>
              <a:t>dans les 12 mois après leur période de formation</a:t>
            </a:r>
          </a:p>
          <a:p>
            <a:pPr fontAlgn="ctr"/>
            <a:endParaRPr lang="fr-FR" b="1" dirty="0">
              <a:solidFill>
                <a:srgbClr val="333331"/>
              </a:solidFill>
              <a:latin typeface="Arial" panose="020B0604020202020204" pitchFamily="34" charset="0"/>
              <a:ea typeface="Roboto" pitchFamily="2" charset="0"/>
              <a:cs typeface="Arial" panose="020B0604020202020204" pitchFamily="34" charset="0"/>
            </a:endParaRPr>
          </a:p>
          <a:p>
            <a:r>
              <a:rPr lang="fr-FR" b="1" dirty="0">
                <a:solidFill>
                  <a:srgbClr val="333331"/>
                </a:solidFill>
                <a:latin typeface="Arial" panose="020B0604020202020204" pitchFamily="34" charset="0"/>
                <a:ea typeface="Roboto" pitchFamily="2" charset="0"/>
                <a:cs typeface="Arial" panose="020B0604020202020204" pitchFamily="34" charset="0"/>
              </a:rPr>
              <a:t>Statut </a:t>
            </a:r>
            <a:r>
              <a:rPr lang="fr-FR" dirty="0">
                <a:solidFill>
                  <a:srgbClr val="333331"/>
                </a:solidFill>
                <a:latin typeface="Arial" panose="020B0604020202020204" pitchFamily="34" charset="0"/>
                <a:ea typeface="Roboto" pitchFamily="2" charset="0"/>
                <a:cs typeface="Arial" panose="020B0604020202020204" pitchFamily="34" charset="0"/>
              </a:rPr>
              <a:t>Volontaire (indemnisé) ou salarié, selon le profil de l’élève et l’organisation d’accueil. </a:t>
            </a:r>
          </a:p>
          <a:p>
            <a:r>
              <a:rPr lang="fr-FR" dirty="0">
                <a:solidFill>
                  <a:srgbClr val="333331"/>
                </a:solidFill>
                <a:latin typeface="Arial" panose="020B0604020202020204" pitchFamily="34" charset="0"/>
                <a:ea typeface="Roboto" pitchFamily="2" charset="0"/>
                <a:cs typeface="Arial" panose="020B0604020202020204" pitchFamily="34" charset="0"/>
              </a:rPr>
              <a:t>Un statut de stagiaire indemnisé est également possible sous certaines conditions (prise en charge de la couverture sociale, lieu de stage, etc.)</a:t>
            </a:r>
          </a:p>
          <a:p>
            <a:br>
              <a:rPr lang="fr-FR" dirty="0">
                <a:solidFill>
                  <a:srgbClr val="333331"/>
                </a:solidFill>
                <a:latin typeface="Arial" panose="020B0604020202020204" pitchFamily="34" charset="0"/>
                <a:ea typeface="Roboto" pitchFamily="2" charset="0"/>
                <a:cs typeface="Arial" panose="020B0604020202020204" pitchFamily="34" charset="0"/>
              </a:rPr>
            </a:br>
            <a:r>
              <a:rPr lang="fr-FR" b="1" dirty="0">
                <a:solidFill>
                  <a:srgbClr val="333331"/>
                </a:solidFill>
                <a:latin typeface="Arial" panose="020B0604020202020204" pitchFamily="34" charset="0"/>
                <a:ea typeface="Roboto" pitchFamily="2" charset="0"/>
                <a:cs typeface="Arial" panose="020B0604020202020204" pitchFamily="34" charset="0"/>
              </a:rPr>
              <a:t>Structure d’accueil </a:t>
            </a:r>
            <a:r>
              <a:rPr lang="fr-FR" dirty="0">
                <a:solidFill>
                  <a:srgbClr val="333331"/>
                </a:solidFill>
                <a:latin typeface="Arial" panose="020B0604020202020204" pitchFamily="34" charset="0"/>
                <a:ea typeface="Roboto" pitchFamily="2" charset="0"/>
                <a:cs typeface="Arial" panose="020B0604020202020204" pitchFamily="34" charset="0"/>
              </a:rPr>
              <a:t>Tout type d’organisation locale, nationale, internationale ayant une action à caractère humanitaire.</a:t>
            </a:r>
          </a:p>
          <a:p>
            <a:r>
              <a:rPr lang="fr-FR" dirty="0">
                <a:solidFill>
                  <a:srgbClr val="333331"/>
                </a:solidFill>
                <a:latin typeface="Arial" panose="020B0604020202020204" pitchFamily="34" charset="0"/>
                <a:ea typeface="Roboto" pitchFamily="2" charset="0"/>
                <a:cs typeface="Arial" panose="020B0604020202020204" pitchFamily="34" charset="0"/>
              </a:rPr>
              <a:t> </a:t>
            </a:r>
          </a:p>
          <a:p>
            <a:r>
              <a:rPr lang="fr-FR" b="1" dirty="0">
                <a:solidFill>
                  <a:srgbClr val="333331"/>
                </a:solidFill>
                <a:latin typeface="Arial" panose="020B0604020202020204" pitchFamily="34" charset="0"/>
                <a:ea typeface="Roboto" pitchFamily="2" charset="0"/>
                <a:cs typeface="Arial" panose="020B0604020202020204" pitchFamily="34" charset="0"/>
              </a:rPr>
              <a:t>Durée</a:t>
            </a:r>
            <a:r>
              <a:rPr lang="fr-FR" dirty="0">
                <a:solidFill>
                  <a:srgbClr val="333331"/>
                </a:solidFill>
                <a:latin typeface="Arial" panose="020B0604020202020204" pitchFamily="34" charset="0"/>
                <a:ea typeface="Roboto" pitchFamily="2" charset="0"/>
                <a:cs typeface="Arial" panose="020B0604020202020204" pitchFamily="34" charset="0"/>
              </a:rPr>
              <a:t> 6 mois</a:t>
            </a: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8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90" y="-12700"/>
            <a:ext cx="12530294" cy="7048290"/>
          </a:xfrm>
          <a:prstGeom prst="rect">
            <a:avLst/>
          </a:prstGeom>
        </p:spPr>
      </p:pic>
      <p:sp>
        <p:nvSpPr>
          <p:cNvPr id="7" name="ZoneTexte 6"/>
          <p:cNvSpPr txBox="1"/>
          <p:nvPr/>
        </p:nvSpPr>
        <p:spPr>
          <a:xfrm>
            <a:off x="5448300" y="4113546"/>
            <a:ext cx="1517032" cy="830997"/>
          </a:xfrm>
          <a:prstGeom prst="rect">
            <a:avLst/>
          </a:prstGeom>
          <a:noFill/>
        </p:spPr>
        <p:txBody>
          <a:bodyPr wrap="square" rtlCol="0">
            <a:spAutoFit/>
          </a:bodyPr>
          <a:lstStyle/>
          <a:p>
            <a:r>
              <a:rPr lang="fr-FR" sz="4800" b="1" spc="-300" dirty="0">
                <a:solidFill>
                  <a:srgbClr val="E84525"/>
                </a:solidFill>
                <a:latin typeface="Arial" panose="020B0604020202020204" pitchFamily="34" charset="0"/>
                <a:cs typeface="Arial" panose="020B0604020202020204" pitchFamily="34" charset="0"/>
              </a:rPr>
              <a:t>64%</a:t>
            </a:r>
          </a:p>
        </p:txBody>
      </p:sp>
      <p:sp>
        <p:nvSpPr>
          <p:cNvPr id="12" name="ZoneTexte 11"/>
          <p:cNvSpPr txBox="1"/>
          <p:nvPr/>
        </p:nvSpPr>
        <p:spPr>
          <a:xfrm>
            <a:off x="8617561" y="3126224"/>
            <a:ext cx="1690188" cy="461665"/>
          </a:xfrm>
          <a:prstGeom prst="rect">
            <a:avLst/>
          </a:prstGeom>
          <a:noFill/>
        </p:spPr>
        <p:txBody>
          <a:bodyPr wrap="square" rtlCol="0">
            <a:spAutoFit/>
          </a:bodyPr>
          <a:lstStyle/>
          <a:p>
            <a:r>
              <a:rPr lang="fr-FR" sz="2400" b="1" spc="-300" dirty="0">
                <a:solidFill>
                  <a:srgbClr val="E84525"/>
                </a:solidFill>
                <a:latin typeface="Arial" panose="020B0604020202020204" pitchFamily="34" charset="0"/>
                <a:cs typeface="Arial" panose="020B0604020202020204" pitchFamily="34" charset="0"/>
              </a:rPr>
              <a:t>1 %</a:t>
            </a:r>
          </a:p>
        </p:txBody>
      </p:sp>
      <p:sp>
        <p:nvSpPr>
          <p:cNvPr id="13" name="ZoneTexte 12"/>
          <p:cNvSpPr txBox="1"/>
          <p:nvPr/>
        </p:nvSpPr>
        <p:spPr>
          <a:xfrm>
            <a:off x="5882728" y="2592724"/>
            <a:ext cx="1595914" cy="461665"/>
          </a:xfrm>
          <a:prstGeom prst="rect">
            <a:avLst/>
          </a:prstGeom>
          <a:noFill/>
        </p:spPr>
        <p:txBody>
          <a:bodyPr wrap="square" rtlCol="0">
            <a:spAutoFit/>
          </a:bodyPr>
          <a:lstStyle/>
          <a:p>
            <a:r>
              <a:rPr lang="fr-FR" sz="2400" b="1" dirty="0">
                <a:solidFill>
                  <a:srgbClr val="E84525"/>
                </a:solidFill>
                <a:latin typeface="Arial" panose="020B0604020202020204" pitchFamily="34" charset="0"/>
                <a:cs typeface="Arial" panose="020B0604020202020204" pitchFamily="34" charset="0"/>
              </a:rPr>
              <a:t>27 %</a:t>
            </a:r>
          </a:p>
        </p:txBody>
      </p:sp>
      <p:sp>
        <p:nvSpPr>
          <p:cNvPr id="14" name="ZoneTexte 13"/>
          <p:cNvSpPr txBox="1"/>
          <p:nvPr/>
        </p:nvSpPr>
        <p:spPr>
          <a:xfrm>
            <a:off x="2048177" y="3908007"/>
            <a:ext cx="2279620" cy="523220"/>
          </a:xfrm>
          <a:prstGeom prst="rect">
            <a:avLst/>
          </a:prstGeom>
          <a:noFill/>
        </p:spPr>
        <p:txBody>
          <a:bodyPr wrap="square" rtlCol="0">
            <a:spAutoFit/>
          </a:bodyPr>
          <a:lstStyle/>
          <a:p>
            <a:r>
              <a:rPr lang="fr-FR" sz="2800" b="1" dirty="0">
                <a:solidFill>
                  <a:srgbClr val="E84525"/>
                </a:solidFill>
                <a:latin typeface="Arial" panose="020B0604020202020204" pitchFamily="34" charset="0"/>
                <a:cs typeface="Arial" panose="020B0604020202020204" pitchFamily="34" charset="0"/>
              </a:rPr>
              <a:t>3%</a:t>
            </a:r>
          </a:p>
        </p:txBody>
      </p:sp>
      <p:sp>
        <p:nvSpPr>
          <p:cNvPr id="15" name="ZoneTexte 14"/>
          <p:cNvSpPr txBox="1"/>
          <p:nvPr/>
        </p:nvSpPr>
        <p:spPr>
          <a:xfrm>
            <a:off x="6840839" y="3252285"/>
            <a:ext cx="1073393" cy="584775"/>
          </a:xfrm>
          <a:prstGeom prst="rect">
            <a:avLst/>
          </a:prstGeom>
          <a:noFill/>
        </p:spPr>
        <p:txBody>
          <a:bodyPr wrap="square" rtlCol="0">
            <a:spAutoFit/>
          </a:bodyPr>
          <a:lstStyle/>
          <a:p>
            <a:r>
              <a:rPr lang="fr-FR" sz="3200" b="1" dirty="0">
                <a:solidFill>
                  <a:srgbClr val="E84525"/>
                </a:solidFill>
                <a:latin typeface="Arial" panose="020B0604020202020204" pitchFamily="34" charset="0"/>
                <a:cs typeface="Arial" panose="020B0604020202020204" pitchFamily="34" charset="0"/>
              </a:rPr>
              <a:t>3%</a:t>
            </a:r>
          </a:p>
        </p:txBody>
      </p:sp>
      <p:sp>
        <p:nvSpPr>
          <p:cNvPr id="3" name="Ellipse 2"/>
          <p:cNvSpPr/>
          <p:nvPr/>
        </p:nvSpPr>
        <p:spPr>
          <a:xfrm>
            <a:off x="2257727" y="3693546"/>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7039991" y="3068068"/>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8846699" y="2959407"/>
            <a:ext cx="135683" cy="135683"/>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5448300" y="2403792"/>
            <a:ext cx="474557" cy="474557"/>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563084" y="3466570"/>
            <a:ext cx="719545" cy="719545"/>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894857"/>
            <a:ext cx="5448300" cy="709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a:xfrm>
            <a:off x="343411" y="611478"/>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spc="-150" dirty="0">
                <a:solidFill>
                  <a:srgbClr val="333331"/>
                </a:solidFill>
                <a:latin typeface="Arial" panose="020B0604020202020204" pitchFamily="34" charset="0"/>
                <a:cs typeface="Arial" panose="020B0604020202020204" pitchFamily="34" charset="0"/>
              </a:rPr>
              <a:t>Où sont-ils en mission ?</a:t>
            </a:r>
          </a:p>
        </p:txBody>
      </p:sp>
      <p:cxnSp>
        <p:nvCxnSpPr>
          <p:cNvPr id="8" name="Connecteur droit 7"/>
          <p:cNvCxnSpPr/>
          <p:nvPr/>
        </p:nvCxnSpPr>
        <p:spPr>
          <a:xfrm>
            <a:off x="-342290" y="894857"/>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1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5138093"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dirty="0"/>
              <a:t>Quelles formations proposons-nous ?</a:t>
            </a:r>
          </a:p>
        </p:txBody>
      </p:sp>
      <p:sp>
        <p:nvSpPr>
          <p:cNvPr id="6" name="Titre 1">
            <a:extLst>
              <a:ext uri="{FF2B5EF4-FFF2-40B4-BE49-F238E27FC236}">
                <a16:creationId xmlns:a16="http://schemas.microsoft.com/office/drawing/2014/main" id="{A27AF576-AC60-1E47-9EBF-15061828C88A}"/>
              </a:ext>
            </a:extLst>
          </p:cNvPr>
          <p:cNvSpPr txBox="1">
            <a:spLocks/>
          </p:cNvSpPr>
          <p:nvPr/>
        </p:nvSpPr>
        <p:spPr>
          <a:xfrm>
            <a:off x="723901" y="1690688"/>
            <a:ext cx="5736534" cy="4302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métiers diplômantes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Forme à un métier humanitaire</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Certification Professionnelle (RNCP)</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mois à 3 ans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Uniquement en présentiel</a:t>
            </a:r>
          </a:p>
          <a:p>
            <a:pPr algn="l"/>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compétences </a:t>
            </a:r>
            <a:r>
              <a:rPr lang="fr-FR" sz="2000" b="1" dirty="0" err="1">
                <a:solidFill>
                  <a:srgbClr val="333331"/>
                </a:solidFill>
                <a:latin typeface="Arial" panose="020B0604020202020204" pitchFamily="34" charset="0"/>
                <a:cs typeface="Arial" panose="020B0604020202020204" pitchFamily="34" charset="0"/>
              </a:rPr>
              <a:t>certifiantes</a:t>
            </a:r>
            <a:endParaRPr lang="fr-FR" sz="2000" b="1" dirty="0">
              <a:solidFill>
                <a:srgbClr val="333331"/>
              </a:solidFill>
              <a:latin typeface="Arial" panose="020B0604020202020204" pitchFamily="34" charset="0"/>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Renforce vos capacités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attestation et un badge </a:t>
            </a:r>
            <a:r>
              <a:rPr lang="fr-FR" sz="1400" dirty="0" err="1">
                <a:solidFill>
                  <a:srgbClr val="333331"/>
                </a:solidFill>
                <a:latin typeface="Arial" panose="020B0604020202020204" pitchFamily="34" charset="0"/>
                <a:ea typeface="+mn-ea"/>
                <a:cs typeface="Arial" panose="020B0604020202020204" pitchFamily="34" charset="0"/>
              </a:rPr>
              <a:t>Hpass</a:t>
            </a:r>
            <a:endParaRPr lang="fr-FR" sz="1400" dirty="0">
              <a:solidFill>
                <a:srgbClr val="333331"/>
              </a:solidFill>
              <a:latin typeface="Arial" panose="020B0604020202020204" pitchFamily="34" charset="0"/>
              <a:ea typeface="+mn-ea"/>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jours à 5 semaines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En présentiel ou en e-learning</a:t>
            </a: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sur-mesure</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A la demande des ONG</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En réponse à des crises</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Des thématiques et des lieux spécifiques selon leurs besoins</a:t>
            </a: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2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27836" y="653798"/>
            <a:ext cx="6199963" cy="519278"/>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p:cNvCxnSpPr/>
          <p:nvPr/>
        </p:nvCxnSpPr>
        <p:spPr>
          <a:xfrm>
            <a:off x="-14453" y="653798"/>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Ils emploient nos élèves</a:t>
            </a:r>
          </a:p>
        </p:txBody>
      </p:sp>
      <p:grpSp>
        <p:nvGrpSpPr>
          <p:cNvPr id="2" name="Groupe 1"/>
          <p:cNvGrpSpPr/>
          <p:nvPr/>
        </p:nvGrpSpPr>
        <p:grpSpPr>
          <a:xfrm>
            <a:off x="825660" y="1290647"/>
            <a:ext cx="10958934" cy="5247494"/>
            <a:chOff x="1209675" y="1245380"/>
            <a:chExt cx="10958934" cy="5247494"/>
          </a:xfrm>
        </p:grpSpPr>
        <p:grpSp>
          <p:nvGrpSpPr>
            <p:cNvPr id="22" name="Groupe 21">
              <a:extLst>
                <a:ext uri="{FF2B5EF4-FFF2-40B4-BE49-F238E27FC236}">
                  <a16:creationId xmlns:a16="http://schemas.microsoft.com/office/drawing/2014/main" id="{56F57005-2937-624D-922F-39195F41F80E}"/>
                </a:ext>
              </a:extLst>
            </p:cNvPr>
            <p:cNvGrpSpPr/>
            <p:nvPr/>
          </p:nvGrpSpPr>
          <p:grpSpPr>
            <a:xfrm>
              <a:off x="1209675" y="1245380"/>
              <a:ext cx="10958934" cy="5247494"/>
              <a:chOff x="1209675" y="1245380"/>
              <a:chExt cx="10958934" cy="5247494"/>
            </a:xfrm>
          </p:grpSpPr>
          <p:sp>
            <p:nvSpPr>
              <p:cNvPr id="94" name="Rectangle 93"/>
              <p:cNvSpPr/>
              <p:nvPr/>
            </p:nvSpPr>
            <p:spPr>
              <a:xfrm>
                <a:off x="1209675" y="1462087"/>
                <a:ext cx="7030397" cy="5030787"/>
              </a:xfrm>
              <a:prstGeom prst="rect">
                <a:avLst/>
              </a:prstGeom>
              <a:solidFill>
                <a:srgbClr val="E84525"/>
              </a:solidFill>
              <a:ln w="3175">
                <a:solidFill>
                  <a:srgbClr val="E84525">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1517073" y="1816903"/>
                <a:ext cx="1771057" cy="853830"/>
                <a:chOff x="971600" y="1580356"/>
                <a:chExt cx="1728192" cy="833165"/>
              </a:xfrm>
            </p:grpSpPr>
            <p:sp>
              <p:nvSpPr>
                <p:cNvPr id="17" name="Rectangle 16"/>
                <p:cNvSpPr/>
                <p:nvPr/>
              </p:nvSpPr>
              <p:spPr>
                <a:xfrm>
                  <a:off x="971600" y="15803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68" descr="MSF"/>
                <p:cNvPicPr>
                  <a:picLocks noChangeAspect="1" noChangeArrowheads="1"/>
                </p:cNvPicPr>
                <p:nvPr/>
              </p:nvPicPr>
              <p:blipFill>
                <a:blip r:embed="rId3" cstate="print"/>
                <a:srcRect/>
                <a:stretch>
                  <a:fillRect/>
                </a:stretch>
              </p:blipFill>
              <p:spPr bwMode="auto">
                <a:xfrm>
                  <a:off x="1115765" y="1692138"/>
                  <a:ext cx="1439862" cy="609600"/>
                </a:xfrm>
                <a:prstGeom prst="rect">
                  <a:avLst/>
                </a:prstGeom>
                <a:noFill/>
                <a:ln w="9525">
                  <a:noFill/>
                  <a:miter lim="800000"/>
                  <a:headEnd/>
                  <a:tailEnd/>
                </a:ln>
              </p:spPr>
            </p:pic>
          </p:grpSp>
          <p:grpSp>
            <p:nvGrpSpPr>
              <p:cNvPr id="23" name="Groupe 22"/>
              <p:cNvGrpSpPr/>
              <p:nvPr/>
            </p:nvGrpSpPr>
            <p:grpSpPr>
              <a:xfrm>
                <a:off x="8697018" y="1887843"/>
                <a:ext cx="1383272" cy="666878"/>
                <a:chOff x="5292080" y="1273822"/>
                <a:chExt cx="1728192" cy="833165"/>
              </a:xfrm>
            </p:grpSpPr>
            <p:sp>
              <p:nvSpPr>
                <p:cNvPr id="24" name="Rectangle 23"/>
                <p:cNvSpPr/>
                <p:nvPr/>
              </p:nvSpPr>
              <p:spPr>
                <a:xfrm>
                  <a:off x="5292080" y="1273822"/>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6" descr="MDM copie.gif"/>
                <p:cNvPicPr>
                  <a:picLocks noChangeAspect="1"/>
                </p:cNvPicPr>
                <p:nvPr/>
              </p:nvPicPr>
              <p:blipFill>
                <a:blip r:embed="rId4" cstate="print"/>
                <a:srcRect/>
                <a:stretch>
                  <a:fillRect/>
                </a:stretch>
              </p:blipFill>
              <p:spPr bwMode="auto">
                <a:xfrm>
                  <a:off x="5812690" y="1352229"/>
                  <a:ext cx="675071" cy="676349"/>
                </a:xfrm>
                <a:prstGeom prst="rect">
                  <a:avLst/>
                </a:prstGeom>
                <a:noFill/>
                <a:ln w="9525">
                  <a:noFill/>
                  <a:miter lim="800000"/>
                  <a:headEnd/>
                  <a:tailEnd/>
                </a:ln>
              </p:spPr>
            </p:pic>
          </p:grpSp>
          <p:grpSp>
            <p:nvGrpSpPr>
              <p:cNvPr id="26" name="Groupe 25"/>
              <p:cNvGrpSpPr/>
              <p:nvPr/>
            </p:nvGrpSpPr>
            <p:grpSpPr>
              <a:xfrm>
                <a:off x="3848187" y="2986109"/>
                <a:ext cx="1771057" cy="853830"/>
                <a:chOff x="971600" y="2603225"/>
                <a:chExt cx="1728192" cy="833165"/>
              </a:xfrm>
            </p:grpSpPr>
            <p:sp>
              <p:nvSpPr>
                <p:cNvPr id="27" name="Rectangle 26"/>
                <p:cNvSpPr/>
                <p:nvPr/>
              </p:nvSpPr>
              <p:spPr>
                <a:xfrm>
                  <a:off x="971600" y="2603225"/>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42" descr="U:\DIR\marie.p\IMAGES\Logos\PARTENAIRES\Solidarités\logo-solidarites-international-horizontal.gif"/>
                <p:cNvPicPr>
                  <a:picLocks noChangeAspect="1" noChangeArrowheads="1"/>
                </p:cNvPicPr>
                <p:nvPr/>
              </p:nvPicPr>
              <p:blipFill>
                <a:blip r:embed="rId5" cstate="print"/>
                <a:srcRect/>
                <a:stretch>
                  <a:fillRect/>
                </a:stretch>
              </p:blipFill>
              <p:spPr bwMode="auto">
                <a:xfrm>
                  <a:off x="1043757" y="2798482"/>
                  <a:ext cx="1584027" cy="486502"/>
                </a:xfrm>
                <a:prstGeom prst="rect">
                  <a:avLst/>
                </a:prstGeom>
                <a:noFill/>
                <a:ln w="9525">
                  <a:noFill/>
                  <a:miter lim="800000"/>
                  <a:headEnd/>
                  <a:tailEnd/>
                </a:ln>
              </p:spPr>
            </p:pic>
          </p:grpSp>
          <p:grpSp>
            <p:nvGrpSpPr>
              <p:cNvPr id="30" name="Groupe 29"/>
              <p:cNvGrpSpPr/>
              <p:nvPr/>
            </p:nvGrpSpPr>
            <p:grpSpPr>
              <a:xfrm>
                <a:off x="3841237" y="1816903"/>
                <a:ext cx="1771057" cy="853830"/>
                <a:chOff x="3131840" y="4339233"/>
                <a:chExt cx="1728192" cy="833165"/>
              </a:xfrm>
            </p:grpSpPr>
            <p:sp>
              <p:nvSpPr>
                <p:cNvPr id="31" name="Rectangle 30"/>
                <p:cNvSpPr/>
                <p:nvPr/>
              </p:nvSpPr>
              <p:spPr>
                <a:xfrm>
                  <a:off x="3131840" y="433923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 descr="U:\DIR\marie.p\IMAGES\Logos\PARTENAIRES\CROIX-ROUGE FRSE\logo-crf.gif"/>
                <p:cNvPicPr>
                  <a:picLocks noChangeAspect="1" noChangeArrowheads="1"/>
                </p:cNvPicPr>
                <p:nvPr/>
              </p:nvPicPr>
              <p:blipFill>
                <a:blip r:embed="rId6" cstate="print"/>
                <a:srcRect/>
                <a:stretch>
                  <a:fillRect/>
                </a:stretch>
              </p:blipFill>
              <p:spPr bwMode="auto">
                <a:xfrm>
                  <a:off x="3184044" y="4450578"/>
                  <a:ext cx="1531823" cy="646215"/>
                </a:xfrm>
                <a:prstGeom prst="rect">
                  <a:avLst/>
                </a:prstGeom>
                <a:noFill/>
                <a:ln w="9525">
                  <a:noFill/>
                  <a:miter lim="800000"/>
                  <a:headEnd/>
                  <a:tailEnd/>
                </a:ln>
              </p:spPr>
            </p:pic>
          </p:grpSp>
          <p:grpSp>
            <p:nvGrpSpPr>
              <p:cNvPr id="45" name="Groupe 44"/>
              <p:cNvGrpSpPr/>
              <p:nvPr/>
            </p:nvGrpSpPr>
            <p:grpSpPr>
              <a:xfrm>
                <a:off x="8697018" y="2755449"/>
                <a:ext cx="1383272" cy="666878"/>
                <a:chOff x="5292080" y="2307803"/>
                <a:chExt cx="1728192" cy="833165"/>
              </a:xfrm>
            </p:grpSpPr>
            <p:sp>
              <p:nvSpPr>
                <p:cNvPr id="46" name="Rectangle 45"/>
                <p:cNvSpPr/>
                <p:nvPr/>
              </p:nvSpPr>
              <p:spPr>
                <a:xfrm>
                  <a:off x="5292080" y="230780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4" descr="U:\DIR\marie.p\IMAGES\Logos\PARTENAIRES\TRIANGLE GH\1-LOGO TRIANGLE[OK]NOIR-72.jpg"/>
                <p:cNvPicPr>
                  <a:picLocks noChangeAspect="1" noChangeArrowheads="1"/>
                </p:cNvPicPr>
                <p:nvPr/>
              </p:nvPicPr>
              <p:blipFill>
                <a:blip r:embed="rId7" cstate="print"/>
                <a:srcRect/>
                <a:stretch>
                  <a:fillRect/>
                </a:stretch>
              </p:blipFill>
              <p:spPr bwMode="auto">
                <a:xfrm>
                  <a:off x="5824590" y="2389700"/>
                  <a:ext cx="663171" cy="685865"/>
                </a:xfrm>
                <a:prstGeom prst="rect">
                  <a:avLst/>
                </a:prstGeom>
                <a:noFill/>
                <a:ln w="9525">
                  <a:noFill/>
                  <a:miter lim="800000"/>
                  <a:headEnd/>
                  <a:tailEnd/>
                </a:ln>
              </p:spPr>
            </p:pic>
          </p:grpSp>
          <p:sp>
            <p:nvSpPr>
              <p:cNvPr id="49" name="ZoneTexte 48"/>
              <p:cNvSpPr txBox="1"/>
              <p:nvPr/>
            </p:nvSpPr>
            <p:spPr>
              <a:xfrm>
                <a:off x="1515817" y="2661727"/>
                <a:ext cx="2165811" cy="230832"/>
              </a:xfrm>
              <a:prstGeom prst="rect">
                <a:avLst/>
              </a:prstGeom>
              <a:noFill/>
            </p:spPr>
            <p:txBody>
              <a:bodyPr wrap="square" rtlCol="0">
                <a:spAutoFit/>
              </a:bodyPr>
              <a:lstStyle/>
              <a:p>
                <a:r>
                  <a:rPr lang="fr-FR" sz="900" dirty="0">
                    <a:solidFill>
                      <a:schemeClr val="bg1"/>
                    </a:solidFill>
                    <a:latin typeface="Roboto" pitchFamily="2" charset="0"/>
                    <a:ea typeface="Roboto" pitchFamily="2" charset="0"/>
                  </a:rPr>
                  <a:t>SUISSE – BELGIQUE - FRANCE</a:t>
                </a:r>
              </a:p>
            </p:txBody>
          </p:sp>
          <p:grpSp>
            <p:nvGrpSpPr>
              <p:cNvPr id="6" name="Groupe 5"/>
              <p:cNvGrpSpPr/>
              <p:nvPr/>
            </p:nvGrpSpPr>
            <p:grpSpPr>
              <a:xfrm>
                <a:off x="6165133" y="4146529"/>
                <a:ext cx="1760879" cy="898527"/>
                <a:chOff x="1944297" y="4191125"/>
                <a:chExt cx="2199955" cy="1122576"/>
              </a:xfrm>
            </p:grpSpPr>
            <p:sp>
              <p:nvSpPr>
                <p:cNvPr id="33" name="Rectangle 32"/>
                <p:cNvSpPr/>
                <p:nvPr/>
              </p:nvSpPr>
              <p:spPr>
                <a:xfrm>
                  <a:off x="1944297" y="4191125"/>
                  <a:ext cx="2199955" cy="112257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258" y="4490105"/>
                  <a:ext cx="1744984" cy="558395"/>
                </a:xfrm>
                <a:prstGeom prst="rect">
                  <a:avLst/>
                </a:prstGeom>
              </p:spPr>
            </p:pic>
          </p:grpSp>
          <p:grpSp>
            <p:nvGrpSpPr>
              <p:cNvPr id="93" name="Groupe 92"/>
              <p:cNvGrpSpPr/>
              <p:nvPr/>
            </p:nvGrpSpPr>
            <p:grpSpPr>
              <a:xfrm>
                <a:off x="8720033" y="4499346"/>
                <a:ext cx="1383272" cy="666878"/>
                <a:chOff x="9833966" y="5544228"/>
                <a:chExt cx="1771057" cy="853830"/>
              </a:xfrm>
            </p:grpSpPr>
            <p:sp>
              <p:nvSpPr>
                <p:cNvPr id="54" name="Rectangle 53"/>
                <p:cNvSpPr/>
                <p:nvPr/>
              </p:nvSpPr>
              <p:spPr>
                <a:xfrm>
                  <a:off x="9833966" y="5544228"/>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Imag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8021" y="5635891"/>
                  <a:ext cx="670503" cy="670503"/>
                </a:xfrm>
                <a:prstGeom prst="rect">
                  <a:avLst/>
                </a:prstGeom>
              </p:spPr>
            </p:pic>
          </p:grpSp>
          <p:grpSp>
            <p:nvGrpSpPr>
              <p:cNvPr id="5" name="Groupe 4"/>
              <p:cNvGrpSpPr/>
              <p:nvPr/>
            </p:nvGrpSpPr>
            <p:grpSpPr>
              <a:xfrm>
                <a:off x="6165401" y="1812095"/>
                <a:ext cx="1771057" cy="863446"/>
                <a:chOff x="7169671" y="3459556"/>
                <a:chExt cx="1728192" cy="842548"/>
              </a:xfrm>
            </p:grpSpPr>
            <p:sp>
              <p:nvSpPr>
                <p:cNvPr id="41" name="Rectangle 40"/>
                <p:cNvSpPr/>
                <p:nvPr/>
              </p:nvSpPr>
              <p:spPr>
                <a:xfrm>
                  <a:off x="7169671" y="34595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2103" y="3481478"/>
                  <a:ext cx="1277913" cy="820626"/>
                </a:xfrm>
                <a:prstGeom prst="rect">
                  <a:avLst/>
                </a:prstGeom>
              </p:spPr>
            </p:pic>
          </p:grpSp>
          <p:grpSp>
            <p:nvGrpSpPr>
              <p:cNvPr id="92" name="Groupe 91"/>
              <p:cNvGrpSpPr/>
              <p:nvPr/>
            </p:nvGrpSpPr>
            <p:grpSpPr>
              <a:xfrm>
                <a:off x="8699181" y="3625611"/>
                <a:ext cx="1383272" cy="666878"/>
                <a:chOff x="9833966" y="4479315"/>
                <a:chExt cx="1771057" cy="853830"/>
              </a:xfrm>
            </p:grpSpPr>
            <p:sp>
              <p:nvSpPr>
                <p:cNvPr id="53" name="Rectangle 52"/>
                <p:cNvSpPr/>
                <p:nvPr/>
              </p:nvSpPr>
              <p:spPr>
                <a:xfrm>
                  <a:off x="9833966" y="4479315"/>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Espace réservé du contenu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3500" y="4673480"/>
                  <a:ext cx="1579127" cy="496184"/>
                </a:xfrm>
                <a:prstGeom prst="rect">
                  <a:avLst/>
                </a:prstGeom>
              </p:spPr>
            </p:pic>
          </p:grpSp>
          <p:grpSp>
            <p:nvGrpSpPr>
              <p:cNvPr id="4" name="Groupe 3"/>
              <p:cNvGrpSpPr/>
              <p:nvPr/>
            </p:nvGrpSpPr>
            <p:grpSpPr>
              <a:xfrm>
                <a:off x="1515817" y="4164803"/>
                <a:ext cx="1771057" cy="853830"/>
                <a:chOff x="9833967" y="3481778"/>
                <a:chExt cx="1728192" cy="833165"/>
              </a:xfrm>
            </p:grpSpPr>
            <p:sp>
              <p:nvSpPr>
                <p:cNvPr id="48" name="Rectangle 47"/>
                <p:cNvSpPr/>
                <p:nvPr/>
              </p:nvSpPr>
              <p:spPr>
                <a:xfrm>
                  <a:off x="9833967" y="348177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p:cNvPicPr>
                  <a:picLocks noChangeAspect="1"/>
                </p:cNvPicPr>
                <p:nvPr/>
              </p:nvPicPr>
              <p:blipFill rotWithShape="1">
                <a:blip r:embed="rId12">
                  <a:extLst>
                    <a:ext uri="{28A0092B-C50C-407E-A947-70E740481C1C}">
                      <a14:useLocalDpi xmlns:a14="http://schemas.microsoft.com/office/drawing/2010/main" val="0"/>
                    </a:ext>
                  </a:extLst>
                </a:blip>
                <a:srcRect t="29399" b="32249"/>
                <a:stretch/>
              </p:blipFill>
              <p:spPr>
                <a:xfrm>
                  <a:off x="9878063" y="3709366"/>
                  <a:ext cx="1627091" cy="468014"/>
                </a:xfrm>
                <a:prstGeom prst="rect">
                  <a:avLst/>
                </a:prstGeom>
              </p:spPr>
            </p:pic>
          </p:grpSp>
          <p:grpSp>
            <p:nvGrpSpPr>
              <p:cNvPr id="89" name="Groupe 88"/>
              <p:cNvGrpSpPr/>
              <p:nvPr/>
            </p:nvGrpSpPr>
            <p:grpSpPr>
              <a:xfrm>
                <a:off x="10347603" y="3625611"/>
                <a:ext cx="1383272" cy="666878"/>
                <a:chOff x="7169671" y="1530722"/>
                <a:chExt cx="1477946" cy="712521"/>
              </a:xfrm>
            </p:grpSpPr>
            <p:sp>
              <p:nvSpPr>
                <p:cNvPr id="40" name="Rectangle 39"/>
                <p:cNvSpPr/>
                <p:nvPr/>
              </p:nvSpPr>
              <p:spPr>
                <a:xfrm>
                  <a:off x="7169671" y="1530722"/>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1679" y="1729145"/>
                  <a:ext cx="1359600" cy="234784"/>
                </a:xfrm>
                <a:prstGeom prst="rect">
                  <a:avLst/>
                </a:prstGeom>
              </p:spPr>
            </p:pic>
          </p:grpSp>
          <p:grpSp>
            <p:nvGrpSpPr>
              <p:cNvPr id="90" name="Groupe 89"/>
              <p:cNvGrpSpPr/>
              <p:nvPr/>
            </p:nvGrpSpPr>
            <p:grpSpPr>
              <a:xfrm>
                <a:off x="3839344" y="4164803"/>
                <a:ext cx="1771057" cy="853830"/>
                <a:chOff x="7141388" y="3573580"/>
                <a:chExt cx="1477946" cy="712521"/>
              </a:xfrm>
            </p:grpSpPr>
            <p:sp>
              <p:nvSpPr>
                <p:cNvPr id="29" name="Rectangle 28"/>
                <p:cNvSpPr/>
                <p:nvPr/>
              </p:nvSpPr>
              <p:spPr>
                <a:xfrm>
                  <a:off x="7141388" y="3573580"/>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Imag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6813" y="3589651"/>
                  <a:ext cx="1239513" cy="696449"/>
                </a:xfrm>
                <a:prstGeom prst="rect">
                  <a:avLst/>
                </a:prstGeom>
              </p:spPr>
            </p:pic>
          </p:grpSp>
          <p:grpSp>
            <p:nvGrpSpPr>
              <p:cNvPr id="9" name="Groupe 8"/>
              <p:cNvGrpSpPr/>
              <p:nvPr/>
            </p:nvGrpSpPr>
            <p:grpSpPr>
              <a:xfrm>
                <a:off x="1515817" y="2986109"/>
                <a:ext cx="1771057" cy="853830"/>
                <a:chOff x="7134019" y="4499979"/>
                <a:chExt cx="1728192" cy="833165"/>
              </a:xfrm>
            </p:grpSpPr>
            <p:sp>
              <p:nvSpPr>
                <p:cNvPr id="38" name="Rectangle 37"/>
                <p:cNvSpPr/>
                <p:nvPr/>
              </p:nvSpPr>
              <p:spPr>
                <a:xfrm>
                  <a:off x="7134019" y="4499979"/>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0070" y="4585649"/>
                  <a:ext cx="562874" cy="661824"/>
                </a:xfrm>
                <a:prstGeom prst="rect">
                  <a:avLst/>
                </a:prstGeom>
              </p:spPr>
            </p:pic>
          </p:grpSp>
          <p:grpSp>
            <p:nvGrpSpPr>
              <p:cNvPr id="61" name="Groupe 60"/>
              <p:cNvGrpSpPr/>
              <p:nvPr/>
            </p:nvGrpSpPr>
            <p:grpSpPr>
              <a:xfrm>
                <a:off x="10347603" y="1887842"/>
                <a:ext cx="1383272" cy="666878"/>
                <a:chOff x="7134019" y="2404508"/>
                <a:chExt cx="1728192" cy="833165"/>
              </a:xfrm>
            </p:grpSpPr>
            <p:sp>
              <p:nvSpPr>
                <p:cNvPr id="35" name="Rectangle 34"/>
                <p:cNvSpPr/>
                <p:nvPr/>
              </p:nvSpPr>
              <p:spPr>
                <a:xfrm>
                  <a:off x="7134019" y="240450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89765" y="2493137"/>
                  <a:ext cx="1431438" cy="631028"/>
                </a:xfrm>
                <a:prstGeom prst="rect">
                  <a:avLst/>
                </a:prstGeom>
              </p:spPr>
            </p:pic>
          </p:grpSp>
          <p:grpSp>
            <p:nvGrpSpPr>
              <p:cNvPr id="19" name="Groupe 18">
                <a:extLst>
                  <a:ext uri="{FF2B5EF4-FFF2-40B4-BE49-F238E27FC236}">
                    <a16:creationId xmlns:a16="http://schemas.microsoft.com/office/drawing/2014/main" id="{58AA8799-5C28-D044-BDE2-5EF568907940}"/>
                  </a:ext>
                </a:extLst>
              </p:cNvPr>
              <p:cNvGrpSpPr/>
              <p:nvPr/>
            </p:nvGrpSpPr>
            <p:grpSpPr>
              <a:xfrm>
                <a:off x="8720829" y="5314603"/>
                <a:ext cx="1363564" cy="657377"/>
                <a:chOff x="8806586" y="4085923"/>
                <a:chExt cx="1363564" cy="657377"/>
              </a:xfrm>
            </p:grpSpPr>
            <p:sp>
              <p:nvSpPr>
                <p:cNvPr id="43" name="Rectangle 42"/>
                <p:cNvSpPr/>
                <p:nvPr/>
              </p:nvSpPr>
              <p:spPr>
                <a:xfrm>
                  <a:off x="8806586" y="4085923"/>
                  <a:ext cx="1363564" cy="65737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29659" y="4206226"/>
                  <a:ext cx="1216666" cy="468416"/>
                </a:xfrm>
                <a:prstGeom prst="rect">
                  <a:avLst/>
                </a:prstGeom>
              </p:spPr>
            </p:pic>
          </p:grpSp>
          <p:sp>
            <p:nvSpPr>
              <p:cNvPr id="91" name="Rectangle 90"/>
              <p:cNvSpPr/>
              <p:nvPr/>
            </p:nvSpPr>
            <p:spPr>
              <a:xfrm>
                <a:off x="6858485" y="1245380"/>
                <a:ext cx="1916011" cy="253916"/>
              </a:xfrm>
              <a:prstGeom prst="rect">
                <a:avLst/>
              </a:prstGeom>
            </p:spPr>
            <p:txBody>
              <a:bodyPr wrap="square">
                <a:spAutoFit/>
              </a:bodyPr>
              <a:lstStyle/>
              <a:p>
                <a:pPr fontAlgn="ctr"/>
                <a:r>
                  <a:rPr lang="fr-FR" sz="1050" dirty="0">
                    <a:solidFill>
                      <a:srgbClr val="E84525"/>
                    </a:solidFill>
                    <a:latin typeface="Arial" panose="020B0604020202020204" pitchFamily="34" charset="0"/>
                    <a:ea typeface="Gotham Book" charset="0"/>
                    <a:cs typeface="Arial" panose="020B0604020202020204" pitchFamily="34" charset="0"/>
                  </a:rPr>
                  <a:t>Top employeurs 2021</a:t>
                </a:r>
                <a:endParaRPr lang="fr-FR" sz="1050" dirty="0">
                  <a:solidFill>
                    <a:srgbClr val="E84525"/>
                  </a:solidFill>
                  <a:latin typeface="Arial" panose="020B0604020202020204" pitchFamily="34" charset="0"/>
                  <a:ea typeface="Roboto" pitchFamily="2" charset="0"/>
                  <a:cs typeface="Arial" panose="020B0604020202020204" pitchFamily="34" charset="0"/>
                </a:endParaRPr>
              </a:p>
            </p:txBody>
          </p:sp>
          <p:sp>
            <p:nvSpPr>
              <p:cNvPr id="95" name="Rectangle 94"/>
              <p:cNvSpPr/>
              <p:nvPr/>
            </p:nvSpPr>
            <p:spPr>
              <a:xfrm>
                <a:off x="10252598" y="4478506"/>
                <a:ext cx="1916011" cy="261610"/>
              </a:xfrm>
              <a:prstGeom prst="rect">
                <a:avLst/>
              </a:prstGeom>
            </p:spPr>
            <p:txBody>
              <a:bodyPr wrap="square">
                <a:spAutoFit/>
              </a:bodyPr>
              <a:lstStyle/>
              <a:p>
                <a:pPr fontAlgn="ctr"/>
                <a:r>
                  <a:rPr lang="fr-FR" sz="1100" dirty="0">
                    <a:solidFill>
                      <a:srgbClr val="333331"/>
                    </a:solidFill>
                    <a:latin typeface="Arial" panose="020B0604020202020204" pitchFamily="34" charset="0"/>
                    <a:ea typeface="Gotham Book" charset="0"/>
                    <a:cs typeface="Arial" panose="020B0604020202020204" pitchFamily="34" charset="0"/>
                  </a:rPr>
                  <a:t>Et bien d’autres…</a:t>
                </a:r>
                <a:endParaRPr lang="fr-FR" sz="1100" dirty="0">
                  <a:solidFill>
                    <a:srgbClr val="333331"/>
                  </a:solidFill>
                  <a:latin typeface="Arial" panose="020B0604020202020204" pitchFamily="34" charset="0"/>
                  <a:ea typeface="Roboto" pitchFamily="2" charset="0"/>
                  <a:cs typeface="Arial" panose="020B0604020202020204" pitchFamily="34" charset="0"/>
                </a:endParaRPr>
              </a:p>
            </p:txBody>
          </p:sp>
          <p:grpSp>
            <p:nvGrpSpPr>
              <p:cNvPr id="21" name="Groupe 20">
                <a:extLst>
                  <a:ext uri="{FF2B5EF4-FFF2-40B4-BE49-F238E27FC236}">
                    <a16:creationId xmlns:a16="http://schemas.microsoft.com/office/drawing/2014/main" id="{A9846435-4F39-CC45-B6AA-03A6F8E55D8C}"/>
                  </a:ext>
                </a:extLst>
              </p:cNvPr>
              <p:cNvGrpSpPr/>
              <p:nvPr/>
            </p:nvGrpSpPr>
            <p:grpSpPr>
              <a:xfrm>
                <a:off x="6164962" y="2986108"/>
                <a:ext cx="1771057" cy="853830"/>
                <a:chOff x="6209762" y="2941443"/>
                <a:chExt cx="1771057" cy="853830"/>
              </a:xfrm>
            </p:grpSpPr>
            <p:sp>
              <p:nvSpPr>
                <p:cNvPr id="66" name="Rectangle 65">
                  <a:extLst>
                    <a:ext uri="{FF2B5EF4-FFF2-40B4-BE49-F238E27FC236}">
                      <a16:creationId xmlns:a16="http://schemas.microsoft.com/office/drawing/2014/main" id="{EC77C576-D5CF-4742-8C81-57BDEA80B520}"/>
                    </a:ext>
                  </a:extLst>
                </p:cNvPr>
                <p:cNvSpPr/>
                <p:nvPr/>
              </p:nvSpPr>
              <p:spPr>
                <a:xfrm>
                  <a:off x="6209762" y="294144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texte, clipart&#10;&#10;Description générée automatiquement">
                  <a:extLst>
                    <a:ext uri="{FF2B5EF4-FFF2-40B4-BE49-F238E27FC236}">
                      <a16:creationId xmlns:a16="http://schemas.microsoft.com/office/drawing/2014/main" id="{08E3B531-D939-2247-B782-12364A02848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2020" y="3123957"/>
                  <a:ext cx="1386539" cy="525879"/>
                </a:xfrm>
                <a:prstGeom prst="rect">
                  <a:avLst/>
                </a:prstGeom>
              </p:spPr>
            </p:pic>
          </p:grpSp>
          <p:grpSp>
            <p:nvGrpSpPr>
              <p:cNvPr id="20" name="Groupe 19">
                <a:extLst>
                  <a:ext uri="{FF2B5EF4-FFF2-40B4-BE49-F238E27FC236}">
                    <a16:creationId xmlns:a16="http://schemas.microsoft.com/office/drawing/2014/main" id="{B87C8B46-1977-C646-A324-BBD3FEB6E4C8}"/>
                  </a:ext>
                </a:extLst>
              </p:cNvPr>
              <p:cNvGrpSpPr/>
              <p:nvPr/>
            </p:nvGrpSpPr>
            <p:grpSpPr>
              <a:xfrm>
                <a:off x="10318094" y="2682874"/>
                <a:ext cx="1413218" cy="681315"/>
                <a:chOff x="10911046" y="4106156"/>
                <a:chExt cx="1413218" cy="681315"/>
              </a:xfrm>
            </p:grpSpPr>
            <p:sp>
              <p:nvSpPr>
                <p:cNvPr id="67" name="Rectangle 66">
                  <a:extLst>
                    <a:ext uri="{FF2B5EF4-FFF2-40B4-BE49-F238E27FC236}">
                      <a16:creationId xmlns:a16="http://schemas.microsoft.com/office/drawing/2014/main" id="{5B9736C5-195B-3F43-A19A-1E26D59899D9}"/>
                    </a:ext>
                  </a:extLst>
                </p:cNvPr>
                <p:cNvSpPr/>
                <p:nvPr/>
              </p:nvSpPr>
              <p:spPr>
                <a:xfrm>
                  <a:off x="10911046" y="4106156"/>
                  <a:ext cx="1413218" cy="6813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28503F4-E0AB-3045-835B-17A44BA660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644203" y="4315146"/>
                  <a:ext cx="583689" cy="333676"/>
                </a:xfrm>
                <a:prstGeom prst="rect">
                  <a:avLst/>
                </a:prstGeom>
              </p:spPr>
            </p:pic>
            <p:pic>
              <p:nvPicPr>
                <p:cNvPr id="13" name="Image 12">
                  <a:extLst>
                    <a:ext uri="{FF2B5EF4-FFF2-40B4-BE49-F238E27FC236}">
                      <a16:creationId xmlns:a16="http://schemas.microsoft.com/office/drawing/2014/main" id="{4C656CA4-CD55-584D-831D-AB687A09996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1096" t="1586" r="23756" b="41093"/>
                <a:stretch/>
              </p:blipFill>
              <p:spPr>
                <a:xfrm>
                  <a:off x="11130188" y="4262571"/>
                  <a:ext cx="422188" cy="438827"/>
                </a:xfrm>
                <a:prstGeom prst="rect">
                  <a:avLst/>
                </a:prstGeom>
              </p:spPr>
            </p:pic>
          </p:grpSp>
        </p:grpSp>
        <p:sp>
          <p:nvSpPr>
            <p:cNvPr id="63" name="Rectangle 62"/>
            <p:cNvSpPr/>
            <p:nvPr/>
          </p:nvSpPr>
          <p:spPr>
            <a:xfrm>
              <a:off x="1509202" y="531460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ichier:Logo SavetheChildren.png — Wikipédi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34718" y="5531667"/>
              <a:ext cx="1733254" cy="448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73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2959303"/>
            <a:ext cx="9501470" cy="3239791"/>
          </a:xfrm>
        </p:spPr>
        <p:txBody>
          <a:bodyPr>
            <a:normAutofit fontScale="90000"/>
          </a:bodyPr>
          <a:lstStyle/>
          <a:p>
            <a:pPr>
              <a:lnSpc>
                <a:spcPct val="150000"/>
              </a:lnSpc>
            </a:pPr>
            <a:r>
              <a:rPr lang="fr-FR" dirty="0" err="1">
                <a:solidFill>
                  <a:srgbClr val="333331"/>
                </a:solidFill>
              </a:rPr>
              <a:t>www.bioforce.org</a:t>
            </a:r>
            <a:br>
              <a:rPr lang="fr-FR" dirty="0">
                <a:solidFill>
                  <a:srgbClr val="333331"/>
                </a:solidFill>
              </a:rPr>
            </a:br>
            <a:r>
              <a:rPr lang="fr-FR" dirty="0" err="1">
                <a:solidFill>
                  <a:srgbClr val="333331"/>
                </a:solidFill>
              </a:rPr>
              <a:t>infoeurope@bioforce.org</a:t>
            </a:r>
            <a:br>
              <a:rPr lang="fr-FR" sz="2700" dirty="0">
                <a:solidFill>
                  <a:schemeClr val="tx1">
                    <a:lumMod val="50000"/>
                    <a:lumOff val="50000"/>
                  </a:schemeClr>
                </a:solidFill>
              </a:rPr>
            </a:br>
            <a:br>
              <a:rPr lang="fr-FR" sz="2700" dirty="0">
                <a:solidFill>
                  <a:schemeClr val="tx1">
                    <a:lumMod val="50000"/>
                    <a:lumOff val="50000"/>
                  </a:schemeClr>
                </a:solidFill>
              </a:rPr>
            </a:br>
            <a:br>
              <a:rPr lang="fr-FR" sz="2700" dirty="0">
                <a:solidFill>
                  <a:schemeClr val="tx1">
                    <a:lumMod val="50000"/>
                    <a:lumOff val="50000"/>
                  </a:schemeClr>
                </a:solidFill>
              </a:rPr>
            </a:br>
            <a:endParaRPr lang="fr-FR" sz="1300" b="0" spc="0" dirty="0">
              <a:solidFill>
                <a:schemeClr val="tx1">
                  <a:lumMod val="50000"/>
                  <a:lumOff val="50000"/>
                </a:schemeClr>
              </a:solidFill>
            </a:endParaRPr>
          </a:p>
        </p:txBody>
      </p:sp>
      <p:sp>
        <p:nvSpPr>
          <p:cNvPr id="3" name="ZoneTexte 2"/>
          <p:cNvSpPr txBox="1"/>
          <p:nvPr/>
        </p:nvSpPr>
        <p:spPr>
          <a:xfrm>
            <a:off x="1470455" y="1269423"/>
            <a:ext cx="10309867" cy="1200329"/>
          </a:xfrm>
          <a:prstGeom prst="rect">
            <a:avLst/>
          </a:prstGeom>
          <a:noFill/>
        </p:spPr>
        <p:txBody>
          <a:bodyPr wrap="square" rtlCol="0">
            <a:spAutoFit/>
          </a:bodyPr>
          <a:lstStyle/>
          <a:p>
            <a:r>
              <a:rPr lang="fr-FR" sz="7200" b="1" dirty="0">
                <a:solidFill>
                  <a:srgbClr val="E84424"/>
                </a:solidFill>
                <a:latin typeface="Arial" panose="020B0604020202020204" pitchFamily="34" charset="0"/>
                <a:cs typeface="Arial" panose="020B0604020202020204" pitchFamily="34" charset="0"/>
              </a:rPr>
              <a:t>Plus d’informations ?</a:t>
            </a:r>
          </a:p>
        </p:txBody>
      </p:sp>
      <p:pic>
        <p:nvPicPr>
          <p:cNvPr id="8" name="Image 7">
            <a:extLst>
              <a:ext uri="{FF2B5EF4-FFF2-40B4-BE49-F238E27FC236}">
                <a16:creationId xmlns:a16="http://schemas.microsoft.com/office/drawing/2014/main" id="{DAF0B32B-A23B-6041-9C8B-E35B582B6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3184" y="5779932"/>
            <a:ext cx="699064" cy="699064"/>
          </a:xfrm>
          <a:prstGeom prst="rect">
            <a:avLst/>
          </a:prstGeom>
        </p:spPr>
      </p:pic>
      <p:pic>
        <p:nvPicPr>
          <p:cNvPr id="9" name="Image 8">
            <a:extLst>
              <a:ext uri="{FF2B5EF4-FFF2-40B4-BE49-F238E27FC236}">
                <a16:creationId xmlns:a16="http://schemas.microsoft.com/office/drawing/2014/main" id="{03212999-8672-4745-A853-4C7421DCA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61" y="5779932"/>
            <a:ext cx="718591" cy="699064"/>
          </a:xfrm>
          <a:prstGeom prst="rect">
            <a:avLst/>
          </a:prstGeom>
        </p:spPr>
      </p:pic>
      <p:pic>
        <p:nvPicPr>
          <p:cNvPr id="10" name="Image 9">
            <a:extLst>
              <a:ext uri="{FF2B5EF4-FFF2-40B4-BE49-F238E27FC236}">
                <a16:creationId xmlns:a16="http://schemas.microsoft.com/office/drawing/2014/main" id="{1BC198EE-3425-3640-9344-FABA473768A3}"/>
              </a:ext>
            </a:extLst>
          </p:cNvPr>
          <p:cNvPicPr>
            <a:picLocks noChangeAspect="1"/>
          </p:cNvPicPr>
          <p:nvPr/>
        </p:nvPicPr>
        <p:blipFill>
          <a:blip r:embed="rId4"/>
          <a:stretch>
            <a:fillRect/>
          </a:stretch>
        </p:blipFill>
        <p:spPr>
          <a:xfrm>
            <a:off x="8643814" y="5805430"/>
            <a:ext cx="821863" cy="668449"/>
          </a:xfrm>
          <a:prstGeom prst="rect">
            <a:avLst/>
          </a:prstGeom>
        </p:spPr>
      </p:pic>
      <p:pic>
        <p:nvPicPr>
          <p:cNvPr id="11" name="Image 10">
            <a:extLst>
              <a:ext uri="{FF2B5EF4-FFF2-40B4-BE49-F238E27FC236}">
                <a16:creationId xmlns:a16="http://schemas.microsoft.com/office/drawing/2014/main" id="{B0E5C7E1-11B0-B545-BE52-E2F7BEDF7730}"/>
              </a:ext>
            </a:extLst>
          </p:cNvPr>
          <p:cNvPicPr>
            <a:picLocks noChangeAspect="1"/>
          </p:cNvPicPr>
          <p:nvPr/>
        </p:nvPicPr>
        <p:blipFill>
          <a:blip r:embed="rId5"/>
          <a:stretch>
            <a:fillRect/>
          </a:stretch>
        </p:blipFill>
        <p:spPr>
          <a:xfrm>
            <a:off x="9675709" y="5797486"/>
            <a:ext cx="689658" cy="689658"/>
          </a:xfrm>
          <a:prstGeom prst="rect">
            <a:avLst/>
          </a:prstGeom>
        </p:spPr>
      </p:pic>
      <p:pic>
        <p:nvPicPr>
          <p:cNvPr id="12" name="Image 11">
            <a:extLst>
              <a:ext uri="{FF2B5EF4-FFF2-40B4-BE49-F238E27FC236}">
                <a16:creationId xmlns:a16="http://schemas.microsoft.com/office/drawing/2014/main" id="{51ADF0FB-E4E3-EA4D-8A99-1650E5C12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6613" y="5781198"/>
            <a:ext cx="718591" cy="716912"/>
          </a:xfrm>
          <a:prstGeom prst="rect">
            <a:avLst/>
          </a:prstGeom>
        </p:spPr>
      </p:pic>
    </p:spTree>
    <p:extLst>
      <p:ext uri="{BB962C8B-B14F-4D97-AF65-F5344CB8AC3E}">
        <p14:creationId xmlns:p14="http://schemas.microsoft.com/office/powerpoint/2010/main" val="83762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70455" y="554110"/>
            <a:ext cx="10416745" cy="1569660"/>
          </a:xfrm>
          <a:prstGeom prst="rect">
            <a:avLst/>
          </a:prstGeom>
          <a:noFill/>
        </p:spPr>
        <p:txBody>
          <a:bodyPr wrap="square" rtlCol="0">
            <a:spAutoFit/>
          </a:bodyPr>
          <a:lstStyle/>
          <a:p>
            <a:r>
              <a:rPr lang="fr-FR" sz="9600" b="1" dirty="0">
                <a:solidFill>
                  <a:srgbClr val="E84424"/>
                </a:solidFill>
                <a:latin typeface="Arial" panose="020B0604020202020204" pitchFamily="34" charset="0"/>
                <a:cs typeface="Arial" panose="020B0604020202020204" pitchFamily="34" charset="0"/>
              </a:rPr>
              <a:t>Au sommaire</a:t>
            </a:r>
          </a:p>
        </p:txBody>
      </p:sp>
      <p:sp>
        <p:nvSpPr>
          <p:cNvPr id="4" name="Titre 1">
            <a:extLst>
              <a:ext uri="{FF2B5EF4-FFF2-40B4-BE49-F238E27FC236}">
                <a16:creationId xmlns:a16="http://schemas.microsoft.com/office/drawing/2014/main" id="{C9755AAD-67D2-D84D-80E7-F5B48C16609D}"/>
              </a:ext>
            </a:extLst>
          </p:cNvPr>
          <p:cNvSpPr txBox="1">
            <a:spLocks/>
          </p:cNvSpPr>
          <p:nvPr/>
        </p:nvSpPr>
        <p:spPr>
          <a:xfrm>
            <a:off x="1470455" y="3738398"/>
            <a:ext cx="8351971" cy="15049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800"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dirty="0">
              <a:solidFill>
                <a:srgbClr val="333331"/>
              </a:solidFill>
              <a:latin typeface="Arial" panose="020B0604020202020204" pitchFamily="34" charset="0"/>
              <a:cs typeface="Arial" panose="020B0604020202020204" pitchFamily="34" charset="0"/>
            </a:endParaRP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cs typeface="Arial" panose="020B0604020202020204" pitchFamily="34" charset="0"/>
              </a:rPr>
              <a:t>UNE APPROCHE PEDAGOGIQUE ORIGINALE</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TROIS PILIERS POUR CONSTRUIRE SON ENGAGEMENT</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BIOFORCE, ET APRÈS ?</a:t>
            </a:r>
          </a:p>
          <a:p>
            <a:pPr marL="342900" indent="-342900" algn="l">
              <a:buFont typeface="Arial" panose="020B0604020202020204" pitchFamily="34" charset="0"/>
              <a:buChar char="•"/>
            </a:pPr>
            <a:endParaRPr lang="fr-FR" sz="1400" dirty="0">
              <a:solidFill>
                <a:srgbClr val="33333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06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UNE APPROCHE PÉDAGOGIQUE ORIGINALE</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878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800" y="1534168"/>
            <a:ext cx="5456722" cy="1325563"/>
          </a:xfrm>
        </p:spPr>
        <p:txBody>
          <a:bodyPr>
            <a:normAutofit fontScale="90000"/>
          </a:bodyPr>
          <a:lstStyle/>
          <a:p>
            <a:r>
              <a:rPr lang="fr-FR" dirty="0"/>
              <a:t>FORMER DES PROFESSIONNELS </a:t>
            </a:r>
            <a:r>
              <a:rPr lang="fr-FR" dirty="0">
                <a:solidFill>
                  <a:srgbClr val="333331"/>
                </a:solidFill>
              </a:rPr>
              <a:t>IMMÉDIATEMENT OPÉRATIONNELS</a:t>
            </a:r>
          </a:p>
        </p:txBody>
      </p:sp>
    </p:spTree>
    <p:extLst>
      <p:ext uri="{BB962C8B-B14F-4D97-AF65-F5344CB8AC3E}">
        <p14:creationId xmlns:p14="http://schemas.microsoft.com/office/powerpoint/2010/main" val="383754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749301" y="2105025"/>
            <a:ext cx="5456722" cy="4071938"/>
          </a:xfrm>
        </p:spPr>
        <p:txBody>
          <a:bodyPr>
            <a:normAutofit/>
          </a:bodyPr>
          <a:lstStyle/>
          <a:p>
            <a:pPr marL="0" indent="0">
              <a:buNone/>
            </a:pPr>
            <a:r>
              <a:rPr lang="fr-FR" sz="2000" b="0" spc="0" dirty="0">
                <a:solidFill>
                  <a:srgbClr val="333331"/>
                </a:solidFill>
              </a:rPr>
              <a:t>Des formations </a:t>
            </a:r>
            <a:r>
              <a:rPr lang="fr-FR" sz="2000" b="0" spc="0" dirty="0">
                <a:solidFill>
                  <a:srgbClr val="E84525"/>
                </a:solidFill>
              </a:rPr>
              <a:t>adaptées aux besoins </a:t>
            </a:r>
            <a:r>
              <a:rPr lang="fr-FR" sz="2000" b="0" spc="0" dirty="0">
                <a:solidFill>
                  <a:srgbClr val="333331"/>
                </a:solidFill>
              </a:rPr>
              <a:t>des ONG et Organisations Internationales </a:t>
            </a:r>
          </a:p>
          <a:p>
            <a:pPr marL="0" indent="0">
              <a:buNone/>
            </a:pPr>
            <a:r>
              <a:rPr lang="fr-FR" sz="2000" b="0" spc="0" dirty="0">
                <a:solidFill>
                  <a:srgbClr val="333331"/>
                </a:solidFill>
              </a:rPr>
              <a:t>= des compétences traduites dans vos programmes de formation</a:t>
            </a:r>
          </a:p>
        </p:txBody>
      </p:sp>
      <p:sp>
        <p:nvSpPr>
          <p:cNvPr id="4" name="Espace réservé du contenu 3"/>
          <p:cNvSpPr>
            <a:spLocks noGrp="1"/>
          </p:cNvSpPr>
          <p:nvPr>
            <p:ph idx="13"/>
          </p:nvPr>
        </p:nvSpPr>
        <p:spPr/>
        <p:txBody>
          <a:bodyPr/>
          <a:lstStyle/>
          <a:p>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2489" t="-169" r="15443" b="169"/>
          <a:stretch/>
        </p:blipFill>
        <p:spPr>
          <a:xfrm>
            <a:off x="6470248" y="-55945"/>
            <a:ext cx="5721751" cy="6913945"/>
          </a:xfrm>
          <a:prstGeom prst="rect">
            <a:avLst/>
          </a:prstGeom>
        </p:spPr>
      </p:pic>
      <p:sp>
        <p:nvSpPr>
          <p:cNvPr id="6" name="Titre 1"/>
          <p:cNvSpPr>
            <a:spLocks noGrp="1"/>
          </p:cNvSpPr>
          <p:nvPr>
            <p:ph type="title"/>
          </p:nvPr>
        </p:nvSpPr>
        <p:spPr>
          <a:xfrm>
            <a:off x="723901" y="365125"/>
            <a:ext cx="5456722" cy="1325563"/>
          </a:xfrm>
        </p:spPr>
        <p:txBody>
          <a:bodyPr>
            <a:normAutofit/>
          </a:bodyPr>
          <a:lstStyle/>
          <a:p>
            <a:r>
              <a:rPr lang="fr-FR" dirty="0"/>
              <a:t>Un lien unique depuis près de 40 ans</a:t>
            </a: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76449"/>
            <a:ext cx="5456722" cy="4100513"/>
          </a:xfrm>
        </p:spPr>
        <p:txBody>
          <a:bodyPr>
            <a:normAutofit/>
          </a:bodyPr>
          <a:lstStyle/>
          <a:p>
            <a:pPr marL="0" indent="0">
              <a:buNone/>
            </a:pPr>
            <a:r>
              <a:rPr lang="fr-FR" sz="2000" b="0" spc="0" dirty="0">
                <a:solidFill>
                  <a:srgbClr val="333331"/>
                </a:solidFill>
              </a:rPr>
              <a:t>Une pédagogie par objectif de compétence métier, alliant :</a:t>
            </a:r>
          </a:p>
          <a:p>
            <a:pPr marL="0" indent="0">
              <a:buNone/>
            </a:pPr>
            <a:r>
              <a:rPr lang="fr-FR" sz="2000" b="0" spc="0" dirty="0">
                <a:solidFill>
                  <a:srgbClr val="333331"/>
                </a:solidFill>
              </a:rPr>
              <a:t>apports </a:t>
            </a:r>
            <a:r>
              <a:rPr lang="fr-FR" sz="2000" b="0" spc="0" dirty="0">
                <a:solidFill>
                  <a:srgbClr val="E84525"/>
                </a:solidFill>
              </a:rPr>
              <a:t>théoriques</a:t>
            </a:r>
            <a:r>
              <a:rPr lang="fr-FR" sz="2000" b="0" spc="0" dirty="0">
                <a:solidFill>
                  <a:srgbClr val="333331"/>
                </a:solidFill>
              </a:rPr>
              <a:t> (</a:t>
            </a:r>
            <a:r>
              <a:rPr lang="fr-FR" sz="2000" b="0" spc="0" dirty="0">
                <a:solidFill>
                  <a:srgbClr val="E84525"/>
                </a:solidFill>
              </a:rPr>
              <a:t>30%</a:t>
            </a:r>
            <a:r>
              <a:rPr lang="fr-FR" sz="2000" b="0" spc="0" dirty="0">
                <a:solidFill>
                  <a:srgbClr val="333331"/>
                </a:solidFill>
              </a:rPr>
              <a:t>) </a:t>
            </a:r>
          </a:p>
          <a:p>
            <a:pPr marL="0" indent="0">
              <a:buNone/>
            </a:pPr>
            <a:r>
              <a:rPr lang="fr-FR" sz="2000" b="0" spc="0" dirty="0">
                <a:solidFill>
                  <a:srgbClr val="333331"/>
                </a:solidFill>
              </a:rPr>
              <a:t>et </a:t>
            </a:r>
            <a:r>
              <a:rPr lang="fr-FR" sz="2000" b="0" spc="0" dirty="0">
                <a:solidFill>
                  <a:srgbClr val="E84525"/>
                </a:solidFill>
              </a:rPr>
              <a:t>mise en pratique </a:t>
            </a:r>
            <a:r>
              <a:rPr lang="fr-FR" sz="2000" b="0" spc="0" dirty="0">
                <a:solidFill>
                  <a:srgbClr val="333331"/>
                </a:solidFill>
              </a:rPr>
              <a:t>(</a:t>
            </a:r>
            <a:r>
              <a:rPr lang="fr-FR" sz="2000" b="0" spc="0" dirty="0">
                <a:solidFill>
                  <a:srgbClr val="E84525"/>
                </a:solidFill>
              </a:rPr>
              <a:t>70%</a:t>
            </a:r>
            <a:r>
              <a:rPr lang="fr-FR" sz="2000" b="0" spc="0" dirty="0">
                <a:solidFill>
                  <a:srgbClr val="333331"/>
                </a:solidFill>
              </a:rPr>
              <a:t>)</a:t>
            </a:r>
          </a:p>
          <a:p>
            <a:pPr marL="0" indent="0">
              <a:buNone/>
            </a:pPr>
            <a:endParaRPr lang="fr-FR" sz="2000" b="0" spc="0" dirty="0">
              <a:solidFill>
                <a:srgbClr val="333331"/>
              </a:solidFill>
            </a:endParaRPr>
          </a:p>
          <a:p>
            <a:pPr marL="0" indent="0">
              <a:buNone/>
            </a:pPr>
            <a:r>
              <a:rPr lang="fr-FR" sz="2000" b="0" spc="0" dirty="0">
                <a:solidFill>
                  <a:srgbClr val="333331"/>
                </a:solidFill>
              </a:rPr>
              <a:t>Un apprentissage avec des équipements utilisés sur le terrain</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4362" t="23150" r="14015" b="35309"/>
          <a:stretch/>
        </p:blipFill>
        <p:spPr>
          <a:xfrm>
            <a:off x="6496334" y="0"/>
            <a:ext cx="5771866" cy="2594358"/>
          </a:xfrm>
          <a:prstGeom prst="rect">
            <a:avLst/>
          </a:prstGeom>
        </p:spPr>
      </p:pic>
      <p:pic>
        <p:nvPicPr>
          <p:cNvPr id="8" name="Picture 5" descr="C:\Documents and Settings\julie.d\Bureau\Photos PPT\PICT0064.JPG"/>
          <p:cNvPicPr>
            <a:picLocks noChangeAspect="1" noChangeArrowheads="1"/>
          </p:cNvPicPr>
          <p:nvPr/>
        </p:nvPicPr>
        <p:blipFill rotWithShape="1">
          <a:blip r:embed="rId3" cstate="print"/>
          <a:srcRect l="183" r="6181"/>
          <a:stretch/>
        </p:blipFill>
        <p:spPr bwMode="auto">
          <a:xfrm>
            <a:off x="6496334" y="2594358"/>
            <a:ext cx="5876925" cy="4706732"/>
          </a:xfrm>
          <a:prstGeom prst="rect">
            <a:avLst/>
          </a:prstGeom>
          <a:noFill/>
          <a:ln w="9525">
            <a:noFill/>
            <a:miter lim="800000"/>
            <a:headEnd/>
            <a:tailEnd/>
          </a:ln>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p:nvPr>
        </p:nvSpPr>
        <p:spPr>
          <a:xfrm>
            <a:off x="723901" y="365125"/>
            <a:ext cx="5278547" cy="1325563"/>
          </a:xfrm>
        </p:spPr>
        <p:txBody>
          <a:bodyPr/>
          <a:lstStyle/>
          <a:p>
            <a:r>
              <a:rPr lang="fr-FR" dirty="0"/>
              <a:t>Préparez-vous au terrain</a:t>
            </a:r>
          </a:p>
        </p:txBody>
      </p:sp>
    </p:spTree>
    <p:extLst>
      <p:ext uri="{BB962C8B-B14F-4D97-AF65-F5344CB8AC3E}">
        <p14:creationId xmlns:p14="http://schemas.microsoft.com/office/powerpoint/2010/main" val="7737279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Modele-2020" id="{83B93254-FAF3-4701-BA83-15D764441FA1}" vid="{25F612EC-7290-49DD-AAB4-44D8FE4CD6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f39088-67bb-45e0-86b0-9f7e0a6e77b1" xsi:nil="true"/>
    <lcf76f155ced4ddcb4097134ff3c332f xmlns="4f751f40-bc36-4fd0-b301-ef6c828865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4B3FB2E166784481373E041EE8CE36" ma:contentTypeVersion="13" ma:contentTypeDescription="Crée un document." ma:contentTypeScope="" ma:versionID="ecadab40ad146e3c57527fe98e174a17">
  <xsd:schema xmlns:xsd="http://www.w3.org/2001/XMLSchema" xmlns:xs="http://www.w3.org/2001/XMLSchema" xmlns:p="http://schemas.microsoft.com/office/2006/metadata/properties" xmlns:ns2="4f751f40-bc36-4fd0-b301-ef6c82886578" xmlns:ns3="5ff39088-67bb-45e0-86b0-9f7e0a6e77b1" targetNamespace="http://schemas.microsoft.com/office/2006/metadata/properties" ma:root="true" ma:fieldsID="aec2144102c4d20793f9e47bd6dd1cf4" ns2:_="" ns3:_="">
    <xsd:import namespace="4f751f40-bc36-4fd0-b301-ef6c82886578"/>
    <xsd:import namespace="5ff39088-67bb-45e0-86b0-9f7e0a6e7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51f40-bc36-4fd0-b301-ef6c82886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ac545b0-a275-48cc-8b50-adade642e1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39088-67bb-45e0-86b0-9f7e0a6e77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bb1184-4a30-4cef-b4f1-0cd2845527c9}" ma:internalName="TaxCatchAll" ma:showField="CatchAllData" ma:web="5ff39088-67bb-45e0-86b0-9f7e0a6e7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2D225-45F3-4BAE-B135-008EBDD18E80}">
  <ds:schemaRefs>
    <ds:schemaRef ds:uri="http://schemas.microsoft.com/office/2006/metadata/properties"/>
    <ds:schemaRef ds:uri="http://schemas.microsoft.com/office/infopath/2007/PartnerControls"/>
    <ds:schemaRef ds:uri="5ff39088-67bb-45e0-86b0-9f7e0a6e77b1"/>
    <ds:schemaRef ds:uri="4f751f40-bc36-4fd0-b301-ef6c82886578"/>
  </ds:schemaRefs>
</ds:datastoreItem>
</file>

<file path=customXml/itemProps2.xml><?xml version="1.0" encoding="utf-8"?>
<ds:datastoreItem xmlns:ds="http://schemas.openxmlformats.org/officeDocument/2006/customXml" ds:itemID="{F4253A67-2A36-4E5E-A1DF-0F2968CEB1F5}">
  <ds:schemaRefs>
    <ds:schemaRef ds:uri="http://schemas.microsoft.com/sharepoint/v3/contenttype/forms"/>
  </ds:schemaRefs>
</ds:datastoreItem>
</file>

<file path=customXml/itemProps3.xml><?xml version="1.0" encoding="utf-8"?>
<ds:datastoreItem xmlns:ds="http://schemas.openxmlformats.org/officeDocument/2006/customXml" ds:itemID="{7C504650-ED7D-4E52-8BC1-429DDD720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51f40-bc36-4fd0-b301-ef6c82886578"/>
    <ds:schemaRef ds:uri="5ff39088-67bb-45e0-86b0-9f7e0a6e7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Presentation-Modele-2020</Template>
  <TotalTime>2413</TotalTime>
  <Words>2934</Words>
  <Application>Microsoft Office PowerPoint</Application>
  <PresentationFormat>Grand écran</PresentationFormat>
  <Paragraphs>454</Paragraphs>
  <Slides>41</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41</vt:i4>
      </vt:variant>
    </vt:vector>
  </HeadingPairs>
  <TitlesOfParts>
    <vt:vector size="47" baseType="lpstr">
      <vt:lpstr>Arial</vt:lpstr>
      <vt:lpstr>Calibri</vt:lpstr>
      <vt:lpstr>Calibri Light</vt:lpstr>
      <vt:lpstr>Gotham Book</vt:lpstr>
      <vt:lpstr>Roboto</vt:lpstr>
      <vt:lpstr>Thème Office</vt:lpstr>
      <vt:lpstr>CONSTRUIRE SON ENGAGEMENT AVEC bIOFORCE</vt:lpstr>
      <vt:lpstr>Une mission humanitaire,  c’est quoi ?</vt:lpstr>
      <vt:lpstr>BIOFORCE</vt:lpstr>
      <vt:lpstr>Quelles formations proposons-nous ?</vt:lpstr>
      <vt:lpstr>Présentation PowerPoint</vt:lpstr>
      <vt:lpstr>UNE APPROCHE PÉDAGOGIQUE ORIGINALE</vt:lpstr>
      <vt:lpstr>FORMER DES PROFESSIONNELS IMMÉDIATEMENT OPÉRATIONNELS</vt:lpstr>
      <vt:lpstr>Un lien unique depuis près de 40 ans</vt:lpstr>
      <vt:lpstr>Préparez-vous au terrain</vt:lpstr>
      <vt:lpstr>Présentation PowerPoint</vt:lpstr>
      <vt:lpstr>Préparez-vous au terrain</vt:lpstr>
      <vt:lpstr>Apprenez avec des humanitaires</vt:lpstr>
      <vt:lpstr>VOUS ACCOMPAGNER INDIVIDUELLEMENT DE LA FORMATION À L’EMPLOI</vt:lpstr>
      <vt:lpstr>Comptez sur nous</vt:lpstr>
      <vt:lpstr>Des atouts dans notre centre</vt:lpstr>
      <vt:lpstr>TROIS PILIERS POUR CONSTRUIRE SON ENGAGEMENT</vt:lpstr>
      <vt:lpstr>S’INFORMER  AVEC BIOFORCE</vt:lpstr>
      <vt:lpstr>ÊTRE ACCOMPAGNÉ  PAR BIOFORCE</vt:lpstr>
      <vt:lpstr>SE FORMER  AVEC BIOFORCE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 prise en charge ?</vt:lpstr>
      <vt:lpstr>Quelles prises en charge ?</vt:lpstr>
      <vt:lpstr>Quelles prises en charge ?</vt:lpstr>
      <vt:lpstr>Quelles prises en charge ?</vt:lpstr>
      <vt:lpstr>BIOFORCE : ET APRÈS ?</vt:lpstr>
      <vt:lpstr>Ils sont en emploi après leur formation initiale</vt:lpstr>
      <vt:lpstr>Ils sont en mission  après leur formation métier</vt:lpstr>
      <vt:lpstr>Présentation PowerPoint</vt:lpstr>
      <vt:lpstr>Présentation PowerPoint</vt:lpstr>
      <vt:lpstr>www.bioforce.org infoeurope@bioforce.org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TITRE</dc:title>
  <dc:creator>Justine Regent</dc:creator>
  <cp:lastModifiedBy>Samary MOUNIQ</cp:lastModifiedBy>
  <cp:revision>132</cp:revision>
  <dcterms:created xsi:type="dcterms:W3CDTF">2020-08-13T07:46:06Z</dcterms:created>
  <dcterms:modified xsi:type="dcterms:W3CDTF">2022-11-25T16:25:56Z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813400.000000000</vt:lpwstr>
  </property>
  <property fmtid="{D5CDD505-2E9C-101B-9397-08002B2CF9AE}" pid="3" name="ContentTypeId">
    <vt:lpwstr>0x0101005E4B3FB2E166784481373E041EE8CE36</vt:lpwstr>
  </property>
  <property fmtid="{D5CDD505-2E9C-101B-9397-08002B2CF9AE}" pid="4" name="MediaServiceImageTags">
    <vt:lpwstr/>
  </property>
</Properties>
</file>