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sldIdLst>
    <p:sldId id="257" r:id="rId5"/>
    <p:sldId id="269" r:id="rId6"/>
    <p:sldId id="262" r:id="rId7"/>
    <p:sldId id="271" r:id="rId8"/>
    <p:sldId id="264" r:id="rId9"/>
    <p:sldId id="314" r:id="rId10"/>
    <p:sldId id="273" r:id="rId11"/>
    <p:sldId id="260" r:id="rId12"/>
    <p:sldId id="275" r:id="rId13"/>
    <p:sldId id="276" r:id="rId14"/>
    <p:sldId id="277" r:id="rId15"/>
    <p:sldId id="278" r:id="rId16"/>
    <p:sldId id="279" r:id="rId17"/>
    <p:sldId id="280" r:id="rId18"/>
    <p:sldId id="281" r:id="rId19"/>
    <p:sldId id="285" r:id="rId20"/>
    <p:sldId id="286" r:id="rId21"/>
    <p:sldId id="266" r:id="rId22"/>
    <p:sldId id="290" r:id="rId23"/>
    <p:sldId id="313" r:id="rId24"/>
    <p:sldId id="292" r:id="rId25"/>
    <p:sldId id="293" r:id="rId26"/>
    <p:sldId id="310" r:id="rId27"/>
    <p:sldId id="291" r:id="rId28"/>
    <p:sldId id="295" r:id="rId29"/>
    <p:sldId id="296" r:id="rId30"/>
    <p:sldId id="294" r:id="rId31"/>
    <p:sldId id="298" r:id="rId32"/>
    <p:sldId id="315" r:id="rId33"/>
    <p:sldId id="311" r:id="rId34"/>
    <p:sldId id="288" r:id="rId35"/>
    <p:sldId id="316" r:id="rId36"/>
    <p:sldId id="317" r:id="rId37"/>
    <p:sldId id="318" r:id="rId38"/>
    <p:sldId id="272" r:id="rId39"/>
    <p:sldId id="308" r:id="rId40"/>
    <p:sldId id="312" r:id="rId41"/>
    <p:sldId id="304" r:id="rId42"/>
    <p:sldId id="305" r:id="rId43"/>
    <p:sldId id="309" r:id="rId4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525"/>
    <a:srgbClr val="E8EFF1"/>
    <a:srgbClr val="33333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87D7C-85FB-4D03-AB3C-60AF5C54ECBA}" v="80" dt="2023-01-13T11:33:29.69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296" autoAdjust="0"/>
    <p:restoredTop sz="94660"/>
  </p:normalViewPr>
  <p:slideViewPr>
    <p:cSldViewPr snapToGrid="0">
      <p:cViewPr varScale="1">
        <p:scale>
          <a:sx n="102" d="100"/>
          <a:sy n="102" d="100"/>
        </p:scale>
        <p:origin x="282" y="108"/>
      </p:cViewPr>
      <p:guideLst>
        <p:guide orient="horz" pos="2160"/>
        <p:guide pos="29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ry MOUNIQ" userId="dd487ff1-3e69-4f0a-95af-01f527e3c866" providerId="ADAL" clId="{D6D87D7C-85FB-4D03-AB3C-60AF5C54ECBA}"/>
    <pc:docChg chg="undo custSel delSld modSld sldOrd">
      <pc:chgData name="Samary MOUNIQ" userId="dd487ff1-3e69-4f0a-95af-01f527e3c866" providerId="ADAL" clId="{D6D87D7C-85FB-4D03-AB3C-60AF5C54ECBA}" dt="2023-01-13T11:33:29.695" v="304"/>
      <pc:docMkLst>
        <pc:docMk/>
      </pc:docMkLst>
      <pc:sldChg chg="modSp mod">
        <pc:chgData name="Samary MOUNIQ" userId="dd487ff1-3e69-4f0a-95af-01f527e3c866" providerId="ADAL" clId="{D6D87D7C-85FB-4D03-AB3C-60AF5C54ECBA}" dt="2023-01-12T16:25:30.210" v="4" actId="171"/>
        <pc:sldMkLst>
          <pc:docMk/>
          <pc:sldMk cId="401672443" sldId="269"/>
        </pc:sldMkLst>
        <pc:spChg chg="mod">
          <ac:chgData name="Samary MOUNIQ" userId="dd487ff1-3e69-4f0a-95af-01f527e3c866" providerId="ADAL" clId="{D6D87D7C-85FB-4D03-AB3C-60AF5C54ECBA}" dt="2023-01-12T16:25:17.241" v="2" actId="207"/>
          <ac:spMkLst>
            <pc:docMk/>
            <pc:sldMk cId="401672443" sldId="269"/>
            <ac:spMk id="9" creationId="{00000000-0000-0000-0000-000000000000}"/>
          </ac:spMkLst>
        </pc:spChg>
        <pc:spChg chg="mod ord">
          <ac:chgData name="Samary MOUNIQ" userId="dd487ff1-3e69-4f0a-95af-01f527e3c866" providerId="ADAL" clId="{D6D87D7C-85FB-4D03-AB3C-60AF5C54ECBA}" dt="2023-01-12T16:25:30.210" v="4" actId="171"/>
          <ac:spMkLst>
            <pc:docMk/>
            <pc:sldMk cId="401672443" sldId="269"/>
            <ac:spMk id="10" creationId="{00000000-0000-0000-0000-000000000000}"/>
          </ac:spMkLst>
        </pc:spChg>
        <pc:picChg chg="mod">
          <ac:chgData name="Samary MOUNIQ" userId="dd487ff1-3e69-4f0a-95af-01f527e3c866" providerId="ADAL" clId="{D6D87D7C-85FB-4D03-AB3C-60AF5C54ECBA}" dt="2023-01-12T16:25:07.450" v="1" actId="1076"/>
          <ac:picMkLst>
            <pc:docMk/>
            <pc:sldMk cId="401672443" sldId="269"/>
            <ac:picMk id="4" creationId="{00000000-0000-0000-0000-000000000000}"/>
          </ac:picMkLst>
        </pc:picChg>
      </pc:sldChg>
      <pc:sldChg chg="del mod modShow">
        <pc:chgData name="Samary MOUNIQ" userId="dd487ff1-3e69-4f0a-95af-01f527e3c866" providerId="ADAL" clId="{D6D87D7C-85FB-4D03-AB3C-60AF5C54ECBA}" dt="2023-01-12T16:26:07.376" v="6" actId="2696"/>
        <pc:sldMkLst>
          <pc:docMk/>
          <pc:sldMk cId="2727562407" sldId="283"/>
        </pc:sldMkLst>
      </pc:sldChg>
      <pc:sldChg chg="modSp mod">
        <pc:chgData name="Samary MOUNIQ" userId="dd487ff1-3e69-4f0a-95af-01f527e3c866" providerId="ADAL" clId="{D6D87D7C-85FB-4D03-AB3C-60AF5C54ECBA}" dt="2023-01-12T16:27:19.831" v="68" actId="20577"/>
        <pc:sldMkLst>
          <pc:docMk/>
          <pc:sldMk cId="2449741801" sldId="285"/>
        </pc:sldMkLst>
        <pc:spChg chg="mod">
          <ac:chgData name="Samary MOUNIQ" userId="dd487ff1-3e69-4f0a-95af-01f527e3c866" providerId="ADAL" clId="{D6D87D7C-85FB-4D03-AB3C-60AF5C54ECBA}" dt="2023-01-12T16:27:19.831" v="68" actId="20577"/>
          <ac:spMkLst>
            <pc:docMk/>
            <pc:sldMk cId="2449741801" sldId="285"/>
            <ac:spMk id="3" creationId="{00000000-0000-0000-0000-000000000000}"/>
          </ac:spMkLst>
        </pc:spChg>
      </pc:sldChg>
      <pc:sldChg chg="addSp delSp modSp mod addAnim delAnim modAnim">
        <pc:chgData name="Samary MOUNIQ" userId="dd487ff1-3e69-4f0a-95af-01f527e3c866" providerId="ADAL" clId="{D6D87D7C-85FB-4D03-AB3C-60AF5C54ECBA}" dt="2023-01-12T16:29:31.656" v="99" actId="1076"/>
        <pc:sldMkLst>
          <pc:docMk/>
          <pc:sldMk cId="504869009" sldId="290"/>
        </pc:sldMkLst>
        <pc:spChg chg="add mod">
          <ac:chgData name="Samary MOUNIQ" userId="dd487ff1-3e69-4f0a-95af-01f527e3c866" providerId="ADAL" clId="{D6D87D7C-85FB-4D03-AB3C-60AF5C54ECBA}" dt="2023-01-12T16:29:23.005" v="97" actId="2085"/>
          <ac:spMkLst>
            <pc:docMk/>
            <pc:sldMk cId="504869009" sldId="290"/>
            <ac:spMk id="3" creationId="{AE36A986-3C2E-C2E7-7B1D-811F7DD340CA}"/>
          </ac:spMkLst>
        </pc:spChg>
        <pc:spChg chg="add del">
          <ac:chgData name="Samary MOUNIQ" userId="dd487ff1-3e69-4f0a-95af-01f527e3c866" providerId="ADAL" clId="{D6D87D7C-85FB-4D03-AB3C-60AF5C54ECBA}" dt="2023-01-12T16:28:22.878" v="85" actId="478"/>
          <ac:spMkLst>
            <pc:docMk/>
            <pc:sldMk cId="504869009" sldId="290"/>
            <ac:spMk id="14" creationId="{00000000-0000-0000-0000-000000000000}"/>
          </ac:spMkLst>
        </pc:spChg>
        <pc:spChg chg="mod">
          <ac:chgData name="Samary MOUNIQ" userId="dd487ff1-3e69-4f0a-95af-01f527e3c866" providerId="ADAL" clId="{D6D87D7C-85FB-4D03-AB3C-60AF5C54ECBA}" dt="2023-01-12T16:27:46.540" v="73"/>
          <ac:spMkLst>
            <pc:docMk/>
            <pc:sldMk cId="504869009" sldId="290"/>
            <ac:spMk id="21" creationId="{00000000-0000-0000-0000-000000000000}"/>
          </ac:spMkLst>
        </pc:spChg>
        <pc:spChg chg="add del mod">
          <ac:chgData name="Samary MOUNIQ" userId="dd487ff1-3e69-4f0a-95af-01f527e3c866" providerId="ADAL" clId="{D6D87D7C-85FB-4D03-AB3C-60AF5C54ECBA}" dt="2023-01-12T16:28:40.519" v="89" actId="478"/>
          <ac:spMkLst>
            <pc:docMk/>
            <pc:sldMk cId="504869009" sldId="290"/>
            <ac:spMk id="23" creationId="{00000000-0000-0000-0000-000000000000}"/>
          </ac:spMkLst>
        </pc:spChg>
        <pc:spChg chg="mod">
          <ac:chgData name="Samary MOUNIQ" userId="dd487ff1-3e69-4f0a-95af-01f527e3c866" providerId="ADAL" clId="{D6D87D7C-85FB-4D03-AB3C-60AF5C54ECBA}" dt="2023-01-12T16:29:31.656" v="99" actId="1076"/>
          <ac:spMkLst>
            <pc:docMk/>
            <pc:sldMk cId="504869009" sldId="290"/>
            <ac:spMk id="32" creationId="{00000000-0000-0000-0000-000000000000}"/>
          </ac:spMkLst>
        </pc:spChg>
        <pc:picChg chg="add del">
          <ac:chgData name="Samary MOUNIQ" userId="dd487ff1-3e69-4f0a-95af-01f527e3c866" providerId="ADAL" clId="{D6D87D7C-85FB-4D03-AB3C-60AF5C54ECBA}" dt="2023-01-12T16:27:42.442" v="72" actId="478"/>
          <ac:picMkLst>
            <pc:docMk/>
            <pc:sldMk cId="504869009" sldId="290"/>
            <ac:picMk id="30" creationId="{00000000-0000-0000-0000-000000000000}"/>
          </ac:picMkLst>
        </pc:picChg>
      </pc:sldChg>
      <pc:sldChg chg="modSp mod">
        <pc:chgData name="Samary MOUNIQ" userId="dd487ff1-3e69-4f0a-95af-01f527e3c866" providerId="ADAL" clId="{D6D87D7C-85FB-4D03-AB3C-60AF5C54ECBA}" dt="2023-01-12T16:31:11.448" v="184" actId="14100"/>
        <pc:sldMkLst>
          <pc:docMk/>
          <pc:sldMk cId="3023536719" sldId="293"/>
        </pc:sldMkLst>
        <pc:spChg chg="mod">
          <ac:chgData name="Samary MOUNIQ" userId="dd487ff1-3e69-4f0a-95af-01f527e3c866" providerId="ADAL" clId="{D6D87D7C-85FB-4D03-AB3C-60AF5C54ECBA}" dt="2023-01-12T16:30:58.993" v="172" actId="20577"/>
          <ac:spMkLst>
            <pc:docMk/>
            <pc:sldMk cId="3023536719" sldId="293"/>
            <ac:spMk id="38" creationId="{00000000-0000-0000-0000-000000000000}"/>
          </ac:spMkLst>
        </pc:spChg>
        <pc:spChg chg="mod">
          <ac:chgData name="Samary MOUNIQ" userId="dd487ff1-3e69-4f0a-95af-01f527e3c866" providerId="ADAL" clId="{D6D87D7C-85FB-4D03-AB3C-60AF5C54ECBA}" dt="2023-01-12T16:31:11.448" v="184" actId="14100"/>
          <ac:spMkLst>
            <pc:docMk/>
            <pc:sldMk cId="3023536719" sldId="293"/>
            <ac:spMk id="43" creationId="{00000000-0000-0000-0000-000000000000}"/>
          </ac:spMkLst>
        </pc:spChg>
      </pc:sldChg>
      <pc:sldChg chg="delSp modSp mod">
        <pc:chgData name="Samary MOUNIQ" userId="dd487ff1-3e69-4f0a-95af-01f527e3c866" providerId="ADAL" clId="{D6D87D7C-85FB-4D03-AB3C-60AF5C54ECBA}" dt="2023-01-13T11:33:29.695" v="304"/>
        <pc:sldMkLst>
          <pc:docMk/>
          <pc:sldMk cId="2924169168" sldId="294"/>
        </pc:sldMkLst>
        <pc:spChg chg="del">
          <ac:chgData name="Samary MOUNIQ" userId="dd487ff1-3e69-4f0a-95af-01f527e3c866" providerId="ADAL" clId="{D6D87D7C-85FB-4D03-AB3C-60AF5C54ECBA}" dt="2023-01-13T11:33:09.646" v="298" actId="478"/>
          <ac:spMkLst>
            <pc:docMk/>
            <pc:sldMk cId="2924169168" sldId="294"/>
            <ac:spMk id="10" creationId="{00000000-0000-0000-0000-000000000000}"/>
          </ac:spMkLst>
        </pc:spChg>
        <pc:graphicFrameChg chg="mod modGraphic">
          <ac:chgData name="Samary MOUNIQ" userId="dd487ff1-3e69-4f0a-95af-01f527e3c866" providerId="ADAL" clId="{D6D87D7C-85FB-4D03-AB3C-60AF5C54ECBA}" dt="2023-01-13T11:33:29.695" v="304"/>
          <ac:graphicFrameMkLst>
            <pc:docMk/>
            <pc:sldMk cId="2924169168" sldId="294"/>
            <ac:graphicFrameMk id="9" creationId="{00000000-0000-0000-0000-000000000000}"/>
          </ac:graphicFrameMkLst>
        </pc:graphicFrameChg>
      </pc:sldChg>
      <pc:sldChg chg="modSp mod">
        <pc:chgData name="Samary MOUNIQ" userId="dd487ff1-3e69-4f0a-95af-01f527e3c866" providerId="ADAL" clId="{D6D87D7C-85FB-4D03-AB3C-60AF5C54ECBA}" dt="2023-01-13T11:32:26.993" v="258" actId="20577"/>
        <pc:sldMkLst>
          <pc:docMk/>
          <pc:sldMk cId="4033825048" sldId="295"/>
        </pc:sldMkLst>
        <pc:spChg chg="mod">
          <ac:chgData name="Samary MOUNIQ" userId="dd487ff1-3e69-4f0a-95af-01f527e3c866" providerId="ADAL" clId="{D6D87D7C-85FB-4D03-AB3C-60AF5C54ECBA}" dt="2023-01-13T11:31:39.636" v="243" actId="6549"/>
          <ac:spMkLst>
            <pc:docMk/>
            <pc:sldMk cId="4033825048" sldId="295"/>
            <ac:spMk id="17" creationId="{00000000-0000-0000-0000-000000000000}"/>
          </ac:spMkLst>
        </pc:spChg>
        <pc:spChg chg="mod">
          <ac:chgData name="Samary MOUNIQ" userId="dd487ff1-3e69-4f0a-95af-01f527e3c866" providerId="ADAL" clId="{D6D87D7C-85FB-4D03-AB3C-60AF5C54ECBA}" dt="2023-01-13T11:32:26.993" v="258" actId="20577"/>
          <ac:spMkLst>
            <pc:docMk/>
            <pc:sldMk cId="4033825048" sldId="295"/>
            <ac:spMk id="18" creationId="{00000000-0000-0000-0000-000000000000}"/>
          </ac:spMkLst>
        </pc:spChg>
        <pc:spChg chg="mod">
          <ac:chgData name="Samary MOUNIQ" userId="dd487ff1-3e69-4f0a-95af-01f527e3c866" providerId="ADAL" clId="{D6D87D7C-85FB-4D03-AB3C-60AF5C54ECBA}" dt="2023-01-13T11:32:03.771" v="247" actId="21"/>
          <ac:spMkLst>
            <pc:docMk/>
            <pc:sldMk cId="4033825048" sldId="295"/>
            <ac:spMk id="20" creationId="{00000000-0000-0000-0000-000000000000}"/>
          </ac:spMkLst>
        </pc:spChg>
        <pc:spChg chg="mod">
          <ac:chgData name="Samary MOUNIQ" userId="dd487ff1-3e69-4f0a-95af-01f527e3c866" providerId="ADAL" clId="{D6D87D7C-85FB-4D03-AB3C-60AF5C54ECBA}" dt="2023-01-13T11:32:07.094" v="249"/>
          <ac:spMkLst>
            <pc:docMk/>
            <pc:sldMk cId="4033825048" sldId="295"/>
            <ac:spMk id="21" creationId="{00000000-0000-0000-0000-000000000000}"/>
          </ac:spMkLst>
        </pc:spChg>
      </pc:sldChg>
      <pc:sldChg chg="modSp">
        <pc:chgData name="Samary MOUNIQ" userId="dd487ff1-3e69-4f0a-95af-01f527e3c866" providerId="ADAL" clId="{D6D87D7C-85FB-4D03-AB3C-60AF5C54ECBA}" dt="2023-01-12T16:32:27.517" v="229" actId="20577"/>
        <pc:sldMkLst>
          <pc:docMk/>
          <pc:sldMk cId="388392626" sldId="298"/>
        </pc:sldMkLst>
        <pc:spChg chg="mod">
          <ac:chgData name="Samary MOUNIQ" userId="dd487ff1-3e69-4f0a-95af-01f527e3c866" providerId="ADAL" clId="{D6D87D7C-85FB-4D03-AB3C-60AF5C54ECBA}" dt="2023-01-12T16:32:03.436" v="192" actId="20577"/>
          <ac:spMkLst>
            <pc:docMk/>
            <pc:sldMk cId="388392626" sldId="298"/>
            <ac:spMk id="25" creationId="{00000000-0000-0000-0000-000000000000}"/>
          </ac:spMkLst>
        </pc:spChg>
        <pc:spChg chg="mod">
          <ac:chgData name="Samary MOUNIQ" userId="dd487ff1-3e69-4f0a-95af-01f527e3c866" providerId="ADAL" clId="{D6D87D7C-85FB-4D03-AB3C-60AF5C54ECBA}" dt="2023-01-12T16:32:27.517" v="229" actId="20577"/>
          <ac:spMkLst>
            <pc:docMk/>
            <pc:sldMk cId="388392626" sldId="298"/>
            <ac:spMk id="26" creationId="{00000000-0000-0000-0000-000000000000}"/>
          </ac:spMkLst>
        </pc:spChg>
      </pc:sldChg>
      <pc:sldChg chg="ord">
        <pc:chgData name="Samary MOUNIQ" userId="dd487ff1-3e69-4f0a-95af-01f527e3c866" providerId="ADAL" clId="{D6D87D7C-85FB-4D03-AB3C-60AF5C54ECBA}" dt="2023-01-12T16:36:37.686" v="233"/>
        <pc:sldMkLst>
          <pc:docMk/>
          <pc:sldMk cId="4106828853" sldId="308"/>
        </pc:sldMkLst>
      </pc:sldChg>
      <pc:sldChg chg="modSp mod">
        <pc:chgData name="Samary MOUNIQ" userId="dd487ff1-3e69-4f0a-95af-01f527e3c866" providerId="ADAL" clId="{D6D87D7C-85FB-4D03-AB3C-60AF5C54ECBA}" dt="2023-01-12T16:30:47.749" v="159" actId="14100"/>
        <pc:sldMkLst>
          <pc:docMk/>
          <pc:sldMk cId="708450091" sldId="310"/>
        </pc:sldMkLst>
        <pc:spChg chg="mod">
          <ac:chgData name="Samary MOUNIQ" userId="dd487ff1-3e69-4f0a-95af-01f527e3c866" providerId="ADAL" clId="{D6D87D7C-85FB-4D03-AB3C-60AF5C54ECBA}" dt="2023-01-12T16:30:47.749" v="159" actId="14100"/>
          <ac:spMkLst>
            <pc:docMk/>
            <pc:sldMk cId="708450091" sldId="310"/>
            <ac:spMk id="16" creationId="{00000000-0000-0000-0000-000000000000}"/>
          </ac:spMkLst>
        </pc:spChg>
      </pc:sldChg>
      <pc:sldChg chg="modSp mod">
        <pc:chgData name="Samary MOUNIQ" userId="dd487ff1-3e69-4f0a-95af-01f527e3c866" providerId="ADAL" clId="{D6D87D7C-85FB-4D03-AB3C-60AF5C54ECBA}" dt="2023-01-12T16:33:15.992" v="231" actId="1076"/>
        <pc:sldMkLst>
          <pc:docMk/>
          <pc:sldMk cId="2529648262" sldId="316"/>
        </pc:sldMkLst>
        <pc:graphicFrameChg chg="mod modGraphic">
          <ac:chgData name="Samary MOUNIQ" userId="dd487ff1-3e69-4f0a-95af-01f527e3c866" providerId="ADAL" clId="{D6D87D7C-85FB-4D03-AB3C-60AF5C54ECBA}" dt="2023-01-12T16:33:15.992" v="231" actId="1076"/>
          <ac:graphicFrameMkLst>
            <pc:docMk/>
            <pc:sldMk cId="2529648262" sldId="316"/>
            <ac:graphicFrameMk id="5" creationId="{00000000-0000-0000-0000-000000000000}"/>
          </ac:graphicFrameMkLst>
        </pc:graphicFrameChg>
      </pc:sldChg>
    </pc:docChg>
  </pc:docChgLst>
  <pc:docChgLst>
    <pc:chgData name="Samary MOUNIQ" userId="dd487ff1-3e69-4f0a-95af-01f527e3c866" providerId="ADAL" clId="{91958D5E-5914-4245-A995-9C3EEC60B68C}"/>
    <pc:docChg chg="modSld">
      <pc:chgData name="Samary MOUNIQ" userId="dd487ff1-3e69-4f0a-95af-01f527e3c866" providerId="ADAL" clId="{91958D5E-5914-4245-A995-9C3EEC60B68C}" dt="2022-11-25T16:25:51.650" v="120" actId="14100"/>
      <pc:docMkLst>
        <pc:docMk/>
      </pc:docMkLst>
      <pc:sldChg chg="modSp mod">
        <pc:chgData name="Samary MOUNIQ" userId="dd487ff1-3e69-4f0a-95af-01f527e3c866" providerId="ADAL" clId="{91958D5E-5914-4245-A995-9C3EEC60B68C}" dt="2022-11-25T16:25:51.650" v="120" actId="14100"/>
        <pc:sldMkLst>
          <pc:docMk/>
          <pc:sldMk cId="3023536719" sldId="293"/>
        </pc:sldMkLst>
        <pc:spChg chg="mod">
          <ac:chgData name="Samary MOUNIQ" userId="dd487ff1-3e69-4f0a-95af-01f527e3c866" providerId="ADAL" clId="{91958D5E-5914-4245-A995-9C3EEC60B68C}" dt="2022-11-25T16:25:51.650" v="120" actId="14100"/>
          <ac:spMkLst>
            <pc:docMk/>
            <pc:sldMk cId="3023536719" sldId="293"/>
            <ac:spMk id="43" creationId="{00000000-0000-0000-0000-000000000000}"/>
          </ac:spMkLst>
        </pc:spChg>
      </pc:sldChg>
      <pc:sldChg chg="modSp mod">
        <pc:chgData name="Samary MOUNIQ" userId="dd487ff1-3e69-4f0a-95af-01f527e3c866" providerId="ADAL" clId="{91958D5E-5914-4245-A995-9C3EEC60B68C}" dt="2022-11-25T16:21:35.073" v="75" actId="14100"/>
        <pc:sldMkLst>
          <pc:docMk/>
          <pc:sldMk cId="388392626" sldId="298"/>
        </pc:sldMkLst>
        <pc:spChg chg="mod">
          <ac:chgData name="Samary MOUNIQ" userId="dd487ff1-3e69-4f0a-95af-01f527e3c866" providerId="ADAL" clId="{91958D5E-5914-4245-A995-9C3EEC60B68C}" dt="2022-11-25T16:20:21.219" v="17" actId="20577"/>
          <ac:spMkLst>
            <pc:docMk/>
            <pc:sldMk cId="388392626" sldId="298"/>
            <ac:spMk id="25" creationId="{00000000-0000-0000-0000-000000000000}"/>
          </ac:spMkLst>
        </pc:spChg>
        <pc:spChg chg="mod">
          <ac:chgData name="Samary MOUNIQ" userId="dd487ff1-3e69-4f0a-95af-01f527e3c866" providerId="ADAL" clId="{91958D5E-5914-4245-A995-9C3EEC60B68C}" dt="2022-11-25T16:20:37.574" v="43" actId="20577"/>
          <ac:spMkLst>
            <pc:docMk/>
            <pc:sldMk cId="388392626" sldId="298"/>
            <ac:spMk id="26" creationId="{00000000-0000-0000-0000-000000000000}"/>
          </ac:spMkLst>
        </pc:spChg>
        <pc:spChg chg="mod">
          <ac:chgData name="Samary MOUNIQ" userId="dd487ff1-3e69-4f0a-95af-01f527e3c866" providerId="ADAL" clId="{91958D5E-5914-4245-A995-9C3EEC60B68C}" dt="2022-11-25T16:21:35.073" v="75" actId="14100"/>
          <ac:spMkLst>
            <pc:docMk/>
            <pc:sldMk cId="388392626" sldId="298"/>
            <ac:spMk id="29" creationId="{00000000-0000-0000-0000-000000000000}"/>
          </ac:spMkLst>
        </pc:spChg>
        <pc:spChg chg="mod">
          <ac:chgData name="Samary MOUNIQ" userId="dd487ff1-3e69-4f0a-95af-01f527e3c866" providerId="ADAL" clId="{91958D5E-5914-4245-A995-9C3EEC60B68C}" dt="2022-11-25T16:20:52.733" v="55" actId="20577"/>
          <ac:spMkLst>
            <pc:docMk/>
            <pc:sldMk cId="388392626" sldId="298"/>
            <ac:spMk id="30" creationId="{00000000-0000-0000-0000-000000000000}"/>
          </ac:spMkLst>
        </pc:spChg>
        <pc:spChg chg="mod">
          <ac:chgData name="Samary MOUNIQ" userId="dd487ff1-3e69-4f0a-95af-01f527e3c866" providerId="ADAL" clId="{91958D5E-5914-4245-A995-9C3EEC60B68C}" dt="2022-11-25T16:21:08.281" v="65" actId="14100"/>
          <ac:spMkLst>
            <pc:docMk/>
            <pc:sldMk cId="388392626" sldId="298"/>
            <ac:spMk id="32" creationId="{00000000-0000-0000-0000-000000000000}"/>
          </ac:spMkLst>
        </pc:spChg>
        <pc:spChg chg="mod">
          <ac:chgData name="Samary MOUNIQ" userId="dd487ff1-3e69-4f0a-95af-01f527e3c866" providerId="ADAL" clId="{91958D5E-5914-4245-A995-9C3EEC60B68C}" dt="2022-11-25T16:21:17.355" v="72" actId="14100"/>
          <ac:spMkLst>
            <pc:docMk/>
            <pc:sldMk cId="388392626" sldId="298"/>
            <ac:spMk id="39" creationId="{00000000-0000-0000-0000-000000000000}"/>
          </ac:spMkLst>
        </pc:spChg>
      </pc:sldChg>
      <pc:sldChg chg="modSp mod">
        <pc:chgData name="Samary MOUNIQ" userId="dd487ff1-3e69-4f0a-95af-01f527e3c866" providerId="ADAL" clId="{91958D5E-5914-4245-A995-9C3EEC60B68C}" dt="2022-11-25T16:23:19.572" v="91" actId="6549"/>
        <pc:sldMkLst>
          <pc:docMk/>
          <pc:sldMk cId="2529648262" sldId="316"/>
        </pc:sldMkLst>
        <pc:graphicFrameChg chg="modGraphic">
          <ac:chgData name="Samary MOUNIQ" userId="dd487ff1-3e69-4f0a-95af-01f527e3c866" providerId="ADAL" clId="{91958D5E-5914-4245-A995-9C3EEC60B68C}" dt="2022-11-25T16:23:19.572" v="91" actId="6549"/>
          <ac:graphicFrameMkLst>
            <pc:docMk/>
            <pc:sldMk cId="2529648262" sldId="316"/>
            <ac:graphicFrameMk id="5" creationId="{00000000-0000-0000-0000-000000000000}"/>
          </ac:graphicFrameMkLst>
        </pc:graphicFrameChg>
      </pc:sldChg>
      <pc:sldChg chg="modSp mod">
        <pc:chgData name="Samary MOUNIQ" userId="dd487ff1-3e69-4f0a-95af-01f527e3c866" providerId="ADAL" clId="{91958D5E-5914-4245-A995-9C3EEC60B68C}" dt="2022-11-25T16:24:55.688" v="99" actId="20577"/>
        <pc:sldMkLst>
          <pc:docMk/>
          <pc:sldMk cId="1780486657" sldId="317"/>
        </pc:sldMkLst>
        <pc:spChg chg="mod">
          <ac:chgData name="Samary MOUNIQ" userId="dd487ff1-3e69-4f0a-95af-01f527e3c866" providerId="ADAL" clId="{91958D5E-5914-4245-A995-9C3EEC60B68C}" dt="2022-11-25T16:24:55.688" v="99" actId="20577"/>
          <ac:spMkLst>
            <pc:docMk/>
            <pc:sldMk cId="1780486657" sldId="317"/>
            <ac:spMk id="3" creationId="{00000000-0000-0000-0000-000000000000}"/>
          </ac:spMkLst>
        </pc:spChg>
      </pc:sldChg>
      <pc:sldChg chg="modSp mod">
        <pc:chgData name="Samary MOUNIQ" userId="dd487ff1-3e69-4f0a-95af-01f527e3c866" providerId="ADAL" clId="{91958D5E-5914-4245-A995-9C3EEC60B68C}" dt="2022-11-25T16:22:36.970" v="81" actId="20577"/>
        <pc:sldMkLst>
          <pc:docMk/>
          <pc:sldMk cId="436446235" sldId="318"/>
        </pc:sldMkLst>
        <pc:graphicFrameChg chg="modGraphic">
          <ac:chgData name="Samary MOUNIQ" userId="dd487ff1-3e69-4f0a-95af-01f527e3c866" providerId="ADAL" clId="{91958D5E-5914-4245-A995-9C3EEC60B68C}" dt="2022-11-25T16:22:36.970" v="81" actId="20577"/>
          <ac:graphicFrameMkLst>
            <pc:docMk/>
            <pc:sldMk cId="436446235" sldId="318"/>
            <ac:graphicFrameMk id="5" creationId="{00000000-0000-0000-0000-000000000000}"/>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F6E25-862D-4C09-A1C5-9301A77E1DA0}" type="datetimeFigureOut">
              <a:rPr lang="fr-FR" smtClean="0"/>
              <a:t>13/01/2023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2441D-7748-4F4A-A5D2-55322B7D1628}" type="slidenum">
              <a:rPr lang="fr-FR" smtClean="0"/>
              <a:t>‹N°›</a:t>
            </a:fld>
            <a:endParaRPr lang="fr-FR"/>
          </a:p>
        </p:txBody>
      </p:sp>
    </p:spTree>
    <p:extLst>
      <p:ext uri="{BB962C8B-B14F-4D97-AF65-F5344CB8AC3E}">
        <p14:creationId xmlns:p14="http://schemas.microsoft.com/office/powerpoint/2010/main" val="24267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19</a:t>
            </a:fld>
            <a:endParaRPr lang="fr-FR"/>
          </a:p>
        </p:txBody>
      </p:sp>
    </p:spTree>
    <p:extLst>
      <p:ext uri="{BB962C8B-B14F-4D97-AF65-F5344CB8AC3E}">
        <p14:creationId xmlns:p14="http://schemas.microsoft.com/office/powerpoint/2010/main" val="845924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28</a:t>
            </a:fld>
            <a:endParaRPr lang="fr-FR"/>
          </a:p>
        </p:txBody>
      </p:sp>
    </p:spTree>
    <p:extLst>
      <p:ext uri="{BB962C8B-B14F-4D97-AF65-F5344CB8AC3E}">
        <p14:creationId xmlns:p14="http://schemas.microsoft.com/office/powerpoint/2010/main" val="1376212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29</a:t>
            </a:fld>
            <a:endParaRPr lang="fr-FR"/>
          </a:p>
        </p:txBody>
      </p:sp>
    </p:spTree>
    <p:extLst>
      <p:ext uri="{BB962C8B-B14F-4D97-AF65-F5344CB8AC3E}">
        <p14:creationId xmlns:p14="http://schemas.microsoft.com/office/powerpoint/2010/main" val="1886883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30</a:t>
            </a:fld>
            <a:endParaRPr lang="fr-FR"/>
          </a:p>
        </p:txBody>
      </p:sp>
    </p:spTree>
    <p:extLst>
      <p:ext uri="{BB962C8B-B14F-4D97-AF65-F5344CB8AC3E}">
        <p14:creationId xmlns:p14="http://schemas.microsoft.com/office/powerpoint/2010/main" val="2617875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38</a:t>
            </a:fld>
            <a:endParaRPr lang="fr-FR"/>
          </a:p>
        </p:txBody>
      </p:sp>
    </p:spTree>
    <p:extLst>
      <p:ext uri="{BB962C8B-B14F-4D97-AF65-F5344CB8AC3E}">
        <p14:creationId xmlns:p14="http://schemas.microsoft.com/office/powerpoint/2010/main" val="766232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39</a:t>
            </a:fld>
            <a:endParaRPr lang="fr-FR"/>
          </a:p>
        </p:txBody>
      </p:sp>
    </p:spTree>
    <p:extLst>
      <p:ext uri="{BB962C8B-B14F-4D97-AF65-F5344CB8AC3E}">
        <p14:creationId xmlns:p14="http://schemas.microsoft.com/office/powerpoint/2010/main" val="199047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20</a:t>
            </a:fld>
            <a:endParaRPr lang="fr-FR"/>
          </a:p>
        </p:txBody>
      </p:sp>
    </p:spTree>
    <p:extLst>
      <p:ext uri="{BB962C8B-B14F-4D97-AF65-F5344CB8AC3E}">
        <p14:creationId xmlns:p14="http://schemas.microsoft.com/office/powerpoint/2010/main" val="113991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21</a:t>
            </a:fld>
            <a:endParaRPr lang="fr-FR"/>
          </a:p>
        </p:txBody>
      </p:sp>
    </p:spTree>
    <p:extLst>
      <p:ext uri="{BB962C8B-B14F-4D97-AF65-F5344CB8AC3E}">
        <p14:creationId xmlns:p14="http://schemas.microsoft.com/office/powerpoint/2010/main" val="3719730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22</a:t>
            </a:fld>
            <a:endParaRPr lang="fr-FR"/>
          </a:p>
        </p:txBody>
      </p:sp>
    </p:spTree>
    <p:extLst>
      <p:ext uri="{BB962C8B-B14F-4D97-AF65-F5344CB8AC3E}">
        <p14:creationId xmlns:p14="http://schemas.microsoft.com/office/powerpoint/2010/main" val="3336174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23</a:t>
            </a:fld>
            <a:endParaRPr lang="fr-FR"/>
          </a:p>
        </p:txBody>
      </p:sp>
    </p:spTree>
    <p:extLst>
      <p:ext uri="{BB962C8B-B14F-4D97-AF65-F5344CB8AC3E}">
        <p14:creationId xmlns:p14="http://schemas.microsoft.com/office/powerpoint/2010/main" val="2170211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24</a:t>
            </a:fld>
            <a:endParaRPr lang="fr-FR"/>
          </a:p>
        </p:txBody>
      </p:sp>
    </p:spTree>
    <p:extLst>
      <p:ext uri="{BB962C8B-B14F-4D97-AF65-F5344CB8AC3E}">
        <p14:creationId xmlns:p14="http://schemas.microsoft.com/office/powerpoint/2010/main" val="174232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25</a:t>
            </a:fld>
            <a:endParaRPr lang="fr-FR"/>
          </a:p>
        </p:txBody>
      </p:sp>
    </p:spTree>
    <p:extLst>
      <p:ext uri="{BB962C8B-B14F-4D97-AF65-F5344CB8AC3E}">
        <p14:creationId xmlns:p14="http://schemas.microsoft.com/office/powerpoint/2010/main" val="2020322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26</a:t>
            </a:fld>
            <a:endParaRPr lang="fr-FR"/>
          </a:p>
        </p:txBody>
      </p:sp>
    </p:spTree>
    <p:extLst>
      <p:ext uri="{BB962C8B-B14F-4D97-AF65-F5344CB8AC3E}">
        <p14:creationId xmlns:p14="http://schemas.microsoft.com/office/powerpoint/2010/main" val="2214454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27</a:t>
            </a:fld>
            <a:endParaRPr lang="fr-FR"/>
          </a:p>
        </p:txBody>
      </p:sp>
    </p:spTree>
    <p:extLst>
      <p:ext uri="{BB962C8B-B14F-4D97-AF65-F5344CB8AC3E}">
        <p14:creationId xmlns:p14="http://schemas.microsoft.com/office/powerpoint/2010/main" val="25280356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bg>
      <p:bgPr>
        <a:solidFill>
          <a:srgbClr val="EDF2F4"/>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1873" y="247117"/>
            <a:ext cx="1677846" cy="1987200"/>
          </a:xfrm>
          <a:prstGeom prst="rect">
            <a:avLst/>
          </a:prstGeom>
        </p:spPr>
      </p:pic>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3"/>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368855" y="2483642"/>
            <a:ext cx="5943600" cy="3380002"/>
          </a:xfrm>
        </p:spPr>
        <p:txBody>
          <a:bodyPr>
            <a:normAutofit/>
          </a:bodyPr>
          <a:lstStyle>
            <a:lvl1pPr>
              <a:defRPr sz="4800" b="1" cap="all" spc="-150" baseline="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Tree>
    <p:extLst>
      <p:ext uri="{BB962C8B-B14F-4D97-AF65-F5344CB8AC3E}">
        <p14:creationId xmlns:p14="http://schemas.microsoft.com/office/powerpoint/2010/main" val="10163840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3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age ou liste">
    <p:bg>
      <p:bgPr>
        <a:solidFill>
          <a:srgbClr val="EDF2F4"/>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2"/>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470455" y="2790138"/>
            <a:ext cx="7912442" cy="3380002"/>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4" name="Espace réservé du texte 4">
            <a:extLst>
              <a:ext uri="{FF2B5EF4-FFF2-40B4-BE49-F238E27FC236}">
                <a16:creationId xmlns:a16="http://schemas.microsoft.com/office/drawing/2014/main" id="{9A63521E-D9EC-8747-B095-61825AA1886F}"/>
              </a:ext>
            </a:extLst>
          </p:cNvPr>
          <p:cNvSpPr>
            <a:spLocks noGrp="1"/>
          </p:cNvSpPr>
          <p:nvPr>
            <p:ph type="body" sz="quarter" idx="10" hasCustomPrompt="1"/>
          </p:nvPr>
        </p:nvSpPr>
        <p:spPr>
          <a:xfrm>
            <a:off x="1343455" y="741404"/>
            <a:ext cx="3811587" cy="2048733"/>
          </a:xfrm>
        </p:spPr>
        <p:txBody>
          <a:bodyPr>
            <a:noAutofit/>
          </a:bodyPr>
          <a:lstStyle>
            <a:lvl1pPr marL="0" indent="0">
              <a:buNone/>
              <a:defRPr sz="15000" b="1" spc="-300">
                <a:solidFill>
                  <a:srgbClr val="E84424"/>
                </a:solidFill>
                <a:latin typeface="Arial" panose="020B0604020202020204" pitchFamily="34" charset="0"/>
                <a:cs typeface="Arial" panose="020B0604020202020204" pitchFamily="34" charset="0"/>
              </a:defRPr>
            </a:lvl1pPr>
            <a:lvl2pPr>
              <a:defRPr sz="15000" b="1" spc="-300">
                <a:solidFill>
                  <a:srgbClr val="E84424"/>
                </a:solidFill>
                <a:latin typeface="Arial" panose="020B0604020202020204" pitchFamily="34" charset="0"/>
                <a:cs typeface="Arial" panose="020B0604020202020204" pitchFamily="34" charset="0"/>
              </a:defRPr>
            </a:lvl2pPr>
            <a:lvl3pPr>
              <a:defRPr sz="15000" b="1" spc="-300">
                <a:solidFill>
                  <a:srgbClr val="E84424"/>
                </a:solidFill>
                <a:latin typeface="Arial" panose="020B0604020202020204" pitchFamily="34" charset="0"/>
                <a:cs typeface="Arial" panose="020B0604020202020204" pitchFamily="34" charset="0"/>
              </a:defRPr>
            </a:lvl3pPr>
            <a:lvl4pPr>
              <a:defRPr sz="15000" b="1" spc="-300">
                <a:solidFill>
                  <a:srgbClr val="E84424"/>
                </a:solidFill>
                <a:latin typeface="Arial" panose="020B0604020202020204" pitchFamily="34" charset="0"/>
                <a:cs typeface="Arial" panose="020B0604020202020204" pitchFamily="34" charset="0"/>
              </a:defRPr>
            </a:lvl4pPr>
            <a:lvl5pPr>
              <a:defRPr sz="15000" b="1" spc="-300">
                <a:solidFill>
                  <a:srgbClr val="E84424"/>
                </a:solidFill>
                <a:latin typeface="Arial" panose="020B0604020202020204" pitchFamily="34" charset="0"/>
                <a:cs typeface="Arial" panose="020B0604020202020204" pitchFamily="34" charset="0"/>
              </a:defRPr>
            </a:lvl5pPr>
          </a:lstStyle>
          <a:p>
            <a:pPr lvl="0"/>
            <a:r>
              <a:rPr lang="fr-FR" dirty="0"/>
              <a:t>1</a:t>
            </a:r>
          </a:p>
        </p:txBody>
      </p:sp>
    </p:spTree>
    <p:extLst>
      <p:ext uri="{BB962C8B-B14F-4D97-AF65-F5344CB8AC3E}">
        <p14:creationId xmlns:p14="http://schemas.microsoft.com/office/powerpoint/2010/main" val="24746281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76CA68C-B286-F449-9378-EA43C36AE592}"/>
              </a:ext>
            </a:extLst>
          </p:cNvPr>
          <p:cNvSpPr>
            <a:spLocks noGrp="1"/>
          </p:cNvSpPr>
          <p:nvPr>
            <p:ph type="title" hasCustomPrompt="1"/>
          </p:nvPr>
        </p:nvSpPr>
        <p:spPr>
          <a:xfrm>
            <a:off x="698500" y="365125"/>
            <a:ext cx="105156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pic>
        <p:nvPicPr>
          <p:cNvPr id="8" name="Image 7">
            <a:extLst>
              <a:ext uri="{FF2B5EF4-FFF2-40B4-BE49-F238E27FC236}">
                <a16:creationId xmlns:a16="http://schemas.microsoft.com/office/drawing/2014/main" id="{7D79A757-9989-CF4C-8210-D8C2A54EF78A}"/>
              </a:ext>
            </a:extLst>
          </p:cNvPr>
          <p:cNvPicPr>
            <a:picLocks noChangeAspect="1"/>
          </p:cNvPicPr>
          <p:nvPr userDrawn="1"/>
        </p:nvPicPr>
        <p:blipFill>
          <a:blip r:embed="rId2"/>
          <a:stretch>
            <a:fillRect/>
          </a:stretch>
        </p:blipFill>
        <p:spPr>
          <a:xfrm>
            <a:off x="688091" y="6222817"/>
            <a:ext cx="1456209" cy="519456"/>
          </a:xfrm>
          <a:prstGeom prst="rect">
            <a:avLst/>
          </a:prstGeom>
        </p:spPr>
      </p:pic>
      <p:sp>
        <p:nvSpPr>
          <p:cNvPr id="9" name="Espace réservé du contenu 3"/>
          <p:cNvSpPr>
            <a:spLocks noGrp="1"/>
          </p:cNvSpPr>
          <p:nvPr>
            <p:ph sz="quarter" idx="10" hasCustomPrompt="1"/>
          </p:nvPr>
        </p:nvSpPr>
        <p:spPr>
          <a:xfrm>
            <a:off x="711200" y="1795463"/>
            <a:ext cx="10515600" cy="4202112"/>
          </a:xfrm>
        </p:spPr>
        <p:txBody>
          <a:bodyPr/>
          <a:lstStyle>
            <a:lvl1pPr>
              <a:defRPr sz="3000" b="1">
                <a:latin typeface="Arial" panose="020B0604020202020204" pitchFamily="34" charset="0"/>
                <a:cs typeface="Arial" panose="020B0604020202020204" pitchFamily="34" charset="0"/>
              </a:defRPr>
            </a:lvl1pPr>
            <a:lvl2pPr>
              <a:defRPr sz="2500" b="1">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3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325180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dirty="0"/>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239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96328" y="6226066"/>
            <a:ext cx="1456209" cy="519456"/>
          </a:xfrm>
          <a:prstGeom prst="rect">
            <a:avLst/>
          </a:prstGeom>
        </p:spPr>
      </p:pic>
      <p:sp>
        <p:nvSpPr>
          <p:cNvPr id="9" name="Espace réservé du contenu 2">
            <a:extLst>
              <a:ext uri="{FF2B5EF4-FFF2-40B4-BE49-F238E27FC236}">
                <a16:creationId xmlns:a16="http://schemas.microsoft.com/office/drawing/2014/main" id="{340F991B-6B11-014F-92A3-ACAB25B8F1A7}"/>
              </a:ext>
            </a:extLst>
          </p:cNvPr>
          <p:cNvSpPr>
            <a:spLocks noGrp="1"/>
          </p:cNvSpPr>
          <p:nvPr>
            <p:ph idx="13"/>
          </p:nvPr>
        </p:nvSpPr>
        <p:spPr>
          <a:xfrm>
            <a:off x="6619410" y="1825625"/>
            <a:ext cx="5456722" cy="4351338"/>
          </a:xfrm>
        </p:spPr>
        <p:txBody>
          <a:bodyPr/>
          <a:lstStyle>
            <a:lvl1pPr marL="0" indent="0">
              <a:buNone/>
              <a:defRPr sz="2400" b="1" spc="-90" baseline="0">
                <a:solidFill>
                  <a:srgbClr val="000002"/>
                </a:solidFill>
                <a:latin typeface="Arial" panose="020B0604020202020204" pitchFamily="34" charset="0"/>
                <a:cs typeface="Arial" panose="020B0604020202020204" pitchFamily="34" charset="0"/>
              </a:defRPr>
            </a:lvl1pPr>
            <a:lvl2pPr>
              <a:defRPr sz="2000"/>
            </a:lvl2pPr>
            <a:lvl3pPr>
              <a:defRPr sz="1600"/>
            </a:lvl3pPr>
            <a:lvl4pPr>
              <a:defRPr sz="1400"/>
            </a:lvl4pPr>
            <a:lvl5pPr>
              <a:defRPr sz="1200"/>
            </a:lvl5pPr>
          </a:lstStyle>
          <a:p>
            <a:pPr lvl="0"/>
            <a:r>
              <a:rPr lang="fr-FR"/>
              <a:t>Modifier les styles du texte du masque</a:t>
            </a:r>
          </a:p>
        </p:txBody>
      </p:sp>
    </p:spTree>
    <p:extLst>
      <p:ext uri="{BB962C8B-B14F-4D97-AF65-F5344CB8AC3E}">
        <p14:creationId xmlns:p14="http://schemas.microsoft.com/office/powerpoint/2010/main" val="1015357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dirty="0"/>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112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366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0" y="6222817"/>
            <a:ext cx="1456209" cy="519456"/>
          </a:xfrm>
          <a:prstGeom prst="rect">
            <a:avLst/>
          </a:prstGeom>
        </p:spPr>
      </p:pic>
      <p:sp>
        <p:nvSpPr>
          <p:cNvPr id="9" name="Espace réservé du contenu 2">
            <a:extLst>
              <a:ext uri="{FF2B5EF4-FFF2-40B4-BE49-F238E27FC236}">
                <a16:creationId xmlns:a16="http://schemas.microsoft.com/office/drawing/2014/main" id="{E62ADD41-31FD-E440-BF9E-74421B0782B9}"/>
              </a:ext>
            </a:extLst>
          </p:cNvPr>
          <p:cNvSpPr>
            <a:spLocks noGrp="1"/>
          </p:cNvSpPr>
          <p:nvPr>
            <p:ph idx="13" hasCustomPrompt="1"/>
          </p:nvPr>
        </p:nvSpPr>
        <p:spPr>
          <a:xfrm>
            <a:off x="6619410"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3200" b="1">
                <a:solidFill>
                  <a:schemeClr val="bg1"/>
                </a:solidFill>
                <a:latin typeface="Arial" panose="020B0604020202020204" pitchFamily="34" charset="0"/>
                <a:cs typeface="Arial" panose="020B0604020202020204" pitchFamily="34" charset="0"/>
              </a:defRPr>
            </a:lvl6pPr>
          </a:lstStyle>
          <a:p>
            <a:pPr lvl="0"/>
            <a:r>
              <a:rPr lang="fr-FR" dirty="0"/>
              <a:t>CLIQUEZ POUR MODIFIER</a:t>
            </a:r>
          </a:p>
          <a:p>
            <a:pPr lvl="1"/>
            <a:r>
              <a:rPr lang="fr-FR" dirty="0"/>
              <a:t>DEUXIÈME NIVEAU</a:t>
            </a:r>
          </a:p>
          <a:p>
            <a:pPr lvl="2"/>
            <a:r>
              <a:rPr lang="fr-FR" dirty="0"/>
              <a:t>Troisième niveau</a:t>
            </a:r>
          </a:p>
          <a:p>
            <a:pPr lvl="3"/>
            <a:r>
              <a:rPr lang="fr-FR" dirty="0"/>
              <a:t>Quatrième niveau</a:t>
            </a:r>
          </a:p>
          <a:p>
            <a:pPr lvl="4"/>
            <a:r>
              <a:rPr lang="fr-FR" dirty="0"/>
              <a:t>Cinquième niveau</a:t>
            </a:r>
          </a:p>
          <a:p>
            <a:pPr lvl="5"/>
            <a:r>
              <a:rPr lang="fr-FR" dirty="0"/>
              <a:t>CITATION OU CONCLUSION</a:t>
            </a:r>
          </a:p>
        </p:txBody>
      </p:sp>
    </p:spTree>
    <p:extLst>
      <p:ext uri="{BB962C8B-B14F-4D97-AF65-F5344CB8AC3E}">
        <p14:creationId xmlns:p14="http://schemas.microsoft.com/office/powerpoint/2010/main" val="2449560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985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239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4516643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366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3631527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858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dirty="0"/>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6985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568953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B2218-622E-414B-A705-F2C57628A747}" type="datetimeFigureOut">
              <a:rPr lang="fr-FR" smtClean="0"/>
              <a:t>13/01/2023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F53A4-7B0E-4F39-B95D-86D40E7AF0E6}" type="slidenum">
              <a:rPr lang="fr-FR" smtClean="0"/>
              <a:t>‹N°›</a:t>
            </a:fld>
            <a:endParaRPr lang="fr-FR" dirty="0"/>
          </a:p>
        </p:txBody>
      </p:sp>
    </p:spTree>
    <p:extLst>
      <p:ext uri="{BB962C8B-B14F-4D97-AF65-F5344CB8AC3E}">
        <p14:creationId xmlns:p14="http://schemas.microsoft.com/office/powerpoint/2010/main" val="19603872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3" r:id="rId4"/>
    <p:sldLayoutId id="2147483664" r:id="rId5"/>
    <p:sldLayoutId id="2147483665" r:id="rId6"/>
    <p:sldLayoutId id="2147483668" r:id="rId7"/>
    <p:sldLayoutId id="2147483666"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slide" Target="slide3.xml"/><Relationship Id="rId4" Type="http://schemas.openxmlformats.org/officeDocument/2006/relationships/slide" Target="slide3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jpeg"/><Relationship Id="rId12" Type="http://schemas.openxmlformats.org/officeDocument/2006/relationships/image" Target="../media/image42.jpg"/><Relationship Id="rId17" Type="http://schemas.openxmlformats.org/officeDocument/2006/relationships/image" Target="../media/image47.png"/><Relationship Id="rId2" Type="http://schemas.openxmlformats.org/officeDocument/2006/relationships/notesSlide" Target="../notesSlides/notesSlide14.xml"/><Relationship Id="rId16" Type="http://schemas.openxmlformats.org/officeDocument/2006/relationships/image" Target="../media/image46.jpeg"/><Relationship Id="rId20" Type="http://schemas.openxmlformats.org/officeDocument/2006/relationships/image" Target="../media/image50.png"/><Relationship Id="rId1" Type="http://schemas.openxmlformats.org/officeDocument/2006/relationships/slideLayout" Target="../slideLayouts/slideLayout9.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9655" y="2458242"/>
            <a:ext cx="5943600" cy="3380002"/>
          </a:xfrm>
        </p:spPr>
        <p:txBody>
          <a:bodyPr/>
          <a:lstStyle/>
          <a:p>
            <a:r>
              <a:rPr lang="fr-FR" dirty="0"/>
              <a:t>CONSTRUIRE SON ENGAGEMENT AVEC </a:t>
            </a:r>
            <a:r>
              <a:rPr lang="fr-FR" dirty="0" err="1"/>
              <a:t>bIOFORCE</a:t>
            </a:r>
            <a:endParaRPr lang="fr-FR" dirty="0"/>
          </a:p>
        </p:txBody>
      </p:sp>
    </p:spTree>
    <p:extLst>
      <p:ext uri="{BB962C8B-B14F-4D97-AF65-F5344CB8AC3E}">
        <p14:creationId xmlns:p14="http://schemas.microsoft.com/office/powerpoint/2010/main" val="2734988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85975"/>
            <a:ext cx="5527674" cy="4090988"/>
          </a:xfrm>
        </p:spPr>
        <p:txBody>
          <a:bodyPr>
            <a:normAutofit/>
          </a:bodyPr>
          <a:lstStyle/>
          <a:p>
            <a:pPr marL="0" indent="0">
              <a:buNone/>
            </a:pPr>
            <a:r>
              <a:rPr lang="fr-FR" sz="2000" b="0" spc="0" dirty="0">
                <a:solidFill>
                  <a:srgbClr val="333331"/>
                </a:solidFill>
              </a:rPr>
              <a:t>Des mises en situation </a:t>
            </a:r>
            <a:r>
              <a:rPr lang="fr-FR" sz="2000" b="0" spc="0" dirty="0">
                <a:solidFill>
                  <a:srgbClr val="E84525"/>
                </a:solidFill>
              </a:rPr>
              <a:t>grandeur nature </a:t>
            </a:r>
            <a:r>
              <a:rPr lang="fr-FR" sz="2000" b="0" spc="0" dirty="0">
                <a:solidFill>
                  <a:srgbClr val="333331"/>
                </a:solidFill>
              </a:rPr>
              <a:t>proches de la réalité du terrain</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Des applications pratiques de </a:t>
            </a:r>
            <a:r>
              <a:rPr lang="fr-FR" sz="2000" b="0" spc="0" dirty="0">
                <a:solidFill>
                  <a:srgbClr val="E84525"/>
                </a:solidFill>
              </a:rPr>
              <a:t>solidarité locale </a:t>
            </a:r>
            <a:r>
              <a:rPr lang="fr-FR" sz="2000" b="0" spc="0" dirty="0">
                <a:solidFill>
                  <a:srgbClr val="333331"/>
                </a:solidFill>
              </a:rPr>
              <a:t>: de l’accompagnement à la scolarité de collégiens aux maraudes de nuit pour des personnes sans domicile fixe</a:t>
            </a:r>
          </a:p>
          <a:p>
            <a:pPr marL="0" indent="0">
              <a:buNone/>
            </a:pPr>
            <a:endParaRPr lang="fr-FR" sz="2000" b="0" spc="0" dirty="0">
              <a:solidFill>
                <a:srgbClr val="333331"/>
              </a:solidFill>
            </a:endParaRP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21277" r="14255"/>
          <a:stretch/>
        </p:blipFill>
        <p:spPr>
          <a:xfrm>
            <a:off x="6496866" y="0"/>
            <a:ext cx="5772150" cy="3619500"/>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t="14103"/>
          <a:stretch/>
        </p:blipFill>
        <p:spPr>
          <a:xfrm>
            <a:off x="6493691" y="3609975"/>
            <a:ext cx="5689600" cy="3259770"/>
          </a:xfrm>
          <a:prstGeom prst="rect">
            <a:avLst/>
          </a:prstGeom>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9" name="Titre 1"/>
          <p:cNvSpPr txBox="1">
            <a:spLocks/>
          </p:cNvSpPr>
          <p:nvPr/>
        </p:nvSpPr>
        <p:spPr>
          <a:xfrm>
            <a:off x="723901" y="365125"/>
            <a:ext cx="52785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a:t>Préparez-vous au terrain</a:t>
            </a:r>
            <a:endParaRPr lang="fr-FR" dirty="0"/>
          </a:p>
        </p:txBody>
      </p:sp>
    </p:spTree>
    <p:extLst>
      <p:ext uri="{BB962C8B-B14F-4D97-AF65-F5344CB8AC3E}">
        <p14:creationId xmlns:p14="http://schemas.microsoft.com/office/powerpoint/2010/main" val="561281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723901" y="365125"/>
            <a:ext cx="5278547" cy="1325563"/>
          </a:xfrm>
        </p:spPr>
        <p:txBody>
          <a:bodyPr/>
          <a:lstStyle/>
          <a:p>
            <a:r>
              <a:rPr lang="fr-FR" dirty="0"/>
              <a:t>Préparez-vous au terrain</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Des </a:t>
            </a:r>
            <a:r>
              <a:rPr lang="fr-FR" sz="2000" b="0" spc="0" dirty="0">
                <a:solidFill>
                  <a:srgbClr val="E84525"/>
                </a:solidFill>
              </a:rPr>
              <a:t>stages et missions </a:t>
            </a:r>
            <a:r>
              <a:rPr lang="fr-FR" sz="2000" b="0" spc="0" dirty="0">
                <a:solidFill>
                  <a:srgbClr val="333331"/>
                </a:solidFill>
              </a:rPr>
              <a:t>: tremplin vers l’emploi</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De </a:t>
            </a:r>
            <a:r>
              <a:rPr lang="fr-FR" sz="2000" b="0" spc="0" dirty="0">
                <a:solidFill>
                  <a:srgbClr val="E84525"/>
                </a:solidFill>
              </a:rPr>
              <a:t>l’alternance</a:t>
            </a:r>
            <a:r>
              <a:rPr lang="fr-FR" sz="2000" b="0" spc="0" dirty="0">
                <a:solidFill>
                  <a:srgbClr val="333331"/>
                </a:solidFill>
              </a:rPr>
              <a:t> pour découvrir l’entreprise</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731" t="28943" r="17413" b="15015"/>
          <a:stretch/>
        </p:blipFill>
        <p:spPr>
          <a:xfrm>
            <a:off x="6496866" y="3619499"/>
            <a:ext cx="5686426" cy="3238501"/>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8936" r="7447"/>
          <a:stretch/>
        </p:blipFill>
        <p:spPr>
          <a:xfrm>
            <a:off x="6496050" y="0"/>
            <a:ext cx="5695950" cy="3619500"/>
          </a:xfrm>
          <a:prstGeom prst="rect">
            <a:avLst/>
          </a:prstGeom>
        </p:spPr>
      </p:pic>
    </p:spTree>
    <p:extLst>
      <p:ext uri="{BB962C8B-B14F-4D97-AF65-F5344CB8AC3E}">
        <p14:creationId xmlns:p14="http://schemas.microsoft.com/office/powerpoint/2010/main" val="190414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fr-FR" dirty="0"/>
              <a:t>Apprenez avec des humanitaires</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Une équipe pédagogique composée de </a:t>
            </a:r>
            <a:r>
              <a:rPr lang="fr-FR" sz="2000" b="0" spc="0" dirty="0">
                <a:solidFill>
                  <a:srgbClr val="E84525"/>
                </a:solidFill>
              </a:rPr>
              <a:t>coordinateurs de formation </a:t>
            </a:r>
            <a:r>
              <a:rPr lang="fr-FR" sz="2000" b="0" spc="0" dirty="0">
                <a:solidFill>
                  <a:srgbClr val="333331"/>
                </a:solidFill>
              </a:rPr>
              <a:t>et de </a:t>
            </a:r>
            <a:r>
              <a:rPr lang="fr-FR" sz="2000" b="0" spc="0" dirty="0">
                <a:solidFill>
                  <a:srgbClr val="E84525"/>
                </a:solidFill>
              </a:rPr>
              <a:t>coordinateurs de pôles de compétences</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Un réseau de </a:t>
            </a:r>
            <a:r>
              <a:rPr lang="fr-FR" sz="2000" b="0" spc="0" dirty="0">
                <a:solidFill>
                  <a:srgbClr val="E84525"/>
                </a:solidFill>
              </a:rPr>
              <a:t>310 formateurs </a:t>
            </a:r>
            <a:r>
              <a:rPr lang="fr-FR" sz="2000" b="0" spc="0" dirty="0">
                <a:solidFill>
                  <a:srgbClr val="333331"/>
                </a:solidFill>
              </a:rPr>
              <a:t>qui possèdent une riche expérience de terrain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6866" y="-1"/>
            <a:ext cx="5705475" cy="3265047"/>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18949" t="9487" r="12929" b="10399"/>
          <a:stretch/>
        </p:blipFill>
        <p:spPr>
          <a:xfrm>
            <a:off x="6497922" y="3248025"/>
            <a:ext cx="5704419" cy="3619500"/>
          </a:xfrm>
          <a:prstGeom prst="rect">
            <a:avLst/>
          </a:prstGeom>
        </p:spPr>
      </p:pic>
    </p:spTree>
    <p:extLst>
      <p:ext uri="{BB962C8B-B14F-4D97-AF65-F5344CB8AC3E}">
        <p14:creationId xmlns:p14="http://schemas.microsoft.com/office/powerpoint/2010/main" val="1290429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800" y="1534168"/>
            <a:ext cx="5456722" cy="1325563"/>
          </a:xfrm>
        </p:spPr>
        <p:txBody>
          <a:bodyPr>
            <a:normAutofit fontScale="90000"/>
          </a:bodyPr>
          <a:lstStyle/>
          <a:p>
            <a:r>
              <a:rPr lang="fr-FR" dirty="0"/>
              <a:t>VOUS ACCOMPAGNER INDIVIDUELLEMENT</a:t>
            </a:r>
            <a:br>
              <a:rPr lang="fr-FR" dirty="0"/>
            </a:br>
            <a:r>
              <a:rPr lang="fr-FR" dirty="0">
                <a:solidFill>
                  <a:srgbClr val="333331"/>
                </a:solidFill>
              </a:rPr>
              <a:t>DE LA FORMATION À L’EMPLOI</a:t>
            </a:r>
          </a:p>
        </p:txBody>
      </p:sp>
    </p:spTree>
    <p:extLst>
      <p:ext uri="{BB962C8B-B14F-4D97-AF65-F5344CB8AC3E}">
        <p14:creationId xmlns:p14="http://schemas.microsoft.com/office/powerpoint/2010/main" val="2661005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597152" y="74043"/>
            <a:ext cx="5456722" cy="1325563"/>
          </a:xfrm>
        </p:spPr>
        <p:txBody>
          <a:bodyPr/>
          <a:lstStyle/>
          <a:p>
            <a:r>
              <a:rPr lang="fr-FR" dirty="0"/>
              <a:t>Comptez sur nous</a:t>
            </a:r>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Un </a:t>
            </a:r>
            <a:r>
              <a:rPr lang="fr-FR" sz="2000" b="0" spc="0" dirty="0">
                <a:solidFill>
                  <a:srgbClr val="E84525"/>
                </a:solidFill>
              </a:rPr>
              <a:t>coordinateur de formation </a:t>
            </a:r>
            <a:r>
              <a:rPr lang="fr-FR" sz="2000" b="0" spc="0" dirty="0">
                <a:solidFill>
                  <a:srgbClr val="333331"/>
                </a:solidFill>
              </a:rPr>
              <a:t>suit votre acquisition de compétences pendant la formation</a:t>
            </a:r>
          </a:p>
          <a:p>
            <a:pPr marL="0" indent="0">
              <a:buNone/>
            </a:pPr>
            <a:endParaRPr lang="fr-FR" sz="2000" b="0" spc="0" dirty="0">
              <a:solidFill>
                <a:srgbClr val="333331"/>
              </a:solidFill>
            </a:endParaRPr>
          </a:p>
          <a:p>
            <a:pPr marL="0" indent="0">
              <a:buNone/>
            </a:pPr>
            <a:r>
              <a:rPr lang="fr-FR" sz="2000" b="0" spc="0" dirty="0">
                <a:solidFill>
                  <a:srgbClr val="333331"/>
                </a:solidFill>
              </a:rPr>
              <a:t>Un </a:t>
            </a:r>
            <a:r>
              <a:rPr lang="fr-FR" sz="2000" b="0" spc="0" dirty="0">
                <a:solidFill>
                  <a:srgbClr val="E84525"/>
                </a:solidFill>
              </a:rPr>
              <a:t>chargé d’orientation </a:t>
            </a:r>
            <a:r>
              <a:rPr lang="fr-FR" sz="2000" b="0" spc="0" dirty="0">
                <a:solidFill>
                  <a:srgbClr val="333331"/>
                </a:solidFill>
              </a:rPr>
              <a:t>vous accompagne vers l’emploi</a:t>
            </a:r>
          </a:p>
          <a:p>
            <a:pPr marL="0" indent="0">
              <a:buNone/>
            </a:pPr>
            <a:endParaRPr lang="fr-FR" sz="2000" b="0" spc="0" dirty="0">
              <a:solidFill>
                <a:srgbClr val="333331"/>
              </a:solidFill>
            </a:endParaRPr>
          </a:p>
          <a:p>
            <a:pPr marL="0" indent="0">
              <a:buNone/>
            </a:pPr>
            <a:r>
              <a:rPr lang="fr-FR" sz="2000" b="0" spc="0" dirty="0">
                <a:solidFill>
                  <a:srgbClr val="333331"/>
                </a:solidFill>
              </a:rPr>
              <a:t>Plus de 30 </a:t>
            </a:r>
            <a:r>
              <a:rPr lang="fr-FR" sz="2000" b="0" spc="0" dirty="0">
                <a:solidFill>
                  <a:srgbClr val="E84525"/>
                </a:solidFill>
              </a:rPr>
              <a:t>organisations internationales </a:t>
            </a:r>
            <a:r>
              <a:rPr lang="fr-FR" sz="2000" b="0" spc="0" dirty="0">
                <a:solidFill>
                  <a:srgbClr val="333331"/>
                </a:solidFill>
              </a:rPr>
              <a:t>viennent vous rencontrer chaque année</a:t>
            </a:r>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17216" t="20300"/>
          <a:stretch/>
        </p:blipFill>
        <p:spPr>
          <a:xfrm>
            <a:off x="6492565" y="3193576"/>
            <a:ext cx="5709313" cy="3664424"/>
          </a:xfrm>
          <a:prstGeom prst="rect">
            <a:avLst/>
          </a:prstGeom>
        </p:spPr>
      </p:pic>
      <p:pic>
        <p:nvPicPr>
          <p:cNvPr id="10" name="Image 9" descr="Une image contenant personne, intérieur, mur&#10;&#10;Description générée automatiquement">
            <a:extLst>
              <a:ext uri="{FF2B5EF4-FFF2-40B4-BE49-F238E27FC236}">
                <a16:creationId xmlns:a16="http://schemas.microsoft.com/office/drawing/2014/main" id="{1F27352D-2A30-9949-90E4-512620CE6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013" b="20137"/>
          <a:stretch/>
        </p:blipFill>
        <p:spPr>
          <a:xfrm>
            <a:off x="6490568" y="0"/>
            <a:ext cx="5699435" cy="3193576"/>
          </a:xfrm>
          <a:prstGeom prst="rect">
            <a:avLst/>
          </a:prstGeom>
        </p:spPr>
      </p:pic>
    </p:spTree>
    <p:extLst>
      <p:ext uri="{BB962C8B-B14F-4D97-AF65-F5344CB8AC3E}">
        <p14:creationId xmlns:p14="http://schemas.microsoft.com/office/powerpoint/2010/main" val="2845340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TROIS PILIERS POUR CONSTRUIRE SON ENGAGEMENT</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2</a:t>
            </a:r>
          </a:p>
        </p:txBody>
      </p:sp>
      <p:sp>
        <p:nvSpPr>
          <p:cNvPr id="4" name="Ellipse 3"/>
          <p:cNvSpPr/>
          <p:nvPr/>
        </p:nvSpPr>
        <p:spPr>
          <a:xfrm>
            <a:off x="5374613" y="4551947"/>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S’informer</a:t>
            </a:r>
          </a:p>
        </p:txBody>
      </p:sp>
      <p:sp>
        <p:nvSpPr>
          <p:cNvPr id="5" name="Ellipse 4"/>
          <p:cNvSpPr/>
          <p:nvPr/>
        </p:nvSpPr>
        <p:spPr>
          <a:xfrm>
            <a:off x="7578683" y="4549268"/>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2800"/>
              </a:lnSpc>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Être </a:t>
            </a:r>
          </a:p>
          <a:p>
            <a:pPr algn="ctr">
              <a:lnSpc>
                <a:spcPts val="2800"/>
              </a:lnSpc>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accompagné</a:t>
            </a:r>
          </a:p>
        </p:txBody>
      </p:sp>
      <p:sp>
        <p:nvSpPr>
          <p:cNvPr id="6" name="Ellipse 5"/>
          <p:cNvSpPr/>
          <p:nvPr/>
        </p:nvSpPr>
        <p:spPr>
          <a:xfrm>
            <a:off x="9782753" y="4549268"/>
            <a:ext cx="2088232" cy="1944216"/>
          </a:xfrm>
          <a:prstGeom prst="ellipse">
            <a:avLst/>
          </a:prstGeom>
          <a:solidFill>
            <a:srgbClr val="E8452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spc="-150" dirty="0">
                <a:solidFill>
                  <a:schemeClr val="bg1">
                    <a:lumMod val="95000"/>
                  </a:schemeClr>
                </a:solidFill>
                <a:latin typeface="Arial" panose="020B0604020202020204" pitchFamily="34" charset="0"/>
                <a:ea typeface="Roboto" pitchFamily="2" charset="0"/>
                <a:cs typeface="Arial" panose="020B0604020202020204" pitchFamily="34" charset="0"/>
              </a:rPr>
              <a:t>Se former</a:t>
            </a:r>
          </a:p>
        </p:txBody>
      </p:sp>
    </p:spTree>
    <p:extLst>
      <p:ext uri="{BB962C8B-B14F-4D97-AF65-F5344CB8AC3E}">
        <p14:creationId xmlns:p14="http://schemas.microsoft.com/office/powerpoint/2010/main" val="5370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5234" y="0"/>
            <a:ext cx="5715000" cy="3810000"/>
          </a:xfrm>
          <a:prstGeom prst="rect">
            <a:avLst/>
          </a:prstGeom>
        </p:spPr>
      </p:pic>
      <p:sp>
        <p:nvSpPr>
          <p:cNvPr id="2" name="Titre 1"/>
          <p:cNvSpPr>
            <a:spLocks noGrp="1"/>
          </p:cNvSpPr>
          <p:nvPr>
            <p:ph type="title"/>
          </p:nvPr>
        </p:nvSpPr>
        <p:spPr/>
        <p:txBody>
          <a:bodyPr>
            <a:normAutofit/>
          </a:bodyPr>
          <a:lstStyle/>
          <a:p>
            <a:r>
              <a:rPr lang="fr-FR" dirty="0">
                <a:solidFill>
                  <a:srgbClr val="E84424"/>
                </a:solidFill>
              </a:rPr>
              <a:t>S’INFORMER </a:t>
            </a:r>
            <a:br>
              <a:rPr lang="fr-FR" dirty="0">
                <a:solidFill>
                  <a:srgbClr val="E84424"/>
                </a:solidFill>
              </a:rPr>
            </a:br>
            <a:r>
              <a:rPr lang="fr-FR" dirty="0">
                <a:solidFill>
                  <a:srgbClr val="E84424"/>
                </a:solidFill>
              </a:rPr>
              <a:t>AVEC BIOFORCE</a:t>
            </a:r>
            <a:endParaRPr lang="fr-FR" dirty="0"/>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Des évènements faits pour vous guider</a:t>
            </a:r>
          </a:p>
          <a:p>
            <a:pPr marL="0" indent="0">
              <a:buNone/>
            </a:pPr>
            <a:endParaRPr lang="fr-FR" sz="2000" b="0" spc="0" dirty="0">
              <a:solidFill>
                <a:srgbClr val="333331"/>
              </a:solidFill>
            </a:endParaRPr>
          </a:p>
          <a:p>
            <a:pPr marL="0" indent="0">
              <a:buNone/>
            </a:pPr>
            <a:endParaRPr lang="fr-FR" sz="2000" b="0" spc="0" dirty="0">
              <a:solidFill>
                <a:srgbClr val="333331"/>
              </a:solidFill>
            </a:endParaRPr>
          </a:p>
          <a:p>
            <a:pPr marL="0" indent="0">
              <a:buNone/>
            </a:pPr>
            <a:r>
              <a:rPr lang="fr-FR" sz="2000" b="0" spc="0" dirty="0">
                <a:solidFill>
                  <a:srgbClr val="333331"/>
                </a:solidFill>
              </a:rPr>
              <a:t>Sur le site internet </a:t>
            </a:r>
            <a:r>
              <a:rPr lang="fr-FR" sz="2000" b="0" spc="0" dirty="0">
                <a:solidFill>
                  <a:srgbClr val="E84525"/>
                </a:solidFill>
              </a:rPr>
              <a:t>solidaire</a:t>
            </a:r>
            <a:r>
              <a:rPr lang="fr-FR" sz="2000" b="0" spc="0" dirty="0">
                <a:solidFill>
                  <a:srgbClr val="333331"/>
                </a:solidFill>
              </a:rPr>
              <a:t>.info</a:t>
            </a:r>
          </a:p>
          <a:p>
            <a:pPr marL="0" indent="0">
              <a:buNone/>
            </a:pPr>
            <a:endParaRPr lang="fr-FR" sz="2000" b="0" spc="0" dirty="0">
              <a:solidFill>
                <a:srgbClr val="333331"/>
              </a:solidFill>
            </a:endParaRPr>
          </a:p>
          <a:p>
            <a:pPr marL="0" indent="0">
              <a:buNone/>
            </a:pPr>
            <a:endParaRPr lang="fr-FR" sz="2000" b="0" spc="0" dirty="0">
              <a:solidFill>
                <a:srgbClr val="333331"/>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2780" r="12793"/>
          <a:stretch/>
        </p:blipFill>
        <p:spPr>
          <a:xfrm>
            <a:off x="6495234" y="3753853"/>
            <a:ext cx="5715000" cy="3104147"/>
          </a:xfrm>
          <a:prstGeom prst="rect">
            <a:avLst/>
          </a:prstGeom>
        </p:spPr>
      </p:pic>
    </p:spTree>
    <p:extLst>
      <p:ext uri="{BB962C8B-B14F-4D97-AF65-F5344CB8AC3E}">
        <p14:creationId xmlns:p14="http://schemas.microsoft.com/office/powerpoint/2010/main" val="244974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solidFill>
                  <a:srgbClr val="E84424"/>
                </a:solidFill>
              </a:rPr>
              <a:t>ÊTRE ACCOMPAGNÉ </a:t>
            </a:r>
            <a:br>
              <a:rPr lang="fr-FR" dirty="0">
                <a:solidFill>
                  <a:srgbClr val="E84424"/>
                </a:solidFill>
              </a:rPr>
            </a:br>
            <a:r>
              <a:rPr lang="fr-FR" dirty="0">
                <a:solidFill>
                  <a:srgbClr val="E84424"/>
                </a:solidFill>
              </a:rPr>
              <a:t>PAR BIOFORCE</a:t>
            </a:r>
            <a:endParaRPr lang="fr-FR" dirty="0"/>
          </a:p>
        </p:txBody>
      </p:sp>
      <p:sp>
        <p:nvSpPr>
          <p:cNvPr id="3" name="Espace réservé du contenu 2"/>
          <p:cNvSpPr>
            <a:spLocks noGrp="1"/>
          </p:cNvSpPr>
          <p:nvPr>
            <p:ph idx="1"/>
          </p:nvPr>
        </p:nvSpPr>
        <p:spPr>
          <a:xfrm>
            <a:off x="749301" y="2085975"/>
            <a:ext cx="5456722" cy="4090988"/>
          </a:xfrm>
        </p:spPr>
        <p:txBody>
          <a:bodyPr>
            <a:normAutofit/>
          </a:bodyPr>
          <a:lstStyle/>
          <a:p>
            <a:pPr marL="0" indent="0">
              <a:buNone/>
            </a:pPr>
            <a:r>
              <a:rPr lang="fr-FR" sz="2000" b="0" spc="0" dirty="0">
                <a:solidFill>
                  <a:srgbClr val="333331"/>
                </a:solidFill>
              </a:rPr>
              <a:t>Rencontrez un chargé d’orientation </a:t>
            </a:r>
            <a:r>
              <a:rPr lang="fr-FR" sz="2000" b="0" spc="0" dirty="0">
                <a:solidFill>
                  <a:srgbClr val="E84525"/>
                </a:solidFill>
              </a:rPr>
              <a:t>spécialisé dans la solidarité pour construire votre projet d’engagement</a:t>
            </a:r>
            <a:r>
              <a:rPr lang="fr-FR" sz="2000" b="0" spc="0" dirty="0">
                <a:solidFill>
                  <a:srgbClr val="333331"/>
                </a:solidFill>
              </a:rPr>
              <a:t>, que celui-ci passe par une formation Bioforce ou une autre !</a:t>
            </a:r>
          </a:p>
          <a:p>
            <a:pPr marL="0" indent="0">
              <a:buNone/>
            </a:pPr>
            <a:endParaRPr lang="fr-FR" sz="2000" b="0" spc="0" dirty="0">
              <a:solidFill>
                <a:srgbClr val="333331"/>
              </a:solidFill>
            </a:endParaRPr>
          </a:p>
          <a:p>
            <a:pPr marL="0" indent="0">
              <a:buNone/>
            </a:pPr>
            <a:r>
              <a:rPr lang="fr-FR" sz="2000" b="0" spc="0" dirty="0">
                <a:solidFill>
                  <a:srgbClr val="333331"/>
                </a:solidFill>
              </a:rPr>
              <a:t>1h en face-à-face à Lyon ou à distance (téléphone ou </a:t>
            </a:r>
            <a:r>
              <a:rPr lang="fr-FR" sz="2000" b="0" spc="0" dirty="0" err="1">
                <a:solidFill>
                  <a:srgbClr val="333331"/>
                </a:solidFill>
              </a:rPr>
              <a:t>visio</a:t>
            </a:r>
            <a:r>
              <a:rPr lang="fr-FR" sz="2000" b="0" spc="0" dirty="0">
                <a:solidFill>
                  <a:srgbClr val="333331"/>
                </a:solidFill>
              </a:rPr>
              <a:t>) : 80 €</a:t>
            </a:r>
          </a:p>
          <a:p>
            <a:pPr marL="0" indent="0">
              <a:buNone/>
            </a:pPr>
            <a:endParaRPr lang="fr-FR" sz="2000" b="0" spc="0" dirty="0">
              <a:solidFill>
                <a:srgbClr val="333331"/>
              </a:solidFill>
            </a:endParaRPr>
          </a:p>
          <a:p>
            <a:pPr marL="0" indent="0">
              <a:buNone/>
            </a:pPr>
            <a:r>
              <a:rPr lang="fr-FR" sz="2000" b="0" spc="0" dirty="0">
                <a:solidFill>
                  <a:srgbClr val="333331"/>
                </a:solidFill>
              </a:rPr>
              <a:t>Inscription sur notre site web</a:t>
            </a:r>
          </a:p>
          <a:p>
            <a:pPr marL="0" indent="0">
              <a:buNone/>
            </a:pPr>
            <a:endParaRPr lang="fr-FR" sz="2000" b="0" spc="0" dirty="0">
              <a:solidFill>
                <a:srgbClr val="333331"/>
              </a:solidFill>
            </a:endParaRPr>
          </a:p>
        </p:txBody>
      </p:sp>
      <p:sp>
        <p:nvSpPr>
          <p:cNvPr id="4" name="ZoneTexte 3"/>
          <p:cNvSpPr txBox="1"/>
          <p:nvPr/>
        </p:nvSpPr>
        <p:spPr>
          <a:xfrm>
            <a:off x="6837028" y="2085975"/>
            <a:ext cx="4873709" cy="4154984"/>
          </a:xfrm>
          <a:prstGeom prst="rect">
            <a:avLst/>
          </a:prstGeom>
          <a:noFill/>
        </p:spPr>
        <p:txBody>
          <a:bodyPr wrap="square" rtlCol="0">
            <a:spAutoFit/>
          </a:bodyPr>
          <a:lstStyle/>
          <a:p>
            <a:pPr algn="r"/>
            <a:r>
              <a:rPr lang="fr-FR" sz="2400" dirty="0">
                <a:solidFill>
                  <a:schemeClr val="bg1"/>
                </a:solidFill>
                <a:latin typeface="Arial" panose="020B0604020202020204" pitchFamily="34" charset="0"/>
                <a:ea typeface="Gotham Book" charset="0"/>
                <a:cs typeface="Arial" panose="020B0604020202020204" pitchFamily="34" charset="0"/>
              </a:rPr>
              <a:t>Quelles sont mes </a:t>
            </a:r>
            <a:r>
              <a:rPr lang="fr-FR" sz="2400" b="1" dirty="0">
                <a:solidFill>
                  <a:schemeClr val="bg1"/>
                </a:solidFill>
                <a:latin typeface="Arial" panose="020B0604020202020204" pitchFamily="34" charset="0"/>
                <a:ea typeface="Gotham Book" charset="0"/>
                <a:cs typeface="Arial" panose="020B0604020202020204" pitchFamily="34" charset="0"/>
              </a:rPr>
              <a:t>motivations</a:t>
            </a:r>
            <a:r>
              <a:rPr lang="fr-FR" sz="2400" dirty="0">
                <a:solidFill>
                  <a:schemeClr val="bg1"/>
                </a:solidFill>
                <a:latin typeface="Arial" panose="020B0604020202020204" pitchFamily="34" charset="0"/>
                <a:ea typeface="Gotham Book" charset="0"/>
                <a:cs typeface="Arial" panose="020B0604020202020204" pitchFamily="34" charset="0"/>
              </a:rPr>
              <a:t> ?</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algn="r"/>
            <a:r>
              <a:rPr lang="fr-FR" sz="2400" dirty="0">
                <a:solidFill>
                  <a:schemeClr val="bg1"/>
                </a:solidFill>
                <a:latin typeface="Arial" panose="020B0604020202020204" pitchFamily="34" charset="0"/>
                <a:ea typeface="Gotham Book" charset="0"/>
                <a:cs typeface="Arial" panose="020B0604020202020204" pitchFamily="34" charset="0"/>
              </a:rPr>
              <a:t>Comment les exprimer ?</a:t>
            </a:r>
            <a:br>
              <a:rPr lang="fr-FR" sz="2400" dirty="0">
                <a:solidFill>
                  <a:schemeClr val="bg1"/>
                </a:solidFill>
                <a:latin typeface="Arial" panose="020B0604020202020204" pitchFamily="34" charset="0"/>
                <a:ea typeface="Gotham Book" charset="0"/>
                <a:cs typeface="Arial" panose="020B0604020202020204" pitchFamily="34" charset="0"/>
              </a:rPr>
            </a:br>
            <a:endParaRPr lang="fr-FR" sz="2400" dirty="0">
              <a:solidFill>
                <a:schemeClr val="bg1"/>
              </a:solidFill>
              <a:latin typeface="Arial" panose="020B0604020202020204" pitchFamily="34" charset="0"/>
              <a:ea typeface="Gotham Book" charset="0"/>
              <a:cs typeface="Arial" panose="020B0604020202020204" pitchFamily="34" charset="0"/>
            </a:endParaRPr>
          </a:p>
          <a:p>
            <a:pPr algn="r"/>
            <a:r>
              <a:rPr lang="fr-FR" sz="2400" dirty="0">
                <a:solidFill>
                  <a:schemeClr val="bg1"/>
                </a:solidFill>
                <a:latin typeface="Arial" panose="020B0604020202020204" pitchFamily="34" charset="0"/>
                <a:ea typeface="Gotham Book" charset="0"/>
                <a:cs typeface="Arial" panose="020B0604020202020204" pitchFamily="34" charset="0"/>
              </a:rPr>
              <a:t>Comment identifier parmi mes </a:t>
            </a:r>
            <a:r>
              <a:rPr lang="fr-FR" sz="2400" b="1" dirty="0">
                <a:solidFill>
                  <a:schemeClr val="bg1"/>
                </a:solidFill>
                <a:latin typeface="Arial" panose="020B0604020202020204" pitchFamily="34" charset="0"/>
                <a:ea typeface="Gotham Book" charset="0"/>
                <a:cs typeface="Arial" panose="020B0604020202020204" pitchFamily="34" charset="0"/>
              </a:rPr>
              <a:t>compétences</a:t>
            </a:r>
            <a:r>
              <a:rPr lang="fr-FR" sz="2400" dirty="0">
                <a:solidFill>
                  <a:schemeClr val="bg1"/>
                </a:solidFill>
                <a:latin typeface="Arial" panose="020B0604020202020204" pitchFamily="34" charset="0"/>
                <a:ea typeface="Gotham Book" charset="0"/>
                <a:cs typeface="Arial" panose="020B0604020202020204" pitchFamily="34" charset="0"/>
              </a:rPr>
              <a:t> celles que recherchent les ONG ?</a:t>
            </a:r>
            <a:br>
              <a:rPr lang="fr-FR" sz="2400" dirty="0">
                <a:solidFill>
                  <a:schemeClr val="bg1"/>
                </a:solidFill>
                <a:latin typeface="Arial" panose="020B0604020202020204" pitchFamily="34" charset="0"/>
                <a:ea typeface="Gotham Book" charset="0"/>
                <a:cs typeface="Arial" panose="020B0604020202020204" pitchFamily="34" charset="0"/>
              </a:rPr>
            </a:br>
            <a:endParaRPr lang="fr-FR" sz="2400" dirty="0">
              <a:solidFill>
                <a:schemeClr val="bg1"/>
              </a:solidFill>
              <a:latin typeface="Arial" panose="020B0604020202020204" pitchFamily="34" charset="0"/>
              <a:ea typeface="Gotham Book" charset="0"/>
              <a:cs typeface="Arial" panose="020B0604020202020204" pitchFamily="34" charset="0"/>
            </a:endParaRPr>
          </a:p>
          <a:p>
            <a:pPr algn="r"/>
            <a:r>
              <a:rPr lang="fr-FR" sz="2400" dirty="0">
                <a:solidFill>
                  <a:schemeClr val="bg1"/>
                </a:solidFill>
                <a:latin typeface="Arial" panose="020B0604020202020204" pitchFamily="34" charset="0"/>
                <a:ea typeface="Gotham Book" charset="0"/>
                <a:cs typeface="Arial" panose="020B0604020202020204" pitchFamily="34" charset="0"/>
              </a:rPr>
              <a:t>Comment orienter ma </a:t>
            </a:r>
            <a:r>
              <a:rPr lang="fr-FR" sz="2400" b="1" dirty="0">
                <a:solidFill>
                  <a:schemeClr val="bg1"/>
                </a:solidFill>
                <a:latin typeface="Arial" panose="020B0604020202020204" pitchFamily="34" charset="0"/>
                <a:ea typeface="Gotham Book" charset="0"/>
                <a:cs typeface="Arial" panose="020B0604020202020204" pitchFamily="34" charset="0"/>
              </a:rPr>
              <a:t>recherche d’emploi </a:t>
            </a:r>
            <a:r>
              <a:rPr lang="fr-FR" sz="2400" dirty="0">
                <a:solidFill>
                  <a:schemeClr val="bg1"/>
                </a:solidFill>
                <a:latin typeface="Arial" panose="020B0604020202020204" pitchFamily="34" charset="0"/>
                <a:ea typeface="Gotham Book" charset="0"/>
                <a:cs typeface="Arial" panose="020B0604020202020204" pitchFamily="34" charset="0"/>
              </a:rPr>
              <a:t>dans la solidarité ?</a:t>
            </a:r>
          </a:p>
          <a:p>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503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a:xfrm>
            <a:off x="723901" y="365125"/>
            <a:ext cx="5456722" cy="1325563"/>
          </a:xfrm>
        </p:spPr>
        <p:txBody>
          <a:bodyPr>
            <a:normAutofit/>
          </a:bodyPr>
          <a:lstStyle/>
          <a:p>
            <a:r>
              <a:rPr lang="fr-FR" dirty="0">
                <a:solidFill>
                  <a:srgbClr val="E84424"/>
                </a:solidFill>
              </a:rPr>
              <a:t>SE FORMER </a:t>
            </a:r>
            <a:br>
              <a:rPr lang="fr-FR" dirty="0">
                <a:solidFill>
                  <a:srgbClr val="E84424"/>
                </a:solidFill>
              </a:rPr>
            </a:br>
            <a:r>
              <a:rPr lang="fr-FR" dirty="0">
                <a:solidFill>
                  <a:srgbClr val="E84424"/>
                </a:solidFill>
              </a:rPr>
              <a:t>AVEC BIOFORCE</a:t>
            </a:r>
            <a:endParaRPr lang="fr-FR" dirty="0"/>
          </a:p>
        </p:txBody>
      </p:sp>
      <p:sp>
        <p:nvSpPr>
          <p:cNvPr id="7" name="Espace réservé du contenu 2"/>
          <p:cNvSpPr>
            <a:spLocks noGrp="1"/>
          </p:cNvSpPr>
          <p:nvPr>
            <p:ph idx="1"/>
          </p:nvPr>
        </p:nvSpPr>
        <p:spPr>
          <a:xfrm>
            <a:off x="749301" y="2085975"/>
            <a:ext cx="5431322" cy="4090988"/>
          </a:xfrm>
        </p:spPr>
        <p:txBody>
          <a:bodyPr>
            <a:normAutofit/>
          </a:bodyPr>
          <a:lstStyle/>
          <a:p>
            <a:pPr marL="0" indent="0">
              <a:buNone/>
            </a:pPr>
            <a:r>
              <a:rPr lang="fr-FR" sz="2000" spc="0" dirty="0">
                <a:solidFill>
                  <a:srgbClr val="333331"/>
                </a:solidFill>
              </a:rPr>
              <a:t>à un métier humanitaire en suivant une de nos</a:t>
            </a:r>
            <a:r>
              <a:rPr lang="fr-FR" sz="2000" b="0" spc="0" dirty="0">
                <a:solidFill>
                  <a:srgbClr val="333331"/>
                </a:solidFill>
              </a:rPr>
              <a:t> </a:t>
            </a:r>
            <a:r>
              <a:rPr lang="fr-FR" sz="2000" spc="0" dirty="0">
                <a:solidFill>
                  <a:srgbClr val="333331"/>
                </a:solidFill>
              </a:rPr>
              <a:t>formations métiers diplômantes</a:t>
            </a:r>
          </a:p>
          <a:p>
            <a:pPr marL="0" indent="0">
              <a:buNone/>
            </a:pPr>
            <a:endParaRPr lang="fr-FR" sz="2000" spc="0" dirty="0">
              <a:solidFill>
                <a:srgbClr val="333331"/>
              </a:solidFill>
            </a:endParaRPr>
          </a:p>
          <a:p>
            <a:pPr marL="285750" indent="-285750">
              <a:buFontTx/>
              <a:buChar char="-"/>
            </a:pPr>
            <a:r>
              <a:rPr lang="fr-FR" sz="2000" b="0" spc="0" dirty="0">
                <a:solidFill>
                  <a:srgbClr val="333331"/>
                </a:solidFill>
              </a:rPr>
              <a:t>Certification Professionnelle (RNCP) ou un certificat</a:t>
            </a:r>
          </a:p>
          <a:p>
            <a:pPr marL="285750" indent="-285750">
              <a:buFontTx/>
              <a:buChar char="-"/>
            </a:pPr>
            <a:r>
              <a:rPr lang="fr-FR" sz="2000" b="0" spc="0" dirty="0">
                <a:solidFill>
                  <a:srgbClr val="333331"/>
                </a:solidFill>
              </a:rPr>
              <a:t>Durée de 3 mois à 3 ans</a:t>
            </a:r>
          </a:p>
          <a:p>
            <a:pPr marL="285750" indent="-285750">
              <a:buFontTx/>
              <a:buChar char="-"/>
            </a:pPr>
            <a:r>
              <a:rPr lang="fr-FR" sz="2000" b="0" spc="0" dirty="0">
                <a:solidFill>
                  <a:srgbClr val="333331"/>
                </a:solidFill>
              </a:rPr>
              <a:t>Uniquement en présentiel</a:t>
            </a:r>
          </a:p>
          <a:p>
            <a:pPr marL="0" indent="0">
              <a:buNone/>
            </a:pPr>
            <a:endParaRPr lang="fr-FR" sz="2000" dirty="0">
              <a:solidFill>
                <a:srgbClr val="333331"/>
              </a:solidFill>
            </a:endParaRPr>
          </a:p>
          <a:p>
            <a:pPr marL="0" indent="0">
              <a:buNone/>
            </a:pPr>
            <a:endParaRPr lang="fr-FR" sz="2000" dirty="0">
              <a:solidFill>
                <a:srgbClr val="333331"/>
              </a:solidFill>
            </a:endParaRPr>
          </a:p>
        </p:txBody>
      </p:sp>
    </p:spTree>
    <p:extLst>
      <p:ext uri="{BB962C8B-B14F-4D97-AF65-F5344CB8AC3E}">
        <p14:creationId xmlns:p14="http://schemas.microsoft.com/office/powerpoint/2010/main" val="93027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t="1202" b="8866"/>
          <a:stretch/>
        </p:blipFill>
        <p:spPr>
          <a:xfrm>
            <a:off x="2039430" y="94818"/>
            <a:ext cx="9578080" cy="6809873"/>
          </a:xfrm>
          <a:prstGeom prst="rect">
            <a:avLst/>
          </a:prstGeom>
        </p:spPr>
      </p:pic>
      <p:sp>
        <p:nvSpPr>
          <p:cNvPr id="33" name="Rectangle 32"/>
          <p:cNvSpPr/>
          <p:nvPr/>
        </p:nvSpPr>
        <p:spPr>
          <a:xfrm>
            <a:off x="330200" y="736826"/>
            <a:ext cx="574269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hlinkClick r:id="rId4" action="ppaction://hlinksldjump"/>
          </p:cNvPr>
          <p:cNvSpPr/>
          <p:nvPr/>
        </p:nvSpPr>
        <p:spPr>
          <a:xfrm>
            <a:off x="9283258" y="591158"/>
            <a:ext cx="1326141" cy="1234683"/>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Coord</a:t>
            </a:r>
            <a:r>
              <a:rPr lang="fr-FR" sz="1600" spc="-150" dirty="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Manager</a:t>
            </a:r>
          </a:p>
        </p:txBody>
      </p:sp>
      <p:sp>
        <p:nvSpPr>
          <p:cNvPr id="6" name="Ellipse 5">
            <a:hlinkClick r:id="rId4" action="ppaction://hlinksldjump"/>
          </p:cNvPr>
          <p:cNvSpPr/>
          <p:nvPr/>
        </p:nvSpPr>
        <p:spPr>
          <a:xfrm>
            <a:off x="9529279" y="1863955"/>
            <a:ext cx="1314813" cy="1224136"/>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 RH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et Finances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t>
            </a:r>
          </a:p>
        </p:txBody>
      </p:sp>
      <p:sp>
        <p:nvSpPr>
          <p:cNvPr id="7" name="Ellipse 6">
            <a:hlinkClick r:id="rId4" action="ppaction://hlinksldjump"/>
          </p:cNvPr>
          <p:cNvSpPr/>
          <p:nvPr/>
        </p:nvSpPr>
        <p:spPr>
          <a:xfrm>
            <a:off x="10033334" y="3055675"/>
            <a:ext cx="1239078" cy="1153624"/>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Responsable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Logistique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t>
            </a:r>
          </a:p>
        </p:txBody>
      </p:sp>
      <p:sp>
        <p:nvSpPr>
          <p:cNvPr id="2" name="Rectangle 1"/>
          <p:cNvSpPr/>
          <p:nvPr/>
        </p:nvSpPr>
        <p:spPr>
          <a:xfrm>
            <a:off x="6232661" y="103348"/>
            <a:ext cx="2978588" cy="2204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 Box 10"/>
          <p:cNvSpPr txBox="1">
            <a:spLocks noChangeArrowheads="1"/>
          </p:cNvSpPr>
          <p:nvPr/>
        </p:nvSpPr>
        <p:spPr bwMode="auto">
          <a:xfrm>
            <a:off x="7713847" y="1736940"/>
            <a:ext cx="192798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 </a:t>
            </a: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p>
        </p:txBody>
      </p:sp>
      <p:sp>
        <p:nvSpPr>
          <p:cNvPr id="11" name="Text Box 10"/>
          <p:cNvSpPr txBox="1">
            <a:spLocks noChangeArrowheads="1"/>
          </p:cNvSpPr>
          <p:nvPr/>
        </p:nvSpPr>
        <p:spPr bwMode="auto">
          <a:xfrm>
            <a:off x="7519793" y="3060221"/>
            <a:ext cx="2423018" cy="630942"/>
          </a:xfrm>
          <a:prstGeom prst="rect">
            <a:avLst/>
          </a:prstGeom>
          <a:solidFill>
            <a:schemeClr val="bg1"/>
          </a:solidFill>
          <a:ln w="9525">
            <a:noFill/>
            <a:miter lim="800000"/>
            <a:headEnd/>
            <a:tailEnd/>
          </a:ln>
          <a:effectLst/>
        </p:spPr>
        <p:txBody>
          <a:bodyPr wrap="square">
            <a:spAutoFit/>
          </a:bodyPr>
          <a:lstStyle/>
          <a:p>
            <a:pPr algn="ctr">
              <a:lnSpc>
                <a:spcPts val="1400"/>
              </a:lnSpc>
            </a:pPr>
            <a:r>
              <a:rPr lang="fr-FR" sz="1200" dirty="0">
                <a:latin typeface="Arial" panose="020B0604020202020204" pitchFamily="34" charset="0"/>
                <a:ea typeface="Roboto" pitchFamily="2" charset="0"/>
                <a:cs typeface="Arial" panose="020B0604020202020204" pitchFamily="34" charset="0"/>
              </a:rPr>
              <a:t>À partir de 22 ans et bac </a:t>
            </a: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endParaRPr lang="fr-FR" sz="1100" i="1" dirty="0">
              <a:latin typeface="Arial" panose="020B0604020202020204" pitchFamily="34" charset="0"/>
              <a:ea typeface="Roboto" pitchFamily="2" charset="0"/>
              <a:cs typeface="Arial" panose="020B0604020202020204" pitchFamily="34" charset="0"/>
            </a:endParaRPr>
          </a:p>
        </p:txBody>
      </p:sp>
      <p:sp>
        <p:nvSpPr>
          <p:cNvPr id="12" name="Text Box 10"/>
          <p:cNvSpPr txBox="1">
            <a:spLocks noChangeArrowheads="1"/>
          </p:cNvSpPr>
          <p:nvPr/>
        </p:nvSpPr>
        <p:spPr bwMode="auto">
          <a:xfrm>
            <a:off x="7058219" y="5396419"/>
            <a:ext cx="1451905" cy="1169551"/>
          </a:xfrm>
          <a:prstGeom prst="rect">
            <a:avLst/>
          </a:prstGeom>
          <a:solidFill>
            <a:schemeClr val="bg1"/>
          </a:solidFill>
          <a:ln w="9525">
            <a:noFill/>
            <a:miter lim="800000"/>
            <a:headEnd/>
            <a:tailEnd/>
          </a:ln>
          <a:effectLst/>
        </p:spPr>
        <p:txBody>
          <a:bodyPr wrap="square" anchor="ctr">
            <a:spAutoFit/>
          </a:bodyPr>
          <a:lstStyle/>
          <a:p>
            <a:pPr algn="ctr">
              <a:lnSpc>
                <a:spcPts val="1400"/>
              </a:lnSpc>
              <a:spcBef>
                <a:spcPct val="50000"/>
              </a:spcBef>
            </a:pPr>
            <a:br>
              <a:rPr lang="fr-FR" sz="1200" dirty="0">
                <a:latin typeface="Arial" panose="020B0604020202020204" pitchFamily="34" charset="0"/>
                <a:ea typeface="Roboto" pitchFamily="2" charset="0"/>
                <a:cs typeface="Arial" panose="020B0604020202020204" pitchFamily="34" charset="0"/>
              </a:rPr>
            </a:b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a:t>
            </a:r>
          </a:p>
        </p:txBody>
      </p:sp>
      <p:sp>
        <p:nvSpPr>
          <p:cNvPr id="13" name="Text Box 10"/>
          <p:cNvSpPr txBox="1">
            <a:spLocks noChangeArrowheads="1"/>
          </p:cNvSpPr>
          <p:nvPr/>
        </p:nvSpPr>
        <p:spPr bwMode="auto">
          <a:xfrm>
            <a:off x="8494830" y="5374988"/>
            <a:ext cx="1538504" cy="990015"/>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a:t>
            </a:r>
          </a:p>
          <a:p>
            <a:pPr algn="ctr">
              <a:lnSpc>
                <a:spcPts val="1400"/>
              </a:lnSpc>
            </a:pPr>
            <a:r>
              <a:rPr lang="fr-FR" sz="1200" b="1" dirty="0">
                <a:latin typeface="Arial" panose="020B0604020202020204" pitchFamily="34" charset="0"/>
                <a:ea typeface="Roboto" pitchFamily="2" charset="0"/>
                <a:cs typeface="Arial" panose="020B0604020202020204" pitchFamily="34" charset="0"/>
              </a:rPr>
              <a:t>AFRIQUE</a:t>
            </a:r>
          </a:p>
          <a:p>
            <a:pPr algn="ctr">
              <a:lnSpc>
                <a:spcPts val="1400"/>
              </a:lnSpc>
            </a:pPr>
            <a:endParaRPr lang="fr-FR" sz="1200" dirty="0">
              <a:latin typeface="Arial" panose="020B0604020202020204" pitchFamily="34" charset="0"/>
              <a:ea typeface="Roboto" pitchFamily="2" charset="0"/>
              <a:cs typeface="Arial" panose="020B0604020202020204" pitchFamily="34" charset="0"/>
            </a:endParaRPr>
          </a:p>
        </p:txBody>
      </p:sp>
      <p:sp>
        <p:nvSpPr>
          <p:cNvPr id="15" name="Text Box 10"/>
          <p:cNvSpPr txBox="1">
            <a:spLocks noChangeArrowheads="1"/>
          </p:cNvSpPr>
          <p:nvPr/>
        </p:nvSpPr>
        <p:spPr bwMode="auto">
          <a:xfrm>
            <a:off x="1503185" y="3317016"/>
            <a:ext cx="2140844"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7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+5)</a:t>
            </a:r>
          </a:p>
        </p:txBody>
      </p:sp>
      <p:sp>
        <p:nvSpPr>
          <p:cNvPr id="19" name="Text Box 10"/>
          <p:cNvSpPr txBox="1">
            <a:spLocks noChangeArrowheads="1"/>
          </p:cNvSpPr>
          <p:nvPr/>
        </p:nvSpPr>
        <p:spPr bwMode="auto">
          <a:xfrm>
            <a:off x="9840596" y="5287532"/>
            <a:ext cx="2371287" cy="810478"/>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18 ans et bac</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6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+4) et Licence professionnelle</a:t>
            </a:r>
          </a:p>
        </p:txBody>
      </p:sp>
      <p:sp>
        <p:nvSpPr>
          <p:cNvPr id="21" name="Ellipse 20">
            <a:hlinkClick r:id="rId4" action="ppaction://hlinksldjump"/>
          </p:cNvPr>
          <p:cNvSpPr/>
          <p:nvPr/>
        </p:nvSpPr>
        <p:spPr>
          <a:xfrm>
            <a:off x="7081007" y="4495835"/>
            <a:ext cx="1160129" cy="108012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Projets</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EHA</a:t>
            </a:r>
          </a:p>
        </p:txBody>
      </p:sp>
      <p:sp>
        <p:nvSpPr>
          <p:cNvPr id="22" name="Ellipse 21">
            <a:hlinkClick r:id="rId4" action="ppaction://hlinksldjump"/>
          </p:cNvPr>
          <p:cNvSpPr/>
          <p:nvPr/>
        </p:nvSpPr>
        <p:spPr>
          <a:xfrm>
            <a:off x="8233135" y="4261991"/>
            <a:ext cx="1179269" cy="109794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600"/>
              </a:lnSpc>
              <a:defRPr/>
            </a:pPr>
            <a:r>
              <a:rPr lang="fr-FR" sz="1500" spc="-150" dirty="0" err="1">
                <a:solidFill>
                  <a:schemeClr val="bg1"/>
                </a:solidFill>
                <a:latin typeface="Arial" panose="020B0604020202020204" pitchFamily="34" charset="0"/>
                <a:ea typeface="Gotham Book" charset="0"/>
                <a:cs typeface="Arial" panose="020B0604020202020204" pitchFamily="34" charset="0"/>
              </a:rPr>
              <a:t>Resp</a:t>
            </a:r>
            <a:r>
              <a:rPr lang="fr-FR" sz="1500" spc="-150" dirty="0">
                <a:solidFill>
                  <a:schemeClr val="bg1"/>
                </a:solidFill>
                <a:latin typeface="Arial" panose="020B0604020202020204" pitchFamily="34" charset="0"/>
                <a:ea typeface="Gotham Book" charset="0"/>
                <a:cs typeface="Arial" panose="020B0604020202020204" pitchFamily="34" charset="0"/>
              </a:rPr>
              <a:t>. </a:t>
            </a:r>
            <a:br>
              <a:rPr lang="fr-FR" sz="1500" spc="-150" dirty="0">
                <a:solidFill>
                  <a:schemeClr val="bg1"/>
                </a:solidFill>
                <a:latin typeface="Arial" panose="020B0604020202020204" pitchFamily="34" charset="0"/>
                <a:ea typeface="Gotham Book" charset="0"/>
                <a:cs typeface="Arial" panose="020B0604020202020204" pitchFamily="34" charset="0"/>
              </a:rPr>
            </a:br>
            <a:r>
              <a:rPr lang="fr-FR" sz="1500" spc="-150" dirty="0">
                <a:solidFill>
                  <a:schemeClr val="bg1"/>
                </a:solidFill>
                <a:latin typeface="Arial" panose="020B0604020202020204" pitchFamily="34" charset="0"/>
                <a:ea typeface="Gotham Book" charset="0"/>
                <a:cs typeface="Arial" panose="020B0604020202020204" pitchFamily="34" charset="0"/>
              </a:rPr>
              <a:t>Projets</a:t>
            </a:r>
          </a:p>
          <a:p>
            <a:pPr algn="ctr">
              <a:lnSpc>
                <a:spcPts val="1600"/>
              </a:lnSpc>
              <a:defRPr/>
            </a:pPr>
            <a:r>
              <a:rPr lang="fr-FR" sz="1500" spc="-150" dirty="0">
                <a:solidFill>
                  <a:schemeClr val="bg1"/>
                </a:solidFill>
                <a:latin typeface="Arial" panose="020B0604020202020204" pitchFamily="34" charset="0"/>
                <a:ea typeface="Gotham Book" charset="0"/>
                <a:cs typeface="Arial" panose="020B0604020202020204" pitchFamily="34" charset="0"/>
              </a:rPr>
              <a:t>Protection </a:t>
            </a:r>
            <a:br>
              <a:rPr lang="fr-FR" sz="1500" spc="-150" dirty="0">
                <a:solidFill>
                  <a:schemeClr val="bg1"/>
                </a:solidFill>
                <a:latin typeface="Arial" panose="020B0604020202020204" pitchFamily="34" charset="0"/>
                <a:ea typeface="Gotham Book" charset="0"/>
                <a:cs typeface="Arial" panose="020B0604020202020204" pitchFamily="34" charset="0"/>
              </a:rPr>
            </a:br>
            <a:r>
              <a:rPr lang="fr-FR" sz="1500" spc="-150" dirty="0">
                <a:solidFill>
                  <a:schemeClr val="bg1"/>
                </a:solidFill>
                <a:latin typeface="Arial" panose="020B0604020202020204" pitchFamily="34" charset="0"/>
                <a:ea typeface="Gotham Book" charset="0"/>
                <a:cs typeface="Arial" panose="020B0604020202020204" pitchFamily="34" charset="0"/>
              </a:rPr>
              <a:t>Enfance en </a:t>
            </a:r>
          </a:p>
          <a:p>
            <a:pPr algn="ctr">
              <a:lnSpc>
                <a:spcPts val="1600"/>
              </a:lnSpc>
              <a:defRPr/>
            </a:pPr>
            <a:r>
              <a:rPr lang="fr-FR" sz="1500" spc="-150" dirty="0">
                <a:solidFill>
                  <a:schemeClr val="bg1"/>
                </a:solidFill>
                <a:latin typeface="Arial" panose="020B0604020202020204" pitchFamily="34" charset="0"/>
                <a:ea typeface="Gotham Book" charset="0"/>
                <a:cs typeface="Arial" panose="020B0604020202020204" pitchFamily="34" charset="0"/>
              </a:rPr>
              <a:t>SU</a:t>
            </a:r>
          </a:p>
        </p:txBody>
      </p:sp>
      <p:sp>
        <p:nvSpPr>
          <p:cNvPr id="24" name="Rectangle 23"/>
          <p:cNvSpPr/>
          <p:nvPr/>
        </p:nvSpPr>
        <p:spPr>
          <a:xfrm>
            <a:off x="3030886" y="4639851"/>
            <a:ext cx="2966256" cy="22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4" action="ppaction://hlinksldjump"/>
          </p:cNvPr>
          <p:cNvSpPr/>
          <p:nvPr/>
        </p:nvSpPr>
        <p:spPr>
          <a:xfrm>
            <a:off x="4488718" y="4207804"/>
            <a:ext cx="1466072" cy="12117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a:solidFill>
                  <a:schemeClr val="bg1"/>
                </a:solidFill>
                <a:latin typeface="Gotham Book" charset="0"/>
                <a:ea typeface="Gotham Book" charset="0"/>
                <a:cs typeface="Gotham Book" charset="0"/>
              </a:rPr>
              <a:t>Coordinateur </a:t>
            </a:r>
            <a:br>
              <a:rPr lang="fr-FR" sz="1600" spc="-150" dirty="0">
                <a:solidFill>
                  <a:schemeClr val="bg1"/>
                </a:solidFill>
                <a:latin typeface="Gotham Book" charset="0"/>
                <a:ea typeface="Gotham Book" charset="0"/>
                <a:cs typeface="Gotham Book" charset="0"/>
              </a:rPr>
            </a:br>
            <a:r>
              <a:rPr lang="fr-FR" sz="1600" spc="-150" dirty="0">
                <a:solidFill>
                  <a:schemeClr val="bg1"/>
                </a:solidFill>
                <a:latin typeface="Gotham Book" charset="0"/>
                <a:ea typeface="Gotham Book" charset="0"/>
                <a:cs typeface="Gotham Book" charset="0"/>
              </a:rPr>
              <a:t>de Projet</a:t>
            </a:r>
          </a:p>
          <a:p>
            <a:pPr algn="ctr">
              <a:lnSpc>
                <a:spcPts val="1700"/>
              </a:lnSpc>
              <a:defRPr/>
            </a:pPr>
            <a:r>
              <a:rPr lang="fr-FR" sz="1600" spc="-150" dirty="0">
                <a:solidFill>
                  <a:schemeClr val="bg1"/>
                </a:solidFill>
                <a:latin typeface="Gotham Book" charset="0"/>
                <a:ea typeface="Gotham Book" charset="0"/>
                <a:cs typeface="Gotham Book" charset="0"/>
              </a:rPr>
              <a:t>de la S.I</a:t>
            </a:r>
          </a:p>
        </p:txBody>
      </p:sp>
      <p:sp>
        <p:nvSpPr>
          <p:cNvPr id="20" name="Ellipse 19">
            <a:hlinkClick r:id="rId4" action="ppaction://hlinksldjump"/>
          </p:cNvPr>
          <p:cNvSpPr/>
          <p:nvPr/>
        </p:nvSpPr>
        <p:spPr>
          <a:xfrm>
            <a:off x="3654122" y="3476224"/>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Coord</a:t>
            </a:r>
            <a:r>
              <a:rPr lang="fr-FR" sz="1600" spc="-150" dirty="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Manager</a:t>
            </a:r>
          </a:p>
        </p:txBody>
      </p:sp>
      <p:sp>
        <p:nvSpPr>
          <p:cNvPr id="26" name="Text Box 10"/>
          <p:cNvSpPr txBox="1">
            <a:spLocks noChangeArrowheads="1"/>
          </p:cNvSpPr>
          <p:nvPr/>
        </p:nvSpPr>
        <p:spPr bwMode="auto">
          <a:xfrm>
            <a:off x="7081007" y="881409"/>
            <a:ext cx="223224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7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+5)</a:t>
            </a:r>
          </a:p>
        </p:txBody>
      </p:sp>
      <p:sp>
        <p:nvSpPr>
          <p:cNvPr id="27" name="Ellipse 26">
            <a:hlinkClick r:id="rId4" action="ppaction://hlinksldjump"/>
          </p:cNvPr>
          <p:cNvSpPr/>
          <p:nvPr/>
        </p:nvSpPr>
        <p:spPr>
          <a:xfrm>
            <a:off x="4931161" y="3037662"/>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Logisticien </a:t>
            </a:r>
          </a:p>
          <a:p>
            <a:pPr algn="ctr">
              <a:lnSpc>
                <a:spcPts val="1700"/>
              </a:lnSpc>
              <a:defRPr/>
            </a:pPr>
            <a:r>
              <a:rPr lang="fr-FR" sz="1600" spc="-150" dirty="0">
                <a:solidFill>
                  <a:schemeClr val="bg1"/>
                </a:solidFill>
                <a:latin typeface="Arial" panose="020B0604020202020204" pitchFamily="34" charset="0"/>
                <a:ea typeface="Gotham Book" charset="0"/>
                <a:cs typeface="Arial" panose="020B0604020202020204" pitchFamily="34" charset="0"/>
              </a:rPr>
              <a:t>de l’action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humanitaire</a:t>
            </a:r>
          </a:p>
        </p:txBody>
      </p:sp>
      <p:sp>
        <p:nvSpPr>
          <p:cNvPr id="28" name="Text Box 10"/>
          <p:cNvSpPr txBox="1">
            <a:spLocks noChangeArrowheads="1"/>
          </p:cNvSpPr>
          <p:nvPr/>
        </p:nvSpPr>
        <p:spPr bwMode="auto">
          <a:xfrm>
            <a:off x="2467899" y="2046880"/>
            <a:ext cx="2372445" cy="630942"/>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dirty="0">
                <a:latin typeface="Arial" panose="020B0604020202020204" pitchFamily="34" charset="0"/>
                <a:ea typeface="Roboto" pitchFamily="2" charset="0"/>
                <a:cs typeface="Arial" panose="020B0604020202020204" pitchFamily="34" charset="0"/>
              </a:rPr>
              <a:t>À partir de 22 ans et CAP/BEP</a:t>
            </a:r>
          </a:p>
          <a:p>
            <a:pPr algn="ctr">
              <a:lnSpc>
                <a:spcPts val="1400"/>
              </a:lnSpc>
            </a:pPr>
            <a:r>
              <a:rPr lang="fr-FR" sz="1200" dirty="0">
                <a:latin typeface="Arial" panose="020B0604020202020204" pitchFamily="34" charset="0"/>
                <a:ea typeface="Roboto" pitchFamily="2" charset="0"/>
                <a:cs typeface="Arial" panose="020B0604020202020204" pitchFamily="34" charset="0"/>
              </a:rPr>
              <a:t>= Certification pro de niveau 5 (</a:t>
            </a:r>
            <a:r>
              <a:rPr lang="fr-FR" sz="1200" dirty="0" err="1">
                <a:latin typeface="Arial" panose="020B0604020202020204" pitchFamily="34" charset="0"/>
                <a:ea typeface="Roboto" pitchFamily="2" charset="0"/>
                <a:cs typeface="Arial" panose="020B0604020202020204" pitchFamily="34" charset="0"/>
              </a:rPr>
              <a:t>équiv</a:t>
            </a:r>
            <a:r>
              <a:rPr lang="fr-FR" sz="1200" dirty="0">
                <a:latin typeface="Arial" panose="020B0604020202020204" pitchFamily="34" charset="0"/>
                <a:ea typeface="Roboto" pitchFamily="2" charset="0"/>
                <a:cs typeface="Arial" panose="020B0604020202020204" pitchFamily="34" charset="0"/>
              </a:rPr>
              <a:t>. Bac +2)</a:t>
            </a:r>
            <a:endParaRPr lang="fr-FR" sz="1100" i="1" dirty="0">
              <a:latin typeface="Arial" panose="020B0604020202020204" pitchFamily="34" charset="0"/>
              <a:ea typeface="Roboto" pitchFamily="2" charset="0"/>
              <a:cs typeface="Arial" panose="020B0604020202020204" pitchFamily="34" charset="0"/>
            </a:endParaRPr>
          </a:p>
        </p:txBody>
      </p:sp>
      <p:sp>
        <p:nvSpPr>
          <p:cNvPr id="29" name="Ellipse 28">
            <a:hlinkClick r:id="rId5" action="ppaction://hlinksldjump"/>
          </p:cNvPr>
          <p:cNvSpPr/>
          <p:nvPr/>
        </p:nvSpPr>
        <p:spPr>
          <a:xfrm>
            <a:off x="10604422" y="4033980"/>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dirty="0" err="1">
                <a:solidFill>
                  <a:schemeClr val="bg1"/>
                </a:solidFill>
                <a:latin typeface="Arial" panose="020B0604020202020204" pitchFamily="34" charset="0"/>
                <a:ea typeface="Gotham Book" charset="0"/>
                <a:cs typeface="Arial" panose="020B0604020202020204" pitchFamily="34" charset="0"/>
              </a:rPr>
              <a:t>Resp</a:t>
            </a:r>
            <a:r>
              <a:rPr lang="fr-FR" sz="1600" spc="-150" dirty="0">
                <a:solidFill>
                  <a:schemeClr val="bg1"/>
                </a:solidFill>
                <a:latin typeface="Arial" panose="020B0604020202020204" pitchFamily="34" charset="0"/>
                <a:ea typeface="Gotham Book" charset="0"/>
                <a:cs typeface="Arial" panose="020B0604020202020204" pitchFamily="34" charset="0"/>
              </a:rPr>
              <a:t>. de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l’Environnement </a:t>
            </a:r>
            <a:br>
              <a:rPr lang="fr-FR" sz="1600" spc="-150" dirty="0">
                <a:solidFill>
                  <a:schemeClr val="bg1"/>
                </a:solidFill>
                <a:latin typeface="Arial" panose="020B0604020202020204" pitchFamily="34" charset="0"/>
                <a:ea typeface="Gotham Book" charset="0"/>
                <a:cs typeface="Arial" panose="020B0604020202020204" pitchFamily="34" charset="0"/>
              </a:rPr>
            </a:br>
            <a:r>
              <a:rPr lang="fr-FR" sz="1600" spc="-150" dirty="0">
                <a:solidFill>
                  <a:schemeClr val="bg1"/>
                </a:solidFill>
                <a:latin typeface="Arial" panose="020B0604020202020204" pitchFamily="34" charset="0"/>
                <a:ea typeface="Gotham Book" charset="0"/>
                <a:cs typeface="Arial" panose="020B0604020202020204" pitchFamily="34" charset="0"/>
              </a:rPr>
              <a:t>de Travail &amp; LH</a:t>
            </a:r>
          </a:p>
        </p:txBody>
      </p:sp>
      <p:sp>
        <p:nvSpPr>
          <p:cNvPr id="31" name="Titre 1"/>
          <p:cNvSpPr txBox="1">
            <a:spLocks/>
          </p:cNvSpPr>
          <p:nvPr/>
        </p:nvSpPr>
        <p:spPr>
          <a:xfrm>
            <a:off x="723901" y="365125"/>
            <a:ext cx="545672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Quelle formation pour quel métier ?</a:t>
            </a:r>
          </a:p>
        </p:txBody>
      </p:sp>
      <p:sp>
        <p:nvSpPr>
          <p:cNvPr id="32" name="Rectangle 31"/>
          <p:cNvSpPr/>
          <p:nvPr/>
        </p:nvSpPr>
        <p:spPr>
          <a:xfrm>
            <a:off x="554127" y="5154041"/>
            <a:ext cx="3888493" cy="165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a:solidFill>
                  <a:srgbClr val="E84525"/>
                </a:solidFill>
                <a:latin typeface="Arial" panose="020B0604020202020204" pitchFamily="34" charset="0"/>
                <a:cs typeface="Arial" panose="020B0604020202020204" pitchFamily="34" charset="0"/>
              </a:rPr>
              <a:t>Bioforce est la 1</a:t>
            </a:r>
            <a:r>
              <a:rPr lang="fr-FR" sz="1200" baseline="30000" dirty="0">
                <a:solidFill>
                  <a:srgbClr val="E84525"/>
                </a:solidFill>
                <a:latin typeface="Arial" panose="020B0604020202020204" pitchFamily="34" charset="0"/>
                <a:cs typeface="Arial" panose="020B0604020202020204" pitchFamily="34" charset="0"/>
              </a:rPr>
              <a:t>ère</a:t>
            </a:r>
            <a:r>
              <a:rPr lang="fr-FR" sz="1200" dirty="0">
                <a:solidFill>
                  <a:srgbClr val="E84525"/>
                </a:solidFill>
                <a:latin typeface="Arial" panose="020B0604020202020204" pitchFamily="34" charset="0"/>
                <a:cs typeface="Arial" panose="020B0604020202020204" pitchFamily="34" charset="0"/>
              </a:rPr>
              <a:t> institution à avoir fait </a:t>
            </a:r>
            <a:br>
              <a:rPr lang="fr-FR" sz="1200"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reconnaître et certifier différents métiers humanitaires, </a:t>
            </a:r>
            <a:br>
              <a:rPr lang="fr-FR" sz="1200"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inscrits au Répertoire National de la Certification Professionnelle (Ministère du Travail)</a:t>
            </a:r>
            <a:endParaRPr lang="fr-FR" sz="1200" spc="-50" dirty="0">
              <a:solidFill>
                <a:srgbClr val="E84525"/>
              </a:solidFill>
              <a:latin typeface="Arial" panose="020B0604020202020204" pitchFamily="34" charset="0"/>
              <a:ea typeface="Gotham Book" charset="0"/>
              <a:cs typeface="Arial" panose="020B0604020202020204" pitchFamily="34" charset="0"/>
            </a:endParaRPr>
          </a:p>
        </p:txBody>
      </p:sp>
      <p:sp>
        <p:nvSpPr>
          <p:cNvPr id="3" name="Rectangle 2">
            <a:extLst>
              <a:ext uri="{FF2B5EF4-FFF2-40B4-BE49-F238E27FC236}">
                <a16:creationId xmlns:a16="http://schemas.microsoft.com/office/drawing/2014/main" id="{AE36A986-3C2E-C2E7-7B1D-811F7DD340CA}"/>
              </a:ext>
            </a:extLst>
          </p:cNvPr>
          <p:cNvSpPr/>
          <p:nvPr/>
        </p:nvSpPr>
        <p:spPr>
          <a:xfrm>
            <a:off x="5968344" y="3831245"/>
            <a:ext cx="1159306" cy="234727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150071"/>
              <a:gd name="connsiteY0" fmla="*/ 697583 h 1611983"/>
              <a:gd name="connsiteX1" fmla="*/ 1150071 w 1150071"/>
              <a:gd name="connsiteY1" fmla="*/ 0 h 1611983"/>
              <a:gd name="connsiteX2" fmla="*/ 914400 w 1150071"/>
              <a:gd name="connsiteY2" fmla="*/ 1611983 h 1611983"/>
              <a:gd name="connsiteX3" fmla="*/ 0 w 1150071"/>
              <a:gd name="connsiteY3" fmla="*/ 1611983 h 1611983"/>
              <a:gd name="connsiteX4" fmla="*/ 0 w 1150071"/>
              <a:gd name="connsiteY4" fmla="*/ 697583 h 1611983"/>
              <a:gd name="connsiteX0" fmla="*/ 0 w 1150071"/>
              <a:gd name="connsiteY0" fmla="*/ 697583 h 2318993"/>
              <a:gd name="connsiteX1" fmla="*/ 1150071 w 1150071"/>
              <a:gd name="connsiteY1" fmla="*/ 0 h 2318993"/>
              <a:gd name="connsiteX2" fmla="*/ 1036949 w 1150071"/>
              <a:gd name="connsiteY2" fmla="*/ 2318993 h 2318993"/>
              <a:gd name="connsiteX3" fmla="*/ 0 w 1150071"/>
              <a:gd name="connsiteY3" fmla="*/ 1611983 h 2318993"/>
              <a:gd name="connsiteX4" fmla="*/ 0 w 1150071"/>
              <a:gd name="connsiteY4" fmla="*/ 697583 h 2318993"/>
              <a:gd name="connsiteX0" fmla="*/ 0 w 1150071"/>
              <a:gd name="connsiteY0" fmla="*/ 697583 h 2318993"/>
              <a:gd name="connsiteX1" fmla="*/ 1150071 w 1150071"/>
              <a:gd name="connsiteY1" fmla="*/ 0 h 2318993"/>
              <a:gd name="connsiteX2" fmla="*/ 1036949 w 1150071"/>
              <a:gd name="connsiteY2" fmla="*/ 2318993 h 2318993"/>
              <a:gd name="connsiteX3" fmla="*/ 84841 w 1150071"/>
              <a:gd name="connsiteY3" fmla="*/ 2300140 h 2318993"/>
              <a:gd name="connsiteX4" fmla="*/ 0 w 1150071"/>
              <a:gd name="connsiteY4" fmla="*/ 697583 h 2318993"/>
              <a:gd name="connsiteX0" fmla="*/ 216817 w 1065230"/>
              <a:gd name="connsiteY0" fmla="*/ 0 h 2347274"/>
              <a:gd name="connsiteX1" fmla="*/ 1065230 w 1065230"/>
              <a:gd name="connsiteY1" fmla="*/ 28281 h 2347274"/>
              <a:gd name="connsiteX2" fmla="*/ 952108 w 1065230"/>
              <a:gd name="connsiteY2" fmla="*/ 2347274 h 2347274"/>
              <a:gd name="connsiteX3" fmla="*/ 0 w 1065230"/>
              <a:gd name="connsiteY3" fmla="*/ 2328421 h 2347274"/>
              <a:gd name="connsiteX4" fmla="*/ 216817 w 1065230"/>
              <a:gd name="connsiteY4" fmla="*/ 0 h 2347274"/>
              <a:gd name="connsiteX0" fmla="*/ 310893 w 1159306"/>
              <a:gd name="connsiteY0" fmla="*/ 0 h 2347274"/>
              <a:gd name="connsiteX1" fmla="*/ 1159306 w 1159306"/>
              <a:gd name="connsiteY1" fmla="*/ 28281 h 2347274"/>
              <a:gd name="connsiteX2" fmla="*/ 1046184 w 1159306"/>
              <a:gd name="connsiteY2" fmla="*/ 2347274 h 2347274"/>
              <a:gd name="connsiteX3" fmla="*/ 94076 w 1159306"/>
              <a:gd name="connsiteY3" fmla="*/ 2328421 h 2347274"/>
              <a:gd name="connsiteX4" fmla="*/ 310893 w 1159306"/>
              <a:gd name="connsiteY4" fmla="*/ 0 h 2347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306" h="2347274">
                <a:moveTo>
                  <a:pt x="310893" y="0"/>
                </a:moveTo>
                <a:lnTo>
                  <a:pt x="1159306" y="28281"/>
                </a:lnTo>
                <a:lnTo>
                  <a:pt x="1046184" y="2347274"/>
                </a:lnTo>
                <a:lnTo>
                  <a:pt x="94076" y="2328421"/>
                </a:lnTo>
                <a:cubicBezTo>
                  <a:pt x="166348" y="1552281"/>
                  <a:pt x="-279853" y="1558565"/>
                  <a:pt x="3108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48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animBg="1"/>
      <p:bldP spid="12" grpId="0" animBg="1"/>
      <p:bldP spid="13" grpId="0" animBg="1"/>
      <p:bldP spid="15" grpId="0"/>
      <p:bldP spid="19" grpId="0"/>
      <p:bldP spid="21" grpId="0" animBg="1"/>
      <p:bldP spid="22" grpId="0" animBg="1"/>
      <p:bldP spid="20" grpId="0" animBg="1"/>
      <p:bldP spid="26" grpId="0"/>
      <p:bldP spid="27" grpId="0" animBg="1"/>
      <p:bldP spid="28" grpId="0" animBg="1"/>
      <p:bldP spid="29"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2680" b="9292"/>
          <a:stretch/>
        </p:blipFill>
        <p:spPr>
          <a:xfrm>
            <a:off x="3478400" y="572125"/>
            <a:ext cx="8530542" cy="6285875"/>
          </a:xfrm>
          <a:prstGeom prst="rect">
            <a:avLst/>
          </a:prstGeom>
        </p:spPr>
      </p:pic>
      <p:sp>
        <p:nvSpPr>
          <p:cNvPr id="11" name="Rectangle 10"/>
          <p:cNvSpPr/>
          <p:nvPr/>
        </p:nvSpPr>
        <p:spPr>
          <a:xfrm>
            <a:off x="330199" y="736826"/>
            <a:ext cx="663191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11200" y="365125"/>
            <a:ext cx="10515600" cy="1325563"/>
          </a:xfrm>
        </p:spPr>
        <p:txBody>
          <a:bodyPr/>
          <a:lstStyle/>
          <a:p>
            <a:r>
              <a:rPr lang="fr-FR" dirty="0"/>
              <a:t>Une mission humanitaire, </a:t>
            </a:r>
            <a:br>
              <a:rPr lang="fr-FR" dirty="0"/>
            </a:br>
            <a:r>
              <a:rPr lang="fr-FR" dirty="0"/>
              <a:t>c’est quoi ?</a:t>
            </a:r>
          </a:p>
        </p:txBody>
      </p:sp>
      <p:sp>
        <p:nvSpPr>
          <p:cNvPr id="5" name="Rectangle à coins arrondis 4"/>
          <p:cNvSpPr/>
          <p:nvPr/>
        </p:nvSpPr>
        <p:spPr>
          <a:xfrm>
            <a:off x="1260458" y="2106596"/>
            <a:ext cx="2013995" cy="665448"/>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31521" y="2152895"/>
            <a:ext cx="2071868" cy="553998"/>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SIEGE DE L’ONG</a:t>
            </a:r>
          </a:p>
          <a:p>
            <a:pPr algn="ctr"/>
            <a:r>
              <a:rPr lang="fr-FR" sz="1200" dirty="0">
                <a:solidFill>
                  <a:srgbClr val="333331"/>
                </a:solidFill>
                <a:latin typeface="Arial" panose="020B0604020202020204" pitchFamily="34" charset="0"/>
                <a:cs typeface="Arial" panose="020B0604020202020204" pitchFamily="34" charset="0"/>
              </a:rPr>
              <a:t>dans leur pays d’origine</a:t>
            </a:r>
          </a:p>
        </p:txBody>
      </p:sp>
      <p:sp>
        <p:nvSpPr>
          <p:cNvPr id="7" name="ZoneTexte 6"/>
          <p:cNvSpPr txBox="1"/>
          <p:nvPr/>
        </p:nvSpPr>
        <p:spPr>
          <a:xfrm>
            <a:off x="610982" y="3111337"/>
            <a:ext cx="3312947" cy="830997"/>
          </a:xfrm>
          <a:prstGeom prst="rect">
            <a:avLst/>
          </a:prstGeom>
          <a:no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BASE DE COORDINATION NATIONALE</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dans la capitale du pays d’intervention</a:t>
            </a:r>
          </a:p>
        </p:txBody>
      </p:sp>
      <p:sp>
        <p:nvSpPr>
          <p:cNvPr id="8" name="Rectangle à coins arrondis 7"/>
          <p:cNvSpPr/>
          <p:nvPr/>
        </p:nvSpPr>
        <p:spPr>
          <a:xfrm>
            <a:off x="634133" y="3074313"/>
            <a:ext cx="3266644" cy="90504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629309" y="4219422"/>
            <a:ext cx="3276292" cy="1217609"/>
          </a:xfrm>
          <a:prstGeom prst="roundRect">
            <a:avLst/>
          </a:prstGeom>
          <a:solidFill>
            <a:schemeClr val="bg1"/>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08251" y="4274228"/>
            <a:ext cx="3118409" cy="1107996"/>
          </a:xfrm>
          <a:prstGeom prst="rect">
            <a:avLst/>
          </a:prstGeom>
          <a:solidFill>
            <a:schemeClr val="bg1"/>
          </a:solidFill>
        </p:spPr>
        <p:txBody>
          <a:bodyPr wrap="square" rtlCol="0">
            <a:spAutoFit/>
          </a:bodyPr>
          <a:lstStyle/>
          <a:p>
            <a:pPr algn="ctr"/>
            <a:r>
              <a:rPr lang="fr-FR" dirty="0">
                <a:solidFill>
                  <a:srgbClr val="FF0000"/>
                </a:solidFill>
                <a:latin typeface="Arial" panose="020B0604020202020204" pitchFamily="34" charset="0"/>
                <a:cs typeface="Arial" panose="020B0604020202020204" pitchFamily="34" charset="0"/>
              </a:rPr>
              <a:t>BASES OPERATIONNELLES LOCALES</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au plus près des populations vulnérables</a:t>
            </a: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2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1" y="365125"/>
            <a:ext cx="592505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La formation post-bac pour les 18-22 ans</a:t>
            </a:r>
          </a:p>
        </p:txBody>
      </p:sp>
      <p:sp>
        <p:nvSpPr>
          <p:cNvPr id="32" name="Espace réservé du contenu 2"/>
          <p:cNvSpPr txBox="1">
            <a:spLocks/>
          </p:cNvSpPr>
          <p:nvPr/>
        </p:nvSpPr>
        <p:spPr>
          <a:xfrm>
            <a:off x="1151972" y="1710458"/>
            <a:ext cx="10533892" cy="484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spc="-90" dirty="0">
                <a:solidFill>
                  <a:srgbClr val="333331"/>
                </a:solidFill>
                <a:latin typeface="Arial" panose="020B0604020202020204" pitchFamily="34" charset="0"/>
                <a:cs typeface="Arial" panose="020B0604020202020204" pitchFamily="34" charset="0"/>
              </a:rPr>
              <a:t>Responsable de l’Environnement de Travail et de la Logistique Humanitaire</a:t>
            </a:r>
          </a:p>
          <a:p>
            <a:pPr marL="0" indent="0">
              <a:buFont typeface="Arial" panose="020B0604020202020204" pitchFamily="34" charset="0"/>
              <a:buNone/>
            </a:pPr>
            <a:endParaRPr lang="fr-FR" dirty="0">
              <a:solidFill>
                <a:srgbClr val="333331"/>
              </a:solidFill>
            </a:endParaRPr>
          </a:p>
        </p:txBody>
      </p:sp>
      <p:sp>
        <p:nvSpPr>
          <p:cNvPr id="36" name="Rectangle 35"/>
          <p:cNvSpPr/>
          <p:nvPr/>
        </p:nvSpPr>
        <p:spPr>
          <a:xfrm>
            <a:off x="885825" y="3608969"/>
            <a:ext cx="2970603" cy="165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La gestion de l’environnement de travail</a:t>
            </a:r>
          </a:p>
          <a:p>
            <a:pPr algn="ctr"/>
            <a:r>
              <a:rPr lang="fr-FR" sz="1600" dirty="0">
                <a:solidFill>
                  <a:srgbClr val="333331"/>
                </a:solidFill>
                <a:latin typeface="Arial" panose="020B0604020202020204" pitchFamily="34" charset="0"/>
                <a:ea typeface="Gotham Book" charset="0"/>
                <a:cs typeface="Arial" panose="020B0604020202020204" pitchFamily="34" charset="0"/>
              </a:rPr>
              <a:t>d’une entreprise ou de toute autre organisation</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37" name="Rectangle 36"/>
          <p:cNvSpPr/>
          <p:nvPr/>
        </p:nvSpPr>
        <p:spPr>
          <a:xfrm>
            <a:off x="723901" y="5096686"/>
            <a:ext cx="3132527" cy="1319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La gestion de la logistique</a:t>
            </a:r>
          </a:p>
          <a:p>
            <a:pPr algn="ctr"/>
            <a:r>
              <a:rPr lang="fr-FR" sz="1600" dirty="0">
                <a:solidFill>
                  <a:srgbClr val="333331"/>
                </a:solidFill>
                <a:latin typeface="Arial" panose="020B0604020202020204" pitchFamily="34" charset="0"/>
                <a:ea typeface="Gotham Book" charset="0"/>
                <a:cs typeface="Arial" panose="020B0604020202020204" pitchFamily="34" charset="0"/>
              </a:rPr>
              <a:t>d’un programme humanitaire</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38" name="Rectangle 37"/>
          <p:cNvSpPr/>
          <p:nvPr/>
        </p:nvSpPr>
        <p:spPr>
          <a:xfrm>
            <a:off x="4146437" y="3801581"/>
            <a:ext cx="3210932" cy="1263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Responsable de l’Environnement de Travail</a:t>
            </a:r>
          </a:p>
        </p:txBody>
      </p:sp>
      <p:sp>
        <p:nvSpPr>
          <p:cNvPr id="39" name="Rectangle 38"/>
          <p:cNvSpPr/>
          <p:nvPr/>
        </p:nvSpPr>
        <p:spPr>
          <a:xfrm>
            <a:off x="4313711" y="5055980"/>
            <a:ext cx="2903337" cy="1149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Responsable de la Logistique Humanitaire</a:t>
            </a:r>
          </a:p>
        </p:txBody>
      </p:sp>
      <p:sp>
        <p:nvSpPr>
          <p:cNvPr id="40" name="Rectangle 39"/>
          <p:cNvSpPr/>
          <p:nvPr/>
        </p:nvSpPr>
        <p:spPr>
          <a:xfrm>
            <a:off x="7551520" y="4975957"/>
            <a:ext cx="3455645" cy="1572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Certification professionnelle Bioforce </a:t>
            </a:r>
            <a:r>
              <a:rPr lang="fr-FR" sz="1500" dirty="0">
                <a:solidFill>
                  <a:srgbClr val="333331"/>
                </a:solidFill>
                <a:latin typeface="Arial" panose="020B0604020202020204" pitchFamily="34" charset="0"/>
                <a:ea typeface="Gotham Book" charset="0"/>
                <a:cs typeface="Arial" panose="020B0604020202020204" pitchFamily="34" charset="0"/>
              </a:rPr>
              <a:t>de niveau 6 (bac+4) enregistrée au RNCP</a:t>
            </a:r>
            <a:endParaRPr lang="fr-FR" sz="1500" spc="-50" dirty="0">
              <a:solidFill>
                <a:srgbClr val="333331"/>
              </a:solidFill>
              <a:latin typeface="Arial" panose="020B0604020202020204" pitchFamily="34" charset="0"/>
              <a:ea typeface="Gotham Book" charset="0"/>
              <a:cs typeface="Arial" panose="020B0604020202020204" pitchFamily="34" charset="0"/>
            </a:endParaRPr>
          </a:p>
        </p:txBody>
      </p:sp>
      <p:sp>
        <p:nvSpPr>
          <p:cNvPr id="41" name="Rectangle 40"/>
          <p:cNvSpPr/>
          <p:nvPr/>
        </p:nvSpPr>
        <p:spPr>
          <a:xfrm>
            <a:off x="7524642" y="3769617"/>
            <a:ext cx="3806213" cy="1327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Licence professionnelle </a:t>
            </a:r>
            <a:r>
              <a:rPr lang="fr-FR" sz="1600" dirty="0">
                <a:solidFill>
                  <a:srgbClr val="333331"/>
                </a:solidFill>
                <a:latin typeface="Arial" panose="020B0604020202020204" pitchFamily="34" charset="0"/>
                <a:ea typeface="Gotham Book" charset="0"/>
                <a:cs typeface="Arial" panose="020B0604020202020204" pitchFamily="34" charset="0"/>
                <a:sym typeface="Wingdings 3" pitchFamily="18" charset="2"/>
              </a:rPr>
              <a:t>Management et Gestion des Bâtis</a:t>
            </a:r>
          </a:p>
        </p:txBody>
      </p:sp>
      <p:sp>
        <p:nvSpPr>
          <p:cNvPr id="42" name="ZoneTexte 41"/>
          <p:cNvSpPr txBox="1"/>
          <p:nvPr/>
        </p:nvSpPr>
        <p:spPr>
          <a:xfrm>
            <a:off x="4187534" y="6236113"/>
            <a:ext cx="3155689" cy="353943"/>
          </a:xfrm>
          <a:prstGeom prst="rect">
            <a:avLst/>
          </a:prstGeom>
          <a:noFill/>
        </p:spPr>
        <p:txBody>
          <a:bodyPr wrap="square" rtlCol="0">
            <a:spAutoFit/>
          </a:bodyPr>
          <a:lstStyle/>
          <a:p>
            <a:pPr algn="ctr"/>
            <a:r>
              <a:rPr lang="fr-FR" sz="1700" b="1" dirty="0">
                <a:solidFill>
                  <a:srgbClr val="E84525"/>
                </a:solidFill>
                <a:latin typeface="Arial" panose="020B0604020202020204" pitchFamily="34" charset="0"/>
                <a:ea typeface="Gotham Book" charset="0"/>
                <a:cs typeface="Arial" panose="020B0604020202020204" pitchFamily="34" charset="0"/>
              </a:rPr>
              <a:t>AU SERVICE DES AUTRES</a:t>
            </a:r>
          </a:p>
        </p:txBody>
      </p:sp>
      <p:pic>
        <p:nvPicPr>
          <p:cNvPr id="43" name="Imag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49270" y="4741461"/>
            <a:ext cx="610454" cy="468992"/>
          </a:xfrm>
          <a:prstGeom prst="rect">
            <a:avLst/>
          </a:prstGeom>
        </p:spPr>
      </p:pic>
      <p:sp>
        <p:nvSpPr>
          <p:cNvPr id="44" name="Rectangle à coins arrondis 43"/>
          <p:cNvSpPr/>
          <p:nvPr/>
        </p:nvSpPr>
        <p:spPr>
          <a:xfrm>
            <a:off x="1307304" y="2685582"/>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ZoneTexte 44"/>
          <p:cNvSpPr txBox="1"/>
          <p:nvPr/>
        </p:nvSpPr>
        <p:spPr>
          <a:xfrm>
            <a:off x="1276314" y="2752241"/>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DEUX COMPÉTENCES</a:t>
            </a:r>
          </a:p>
        </p:txBody>
      </p:sp>
      <p:sp>
        <p:nvSpPr>
          <p:cNvPr id="46" name="Rectangle à coins arrondis 45"/>
          <p:cNvSpPr/>
          <p:nvPr/>
        </p:nvSpPr>
        <p:spPr>
          <a:xfrm>
            <a:off x="4746959" y="2692622"/>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4715969" y="2759281"/>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DEUX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MÉTIERS</a:t>
            </a:r>
          </a:p>
        </p:txBody>
      </p:sp>
      <p:sp>
        <p:nvSpPr>
          <p:cNvPr id="48" name="Rectangle à coins arrondis 47"/>
          <p:cNvSpPr/>
          <p:nvPr/>
        </p:nvSpPr>
        <p:spPr>
          <a:xfrm>
            <a:off x="8034762" y="2685582"/>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p:cNvSpPr txBox="1"/>
          <p:nvPr/>
        </p:nvSpPr>
        <p:spPr>
          <a:xfrm>
            <a:off x="8003772" y="2752241"/>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DEUX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DIPLÔMES</a:t>
            </a:r>
          </a:p>
        </p:txBody>
      </p:sp>
    </p:spTree>
    <p:extLst>
      <p:ext uri="{BB962C8B-B14F-4D97-AF65-F5344CB8AC3E}">
        <p14:creationId xmlns:p14="http://schemas.microsoft.com/office/powerpoint/2010/main" val="30637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500"/>
                                        <p:tgtEl>
                                          <p:spTgt spid="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500"/>
                                        <p:tgtEl>
                                          <p:spTgt spid="4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500"/>
                                        <p:tgtEl>
                                          <p:spTgt spid="4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p:bldP spid="44" grpId="0" animBg="1"/>
      <p:bldP spid="45" grpId="0"/>
      <p:bldP spid="46" grpId="0" animBg="1"/>
      <p:bldP spid="47" grpId="0"/>
      <p:bldP spid="48" grpId="0" animBg="1"/>
      <p:bldP spid="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 name="Connecteur droit 1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1" y="365125"/>
            <a:ext cx="592505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La formation post-bac pour les 18-22 ans</a:t>
            </a:r>
          </a:p>
        </p:txBody>
      </p:sp>
      <p:sp>
        <p:nvSpPr>
          <p:cNvPr id="32" name="Espace réservé du contenu 2"/>
          <p:cNvSpPr txBox="1">
            <a:spLocks/>
          </p:cNvSpPr>
          <p:nvPr/>
        </p:nvSpPr>
        <p:spPr>
          <a:xfrm>
            <a:off x="1151972" y="1710458"/>
            <a:ext cx="10533892" cy="4840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b="1" spc="-90" dirty="0">
                <a:solidFill>
                  <a:srgbClr val="333331"/>
                </a:solidFill>
                <a:latin typeface="Arial" panose="020B0604020202020204" pitchFamily="34" charset="0"/>
                <a:cs typeface="Arial" panose="020B0604020202020204" pitchFamily="34" charset="0"/>
              </a:rPr>
              <a:t>Responsable de l’Environnement de Travail et de la Logistique Humanitaire</a:t>
            </a:r>
          </a:p>
          <a:p>
            <a:pPr marL="0" indent="0">
              <a:buFont typeface="Arial" panose="020B0604020202020204" pitchFamily="34" charset="0"/>
              <a:buNone/>
            </a:pPr>
            <a:endParaRPr lang="fr-FR" dirty="0">
              <a:solidFill>
                <a:srgbClr val="333331"/>
              </a:solidFill>
            </a:endParaRPr>
          </a:p>
        </p:txBody>
      </p:sp>
      <p:pic>
        <p:nvPicPr>
          <p:cNvPr id="20" name="Image 19"/>
          <p:cNvPicPr>
            <a:picLocks noChangeAspect="1"/>
          </p:cNvPicPr>
          <p:nvPr/>
        </p:nvPicPr>
        <p:blipFill rotWithShape="1">
          <a:blip r:embed="rId3" cstate="print">
            <a:extLst>
              <a:ext uri="{28A0092B-C50C-407E-A947-70E740481C1C}">
                <a14:useLocalDpi xmlns:a14="http://schemas.microsoft.com/office/drawing/2010/main" val="0"/>
              </a:ext>
            </a:extLst>
          </a:blip>
          <a:srcRect l="24120" r="24966"/>
          <a:stretch/>
        </p:blipFill>
        <p:spPr>
          <a:xfrm>
            <a:off x="4306637" y="4135709"/>
            <a:ext cx="1296144" cy="1697198"/>
          </a:xfrm>
          <a:prstGeom prst="rect">
            <a:avLst/>
          </a:prstGeom>
        </p:spPr>
      </p:pic>
      <p:pic>
        <p:nvPicPr>
          <p:cNvPr id="21" name="Image 20"/>
          <p:cNvPicPr>
            <a:picLocks noChangeAspect="1"/>
          </p:cNvPicPr>
          <p:nvPr/>
        </p:nvPicPr>
        <p:blipFill rotWithShape="1">
          <a:blip r:embed="rId4" cstate="print">
            <a:extLst>
              <a:ext uri="{28A0092B-C50C-407E-A947-70E740481C1C}">
                <a14:useLocalDpi xmlns:a14="http://schemas.microsoft.com/office/drawing/2010/main" val="0"/>
              </a:ext>
            </a:extLst>
          </a:blip>
          <a:srcRect l="17272" r="17672"/>
          <a:stretch/>
        </p:blipFill>
        <p:spPr>
          <a:xfrm>
            <a:off x="1759631" y="4127034"/>
            <a:ext cx="1656185" cy="1697198"/>
          </a:xfrm>
          <a:prstGeom prst="rect">
            <a:avLst/>
          </a:prstGeom>
        </p:spPr>
      </p:pic>
      <p:pic>
        <p:nvPicPr>
          <p:cNvPr id="22" name="Image 21"/>
          <p:cNvPicPr>
            <a:picLocks noChangeAspect="1"/>
          </p:cNvPicPr>
          <p:nvPr/>
        </p:nvPicPr>
        <p:blipFill rotWithShape="1">
          <a:blip r:embed="rId5" cstate="print">
            <a:extLst>
              <a:ext uri="{28A0092B-C50C-407E-A947-70E740481C1C}">
                <a14:useLocalDpi xmlns:a14="http://schemas.microsoft.com/office/drawing/2010/main" val="0"/>
              </a:ext>
            </a:extLst>
          </a:blip>
          <a:srcRect l="9151" r="22590"/>
          <a:stretch/>
        </p:blipFill>
        <p:spPr>
          <a:xfrm>
            <a:off x="8268183" y="4136068"/>
            <a:ext cx="1728192" cy="1688164"/>
          </a:xfrm>
          <a:prstGeom prst="rect">
            <a:avLst/>
          </a:prstGeom>
        </p:spPr>
      </p:pic>
      <p:sp>
        <p:nvSpPr>
          <p:cNvPr id="23" name="Rectangle à coins arrondis 22"/>
          <p:cNvSpPr/>
          <p:nvPr/>
        </p:nvSpPr>
        <p:spPr>
          <a:xfrm>
            <a:off x="1759124" y="3450134"/>
            <a:ext cx="1656692"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1</a:t>
            </a:r>
            <a:r>
              <a:rPr lang="fr-FR" sz="2100" baseline="30000" dirty="0">
                <a:solidFill>
                  <a:srgbClr val="333331"/>
                </a:solidFill>
                <a:latin typeface="Arial" panose="020B0604020202020204" pitchFamily="34" charset="0"/>
                <a:cs typeface="Arial" panose="020B0604020202020204" pitchFamily="34" charset="0"/>
              </a:rPr>
              <a:t>ère</a:t>
            </a:r>
            <a:r>
              <a:rPr lang="fr-FR" sz="2100" dirty="0">
                <a:solidFill>
                  <a:srgbClr val="333331"/>
                </a:solidFill>
                <a:latin typeface="Arial" panose="020B0604020202020204" pitchFamily="34" charset="0"/>
                <a:cs typeface="Arial" panose="020B0604020202020204" pitchFamily="34" charset="0"/>
              </a:rPr>
              <a:t> année</a:t>
            </a:r>
          </a:p>
        </p:txBody>
      </p:sp>
      <p:sp>
        <p:nvSpPr>
          <p:cNvPr id="25" name="Rectangle à coins arrondis 24"/>
          <p:cNvSpPr/>
          <p:nvPr/>
        </p:nvSpPr>
        <p:spPr>
          <a:xfrm>
            <a:off x="4992191" y="3475620"/>
            <a:ext cx="1656184"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2</a:t>
            </a:r>
            <a:r>
              <a:rPr lang="fr-FR" sz="2100" baseline="30000" dirty="0">
                <a:solidFill>
                  <a:srgbClr val="333331"/>
                </a:solidFill>
                <a:latin typeface="Arial" panose="020B0604020202020204" pitchFamily="34" charset="0"/>
                <a:cs typeface="Arial" panose="020B0604020202020204" pitchFamily="34" charset="0"/>
              </a:rPr>
              <a:t>e</a:t>
            </a:r>
            <a:r>
              <a:rPr lang="fr-FR" sz="2100" dirty="0">
                <a:solidFill>
                  <a:srgbClr val="333331"/>
                </a:solidFill>
                <a:latin typeface="Arial" panose="020B0604020202020204" pitchFamily="34" charset="0"/>
                <a:cs typeface="Arial" panose="020B0604020202020204" pitchFamily="34" charset="0"/>
              </a:rPr>
              <a:t> année</a:t>
            </a:r>
          </a:p>
        </p:txBody>
      </p:sp>
      <p:sp>
        <p:nvSpPr>
          <p:cNvPr id="26" name="Rectangle à coins arrondis 25"/>
          <p:cNvSpPr/>
          <p:nvPr/>
        </p:nvSpPr>
        <p:spPr>
          <a:xfrm>
            <a:off x="8268183" y="3475621"/>
            <a:ext cx="1656184" cy="504825"/>
          </a:xfrm>
          <a:prstGeom prst="roundRect">
            <a:avLst/>
          </a:prstGeom>
          <a:solidFill>
            <a:schemeClr val="bg1"/>
          </a:solidFill>
          <a:ln>
            <a:solidFill>
              <a:srgbClr val="F2F2F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sz="2100" dirty="0">
                <a:solidFill>
                  <a:srgbClr val="333331"/>
                </a:solidFill>
                <a:latin typeface="Arial" panose="020B0604020202020204" pitchFamily="34" charset="0"/>
                <a:cs typeface="Arial" panose="020B0604020202020204" pitchFamily="34" charset="0"/>
              </a:rPr>
              <a:t>3</a:t>
            </a:r>
            <a:r>
              <a:rPr lang="fr-FR" sz="2100" baseline="30000" dirty="0">
                <a:solidFill>
                  <a:srgbClr val="333331"/>
                </a:solidFill>
                <a:latin typeface="Arial" panose="020B0604020202020204" pitchFamily="34" charset="0"/>
                <a:cs typeface="Arial" panose="020B0604020202020204" pitchFamily="34" charset="0"/>
              </a:rPr>
              <a:t>e</a:t>
            </a:r>
            <a:r>
              <a:rPr lang="fr-FR" sz="2100" dirty="0">
                <a:solidFill>
                  <a:srgbClr val="333331"/>
                </a:solidFill>
                <a:latin typeface="Arial" panose="020B0604020202020204" pitchFamily="34" charset="0"/>
                <a:cs typeface="Arial" panose="020B0604020202020204" pitchFamily="34" charset="0"/>
              </a:rPr>
              <a:t> année</a:t>
            </a:r>
          </a:p>
        </p:txBody>
      </p:sp>
      <p:sp>
        <p:nvSpPr>
          <p:cNvPr id="27" name="Rectangle 26"/>
          <p:cNvSpPr/>
          <p:nvPr/>
        </p:nvSpPr>
        <p:spPr>
          <a:xfrm>
            <a:off x="1751305" y="5701718"/>
            <a:ext cx="1663386" cy="8074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FORMATION AU CENTRE</a:t>
            </a:r>
          </a:p>
        </p:txBody>
      </p:sp>
      <p:pic>
        <p:nvPicPr>
          <p:cNvPr id="28" name="Image 27"/>
          <p:cNvPicPr>
            <a:picLocks noChangeAspect="1"/>
          </p:cNvPicPr>
          <p:nvPr/>
        </p:nvPicPr>
        <p:blipFill rotWithShape="1">
          <a:blip r:embed="rId6" cstate="print">
            <a:extLst>
              <a:ext uri="{28A0092B-C50C-407E-A947-70E740481C1C}">
                <a14:useLocalDpi xmlns:a14="http://schemas.microsoft.com/office/drawing/2010/main" val="0"/>
              </a:ext>
            </a:extLst>
          </a:blip>
          <a:srcRect l="13871" r="20402"/>
          <a:stretch/>
        </p:blipFill>
        <p:spPr>
          <a:xfrm>
            <a:off x="5723287" y="4144384"/>
            <a:ext cx="1656184" cy="1679848"/>
          </a:xfrm>
          <a:prstGeom prst="rect">
            <a:avLst/>
          </a:prstGeom>
        </p:spPr>
      </p:pic>
      <p:sp>
        <p:nvSpPr>
          <p:cNvPr id="29" name="Rectangle 28"/>
          <p:cNvSpPr/>
          <p:nvPr/>
        </p:nvSpPr>
        <p:spPr>
          <a:xfrm>
            <a:off x="5723287" y="5832907"/>
            <a:ext cx="1872208" cy="719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STAGE HUMANITAIRE SUR LE TERRAIN</a:t>
            </a:r>
          </a:p>
        </p:txBody>
      </p:sp>
      <p:sp>
        <p:nvSpPr>
          <p:cNvPr id="30" name="Rectangle 29"/>
          <p:cNvSpPr/>
          <p:nvPr/>
        </p:nvSpPr>
        <p:spPr>
          <a:xfrm>
            <a:off x="8294722" y="5807363"/>
            <a:ext cx="1728192" cy="647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ALTERNANCE ENTREPRISE</a:t>
            </a:r>
          </a:p>
        </p:txBody>
      </p:sp>
      <p:sp>
        <p:nvSpPr>
          <p:cNvPr id="33" name="Rectangle 32"/>
          <p:cNvSpPr/>
          <p:nvPr/>
        </p:nvSpPr>
        <p:spPr>
          <a:xfrm>
            <a:off x="4333756" y="5807363"/>
            <a:ext cx="1663386" cy="5961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dirty="0">
                <a:solidFill>
                  <a:srgbClr val="E84525"/>
                </a:solidFill>
                <a:latin typeface="Arial" panose="020B0604020202020204" pitchFamily="34" charset="0"/>
                <a:ea typeface="Gotham Book" charset="0"/>
                <a:cs typeface="Arial" panose="020B0604020202020204" pitchFamily="34" charset="0"/>
              </a:rPr>
              <a:t>FORMATION AU CENTRE</a:t>
            </a:r>
          </a:p>
        </p:txBody>
      </p:sp>
      <p:sp>
        <p:nvSpPr>
          <p:cNvPr id="34" name="ZoneTexte 33"/>
          <p:cNvSpPr txBox="1"/>
          <p:nvPr/>
        </p:nvSpPr>
        <p:spPr>
          <a:xfrm>
            <a:off x="4242438" y="2542430"/>
            <a:ext cx="3155689" cy="353943"/>
          </a:xfrm>
          <a:prstGeom prst="rect">
            <a:avLst/>
          </a:prstGeom>
          <a:noFill/>
        </p:spPr>
        <p:txBody>
          <a:bodyPr wrap="square" rtlCol="0">
            <a:spAutoFit/>
          </a:bodyPr>
          <a:lstStyle/>
          <a:p>
            <a:pPr algn="ctr"/>
            <a:r>
              <a:rPr lang="fr-FR" sz="1700" b="1" dirty="0">
                <a:solidFill>
                  <a:srgbClr val="E84525"/>
                </a:solidFill>
                <a:latin typeface="Arial" panose="020B0604020202020204" pitchFamily="34" charset="0"/>
                <a:ea typeface="Gotham Book" charset="0"/>
                <a:cs typeface="Arial" panose="020B0604020202020204" pitchFamily="34" charset="0"/>
              </a:rPr>
              <a:t>UN CURSUS EN 3 ANS</a:t>
            </a:r>
          </a:p>
        </p:txBody>
      </p:sp>
    </p:spTree>
    <p:extLst>
      <p:ext uri="{BB962C8B-B14F-4D97-AF65-F5344CB8AC3E}">
        <p14:creationId xmlns:p14="http://schemas.microsoft.com/office/powerpoint/2010/main" val="217575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9" grpId="0"/>
      <p:bldP spid="30" grpId="0"/>
      <p:bldP spid="33"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0199" y="736826"/>
            <a:ext cx="7063579"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5" name="Rectangle à coins arrondis 34"/>
          <p:cNvSpPr/>
          <p:nvPr/>
        </p:nvSpPr>
        <p:spPr>
          <a:xfrm>
            <a:off x="1054891" y="2877236"/>
            <a:ext cx="2446220" cy="80956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1048600" y="3097353"/>
            <a:ext cx="2458802"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3774279" y="2876082"/>
            <a:ext cx="2845596"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3743289" y="2958854"/>
            <a:ext cx="2876586"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EXPERIMENTE</a:t>
            </a:r>
          </a:p>
        </p:txBody>
      </p:sp>
      <p:sp>
        <p:nvSpPr>
          <p:cNvPr id="39" name="Espace réservé du contenu 2"/>
          <p:cNvSpPr txBox="1">
            <a:spLocks/>
          </p:cNvSpPr>
          <p:nvPr/>
        </p:nvSpPr>
        <p:spPr>
          <a:xfrm>
            <a:off x="1151970" y="1710457"/>
            <a:ext cx="5077379" cy="809565"/>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2 possibilités de parcours de formation</a:t>
            </a:r>
            <a:br>
              <a:rPr lang="fr-FR" sz="2400" spc="-90" dirty="0">
                <a:solidFill>
                  <a:srgbClr val="333331"/>
                </a:solidFill>
                <a:latin typeface="Arial" panose="020B0604020202020204" pitchFamily="34" charset="0"/>
                <a:cs typeface="Arial" panose="020B0604020202020204" pitchFamily="34" charset="0"/>
              </a:rPr>
            </a:br>
            <a:r>
              <a:rPr lang="fr-FR" sz="2400" spc="-90" dirty="0">
                <a:solidFill>
                  <a:srgbClr val="333331"/>
                </a:solidFill>
                <a:latin typeface="Arial" panose="020B0604020202020204" pitchFamily="34" charset="0"/>
                <a:cs typeface="Arial" panose="020B0604020202020204" pitchFamily="34" charset="0"/>
              </a:rPr>
              <a:t>pour devenir un professionnel humanitaire</a:t>
            </a:r>
          </a:p>
        </p:txBody>
      </p:sp>
      <p:sp>
        <p:nvSpPr>
          <p:cNvPr id="40" name="Rectangle 39"/>
          <p:cNvSpPr/>
          <p:nvPr/>
        </p:nvSpPr>
        <p:spPr>
          <a:xfrm>
            <a:off x="777872" y="4079115"/>
            <a:ext cx="2768849"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maîtriser chaque compétence du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1" name="Rectangle 40"/>
          <p:cNvSpPr/>
          <p:nvPr/>
        </p:nvSpPr>
        <p:spPr>
          <a:xfrm>
            <a:off x="3743289" y="4159177"/>
            <a:ext cx="3083122"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adapter ses compétences et acquérir les compétences spécifiques au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2" name="Rectangle 41"/>
          <p:cNvSpPr/>
          <p:nvPr/>
        </p:nvSpPr>
        <p:spPr>
          <a:xfrm>
            <a:off x="154779" y="5569154"/>
            <a:ext cx="7239000" cy="69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3" name="Rectangle 42"/>
          <p:cNvSpPr/>
          <p:nvPr/>
        </p:nvSpPr>
        <p:spPr>
          <a:xfrm>
            <a:off x="1209092" y="5094926"/>
            <a:ext cx="5617319" cy="457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400" i="1" dirty="0">
                <a:solidFill>
                  <a:srgbClr val="E84525"/>
                </a:solidFill>
                <a:latin typeface="Arial" panose="020B0604020202020204" pitchFamily="34" charset="0"/>
                <a:ea typeface="Gotham Book" charset="0"/>
                <a:cs typeface="Arial" panose="020B0604020202020204" pitchFamily="34" charset="0"/>
              </a:rPr>
              <a:t>Le parcours expérimenté est disponible en continu ou à votre rythme</a:t>
            </a:r>
          </a:p>
        </p:txBody>
      </p:sp>
      <p:cxnSp>
        <p:nvCxnSpPr>
          <p:cNvPr id="44" name="Connecteur droit 43"/>
          <p:cNvCxnSpPr/>
          <p:nvPr/>
        </p:nvCxnSpPr>
        <p:spPr>
          <a:xfrm>
            <a:off x="7500162" y="1771253"/>
            <a:ext cx="6136" cy="4543249"/>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45" name="Rectangle à coins arrondis 44"/>
          <p:cNvSpPr/>
          <p:nvPr/>
        </p:nvSpPr>
        <p:spPr>
          <a:xfrm>
            <a:off x="8292568" y="2876082"/>
            <a:ext cx="3188719" cy="77170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ZoneTexte 45"/>
          <p:cNvSpPr txBox="1"/>
          <p:nvPr/>
        </p:nvSpPr>
        <p:spPr>
          <a:xfrm>
            <a:off x="8346008" y="2942740"/>
            <a:ext cx="3068604"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VALIDATION DES ACQUIS DE L’EXPÉRIENCE</a:t>
            </a:r>
          </a:p>
        </p:txBody>
      </p:sp>
      <p:sp>
        <p:nvSpPr>
          <p:cNvPr id="47" name="Espace réservé du contenu 2"/>
          <p:cNvSpPr txBox="1">
            <a:spLocks/>
          </p:cNvSpPr>
          <p:nvPr/>
        </p:nvSpPr>
        <p:spPr>
          <a:xfrm>
            <a:off x="8042430" y="1724745"/>
            <a:ext cx="3861806" cy="8095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200" spc="-90" dirty="0">
                <a:solidFill>
                  <a:srgbClr val="333331"/>
                </a:solidFill>
                <a:latin typeface="Arial" panose="020B0604020202020204" pitchFamily="34" charset="0"/>
                <a:cs typeface="Arial" panose="020B0604020202020204" pitchFamily="34" charset="0"/>
              </a:rPr>
              <a:t>1 autre possibilité pour obtenir une certification professionnelle</a:t>
            </a:r>
          </a:p>
        </p:txBody>
      </p:sp>
      <p:sp>
        <p:nvSpPr>
          <p:cNvPr id="48" name="Rectangle 47"/>
          <p:cNvSpPr/>
          <p:nvPr/>
        </p:nvSpPr>
        <p:spPr>
          <a:xfrm>
            <a:off x="8081093" y="3714446"/>
            <a:ext cx="3611668" cy="167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Sur dossier et passage en jury</a:t>
            </a:r>
            <a:br>
              <a:rPr lang="fr-FR" b="1" dirty="0">
                <a:solidFill>
                  <a:srgbClr val="333331"/>
                </a:solidFill>
                <a:latin typeface="Arial" panose="020B0604020202020204" pitchFamily="34" charset="0"/>
                <a:cs typeface="Arial" panose="020B0604020202020204" pitchFamily="34" charset="0"/>
              </a:rPr>
            </a:br>
            <a:endParaRPr lang="fr-FR" b="1" dirty="0">
              <a:solidFill>
                <a:srgbClr val="333331"/>
              </a:solidFill>
              <a:latin typeface="Arial" panose="020B0604020202020204" pitchFamily="34" charset="0"/>
              <a:cs typeface="Arial" panose="020B0604020202020204" pitchFamily="34" charset="0"/>
            </a:endParaRPr>
          </a:p>
          <a:p>
            <a:pPr algn="ctr"/>
            <a:r>
              <a:rPr lang="fr-FR" sz="1600" dirty="0">
                <a:solidFill>
                  <a:srgbClr val="333331"/>
                </a:solidFill>
                <a:latin typeface="Arial" panose="020B0604020202020204" pitchFamily="34" charset="0"/>
                <a:cs typeface="Arial" panose="020B0604020202020204" pitchFamily="34" charset="0"/>
              </a:rPr>
              <a:t>Faites reconnaitre vos 12 mois d’expérience continue ou non dans le métier humanitaire visé</a:t>
            </a:r>
            <a:endParaRPr lang="fr-FR" sz="1100" spc="-50" dirty="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30235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39" grpId="0"/>
      <p:bldP spid="40" grpId="0" animBg="1"/>
      <p:bldP spid="41" grpId="0" animBg="1"/>
      <p:bldP spid="42" grpId="0" animBg="1"/>
      <p:bldP spid="43" grpId="0"/>
      <p:bldP spid="45" grpId="0" animBg="1"/>
      <p:bldP spid="46" grpId="0"/>
      <p:bldP spid="47" grpId="0"/>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30199" y="736826"/>
            <a:ext cx="7063579"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8" name="Connecteur droit 1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954422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en continu ou à votre rythme</a:t>
            </a:r>
          </a:p>
        </p:txBody>
      </p:sp>
      <p:sp>
        <p:nvSpPr>
          <p:cNvPr id="39" name="Espace réservé du contenu 2"/>
          <p:cNvSpPr txBox="1">
            <a:spLocks/>
          </p:cNvSpPr>
          <p:nvPr/>
        </p:nvSpPr>
        <p:spPr>
          <a:xfrm>
            <a:off x="2390575" y="3377272"/>
            <a:ext cx="1281158" cy="3935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800" dirty="0">
                <a:solidFill>
                  <a:srgbClr val="E84525"/>
                </a:solidFill>
                <a:latin typeface="Arial" panose="020B0604020202020204" pitchFamily="34" charset="0"/>
                <a:ea typeface="Gotham Book" charset="0"/>
                <a:cs typeface="Arial" panose="020B0604020202020204" pitchFamily="34" charset="0"/>
              </a:rPr>
              <a:t>en continu</a:t>
            </a:r>
          </a:p>
        </p:txBody>
      </p:sp>
      <p:sp>
        <p:nvSpPr>
          <p:cNvPr id="40" name="Rectangle 39"/>
          <p:cNvSpPr/>
          <p:nvPr/>
        </p:nvSpPr>
        <p:spPr>
          <a:xfrm>
            <a:off x="692351" y="3858363"/>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 </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14" name="Connecteur droit 13"/>
          <p:cNvCxnSpPr/>
          <p:nvPr/>
        </p:nvCxnSpPr>
        <p:spPr>
          <a:xfrm>
            <a:off x="6091311" y="3417606"/>
            <a:ext cx="0" cy="2007834"/>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8510890" y="3377272"/>
            <a:ext cx="1775710" cy="4632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dirty="0">
                <a:solidFill>
                  <a:srgbClr val="E84525"/>
                </a:solidFill>
                <a:latin typeface="Arial" panose="020B0604020202020204" pitchFamily="34" charset="0"/>
                <a:ea typeface="Gotham Book" charset="0"/>
                <a:cs typeface="Arial" panose="020B0604020202020204" pitchFamily="34" charset="0"/>
              </a:rPr>
              <a:t>à votre rythme</a:t>
            </a:r>
          </a:p>
        </p:txBody>
      </p:sp>
      <p:sp>
        <p:nvSpPr>
          <p:cNvPr id="16" name="Rectangle 15"/>
          <p:cNvSpPr/>
          <p:nvPr/>
        </p:nvSpPr>
        <p:spPr>
          <a:xfrm>
            <a:off x="723900" y="2018198"/>
            <a:ext cx="10762705" cy="111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spc="-50" dirty="0">
                <a:solidFill>
                  <a:srgbClr val="333331"/>
                </a:solidFill>
                <a:latin typeface="Arial" panose="020B0604020202020204" pitchFamily="34" charset="0"/>
                <a:ea typeface="Gotham Book" charset="0"/>
                <a:cs typeface="Arial" panose="020B0604020202020204" pitchFamily="34" charset="0"/>
              </a:rPr>
              <a:t>Une formation métier diplômante est composée de plusieurs unités de formation correspondant à des blocs de compétences (savoir et savoir-faire). Pour les parcours expérimentés ces unités de formation peuvent être suivies en continu (la même année) ou à votre rythme (sur plusieurs années).</a:t>
            </a:r>
            <a:endParaRPr lang="fr-FR" sz="2000" b="1" spc="-50" dirty="0">
              <a:solidFill>
                <a:srgbClr val="333331"/>
              </a:solidFill>
              <a:latin typeface="Arial" panose="020B0604020202020204" pitchFamily="34" charset="0"/>
              <a:ea typeface="Gotham Book" charset="0"/>
              <a:cs typeface="Arial" panose="020B0604020202020204" pitchFamily="34" charset="0"/>
            </a:endParaRPr>
          </a:p>
        </p:txBody>
      </p:sp>
      <p:sp>
        <p:nvSpPr>
          <p:cNvPr id="19" name="Rectangle 18"/>
          <p:cNvSpPr/>
          <p:nvPr/>
        </p:nvSpPr>
        <p:spPr>
          <a:xfrm>
            <a:off x="6958989" y="3858363"/>
            <a:ext cx="4879511"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Plusieurs années</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 (hors compétences transversales)</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0" name="Rectangle 19"/>
          <p:cNvSpPr/>
          <p:nvPr/>
        </p:nvSpPr>
        <p:spPr>
          <a:xfrm>
            <a:off x="572073" y="4810719"/>
            <a:ext cx="4918162" cy="46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1" name="Rectangle 20"/>
          <p:cNvSpPr/>
          <p:nvPr/>
        </p:nvSpPr>
        <p:spPr>
          <a:xfrm>
            <a:off x="7625997" y="4675054"/>
            <a:ext cx="3545493"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 </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22" name="Rectangle 21"/>
          <p:cNvSpPr/>
          <p:nvPr/>
        </p:nvSpPr>
        <p:spPr>
          <a:xfrm>
            <a:off x="3766449" y="5518766"/>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Une même certification professionnelle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708450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30200" y="736826"/>
            <a:ext cx="581893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626617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Les grandes étapes de nos formations métiers</a:t>
            </a:r>
          </a:p>
        </p:txBody>
      </p:sp>
      <p:sp>
        <p:nvSpPr>
          <p:cNvPr id="36" name="Rectangle 35"/>
          <p:cNvSpPr/>
          <p:nvPr/>
        </p:nvSpPr>
        <p:spPr>
          <a:xfrm>
            <a:off x="92411" y="3301690"/>
            <a:ext cx="5745518" cy="15264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dirty="0">
                <a:solidFill>
                  <a:srgbClr val="333331"/>
                </a:solidFill>
                <a:latin typeface="Arial" panose="020B0604020202020204" pitchFamily="34" charset="0"/>
                <a:cs typeface="Arial" panose="020B0604020202020204" pitchFamily="34" charset="0"/>
              </a:rPr>
              <a:t>3 ou 6 mois de formation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composés de 5 unités de formation</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
            </a:r>
          </a:p>
          <a:p>
            <a:pPr algn="ctr"/>
            <a:br>
              <a:rPr lang="fr-FR" sz="1700" dirty="0">
                <a:solidFill>
                  <a:srgbClr val="333331"/>
                </a:solidFill>
                <a:latin typeface="Arial" panose="020B0604020202020204" pitchFamily="34" charset="0"/>
                <a:cs typeface="Arial" panose="020B0604020202020204" pitchFamily="34" charset="0"/>
              </a:rPr>
            </a:b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6 mois de mission humanitaire</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
            </a:r>
          </a:p>
          <a:p>
            <a:pPr algn="ctr"/>
            <a:endParaRPr lang="fr-FR" sz="1700" dirty="0">
              <a:solidFill>
                <a:srgbClr val="333331"/>
              </a:solidFill>
              <a:latin typeface="Arial" panose="020B0604020202020204" pitchFamily="34" charset="0"/>
              <a:cs typeface="Arial" panose="020B0604020202020204" pitchFamily="34" charset="0"/>
            </a:endParaRPr>
          </a:p>
          <a:p>
            <a:pPr algn="ct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Attribution de la certification professionnelle</a:t>
            </a:r>
          </a:p>
        </p:txBody>
      </p:sp>
      <p:sp>
        <p:nvSpPr>
          <p:cNvPr id="3" name="Rectangle 2">
            <a:extLst>
              <a:ext uri="{FF2B5EF4-FFF2-40B4-BE49-F238E27FC236}">
                <a16:creationId xmlns:a16="http://schemas.microsoft.com/office/drawing/2014/main" id="{C18B0774-55C5-F846-9F85-1B934D47BF34}"/>
              </a:ext>
            </a:extLst>
          </p:cNvPr>
          <p:cNvSpPr/>
          <p:nvPr/>
        </p:nvSpPr>
        <p:spPr>
          <a:xfrm>
            <a:off x="5384800" y="2030115"/>
            <a:ext cx="6714789" cy="4462760"/>
          </a:xfrm>
          <a:prstGeom prst="rect">
            <a:avLst/>
          </a:prstGeom>
        </p:spPr>
        <p:txBody>
          <a:bodyPr wrap="square">
            <a:spAutoFit/>
          </a:bodyPr>
          <a:lstStyle/>
          <a:p>
            <a:r>
              <a:rPr lang="fr-FR" sz="1600" b="1" dirty="0">
                <a:solidFill>
                  <a:srgbClr val="333331"/>
                </a:solidFill>
                <a:latin typeface="Arial" panose="020B0604020202020204" pitchFamily="34" charset="0"/>
                <a:cs typeface="Arial" panose="020B0604020202020204" pitchFamily="34" charset="0"/>
              </a:rPr>
              <a:t>Evaluation de la période de formation</a:t>
            </a:r>
          </a:p>
          <a:p>
            <a:r>
              <a:rPr lang="fr-FR" sz="1600" dirty="0">
                <a:solidFill>
                  <a:srgbClr val="333331"/>
                </a:solidFill>
                <a:latin typeface="Arial" panose="020B0604020202020204" pitchFamily="34" charset="0"/>
                <a:cs typeface="Arial" panose="020B0604020202020204" pitchFamily="34" charset="0"/>
              </a:rPr>
              <a:t>Chaque unité de formation, correspondant à des blocs de compétences (savoirs et savoir-faire) à acquérir, fait l'objet d'une évaluation individuelle et/ou collective. </a:t>
            </a:r>
          </a:p>
          <a:p>
            <a:r>
              <a:rPr lang="fr-FR" sz="1600" dirty="0">
                <a:solidFill>
                  <a:srgbClr val="333331"/>
                </a:solidFill>
                <a:latin typeface="Arial" panose="020B0604020202020204" pitchFamily="34" charset="0"/>
                <a:cs typeface="Arial" panose="020B0604020202020204" pitchFamily="34" charset="0"/>
              </a:rPr>
              <a:t>Vous êtes parallèlement évalué sur votre savoir-être par rapport aux attentes du milieu professionnel.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b="1" dirty="0">
                <a:solidFill>
                  <a:srgbClr val="333331"/>
                </a:solidFill>
                <a:latin typeface="Arial" panose="020B0604020202020204" pitchFamily="34" charset="0"/>
                <a:cs typeface="Arial" panose="020B0604020202020204" pitchFamily="34" charset="0"/>
              </a:rPr>
              <a:t>Evaluation de la mission humanitaire</a:t>
            </a:r>
          </a:p>
          <a:p>
            <a:r>
              <a:rPr lang="fr-FR" sz="1600" dirty="0">
                <a:solidFill>
                  <a:srgbClr val="333331"/>
                </a:solidFill>
                <a:latin typeface="Arial" panose="020B0604020202020204" pitchFamily="34" charset="0"/>
                <a:cs typeface="Arial" panose="020B0604020202020204" pitchFamily="34" charset="0"/>
              </a:rPr>
              <a:t>L’évaluation de la mission de solidarité est réalisée par l'organisme d'accueil et à travers votre rapport de mission. </a:t>
            </a:r>
          </a:p>
          <a:p>
            <a:endParaRPr lang="fr-FR" sz="1600" dirty="0">
              <a:solidFill>
                <a:srgbClr val="333331"/>
              </a:solidFill>
              <a:latin typeface="Arial" panose="020B0604020202020204" pitchFamily="34" charset="0"/>
              <a:cs typeface="Arial" panose="020B0604020202020204" pitchFamily="34" charset="0"/>
            </a:endParaRPr>
          </a:p>
          <a:p>
            <a:endParaRPr lang="fr-FR" sz="1600" dirty="0">
              <a:solidFill>
                <a:srgbClr val="333331"/>
              </a:solidFill>
              <a:latin typeface="Arial" panose="020B0604020202020204" pitchFamily="34" charset="0"/>
              <a:cs typeface="Arial" panose="020B0604020202020204" pitchFamily="34" charset="0"/>
            </a:endParaRPr>
          </a:p>
          <a:p>
            <a:r>
              <a:rPr lang="fr-FR" sz="1600" dirty="0">
                <a:solidFill>
                  <a:srgbClr val="333331"/>
                </a:solidFill>
                <a:latin typeface="Arial" panose="020B0604020202020204" pitchFamily="34" charset="0"/>
                <a:cs typeface="Arial" panose="020B0604020202020204" pitchFamily="34" charset="0"/>
              </a:rPr>
              <a:t>A l’issue des différentes périodes et de leur évaluation, la certification professionnelle vous est attribuée par un jury composé de représentants de </a:t>
            </a:r>
            <a:r>
              <a:rPr lang="fr-FR" sz="1600" dirty="0" err="1">
                <a:solidFill>
                  <a:srgbClr val="333331"/>
                </a:solidFill>
                <a:latin typeface="Arial" panose="020B0604020202020204" pitchFamily="34" charset="0"/>
                <a:cs typeface="Arial" panose="020B0604020202020204" pitchFamily="34" charset="0"/>
              </a:rPr>
              <a:t>Bioforce</a:t>
            </a:r>
            <a:r>
              <a:rPr lang="fr-FR" sz="1600" dirty="0">
                <a:solidFill>
                  <a:srgbClr val="333331"/>
                </a:solidFill>
                <a:latin typeface="Arial" panose="020B0604020202020204" pitchFamily="34" charset="0"/>
                <a:cs typeface="Arial" panose="020B0604020202020204" pitchFamily="34" charset="0"/>
              </a:rPr>
              <a:t> et du secteur professionnel humanitaire. </a:t>
            </a:r>
          </a:p>
          <a:p>
            <a:endParaRPr lang="fr-FR" sz="1400" dirty="0">
              <a:solidFill>
                <a:srgbClr val="333331"/>
              </a:solidFill>
              <a:latin typeface="Arial" panose="020B0604020202020204" pitchFamily="34" charset="0"/>
              <a:cs typeface="Arial" panose="020B0604020202020204" pitchFamily="34" charset="0"/>
            </a:endParaRPr>
          </a:p>
          <a:p>
            <a:endParaRPr lang="fr-FR" sz="1400" dirty="0"/>
          </a:p>
        </p:txBody>
      </p:sp>
    </p:spTree>
    <p:extLst>
      <p:ext uri="{BB962C8B-B14F-4D97-AF65-F5344CB8AC3E}">
        <p14:creationId xmlns:p14="http://schemas.microsoft.com/office/powerpoint/2010/main" val="26051117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4" name="Connecteur droit 1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6" name="ZoneTexte 35"/>
          <p:cNvSpPr txBox="1"/>
          <p:nvPr/>
        </p:nvSpPr>
        <p:spPr>
          <a:xfrm>
            <a:off x="1996605" y="2552215"/>
            <a:ext cx="3400461"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6498436" y="2485557"/>
            <a:ext cx="4255296" cy="51481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6482941" y="2558300"/>
            <a:ext cx="4286286"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ACCÉLÉRÉ</a:t>
            </a:r>
          </a:p>
        </p:txBody>
      </p:sp>
      <p:sp>
        <p:nvSpPr>
          <p:cNvPr id="39" name="Espace réservé du contenu 2"/>
          <p:cNvSpPr txBox="1">
            <a:spLocks/>
          </p:cNvSpPr>
          <p:nvPr/>
        </p:nvSpPr>
        <p:spPr>
          <a:xfrm>
            <a:off x="777873" y="1758067"/>
            <a:ext cx="2593978" cy="8095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Quels </a:t>
            </a:r>
            <a:r>
              <a:rPr lang="fr-FR" sz="2400" spc="-90" dirty="0" err="1">
                <a:solidFill>
                  <a:srgbClr val="333331"/>
                </a:solidFill>
                <a:latin typeface="Arial" panose="020B0604020202020204" pitchFamily="34" charset="0"/>
                <a:cs typeface="Arial" panose="020B0604020202020204" pitchFamily="34" charset="0"/>
              </a:rPr>
              <a:t>pré-requis</a:t>
            </a:r>
            <a:r>
              <a:rPr lang="fr-FR" sz="2400" spc="-90" dirty="0">
                <a:solidFill>
                  <a:srgbClr val="333331"/>
                </a:solidFill>
                <a:latin typeface="Arial" panose="020B0604020202020204" pitchFamily="34" charset="0"/>
                <a:cs typeface="Arial" panose="020B0604020202020204" pitchFamily="34" charset="0"/>
              </a:rPr>
              <a:t> ?</a:t>
            </a:r>
          </a:p>
        </p:txBody>
      </p:sp>
      <p:sp>
        <p:nvSpPr>
          <p:cNvPr id="17" name="Rectangle 16"/>
          <p:cNvSpPr/>
          <p:nvPr/>
        </p:nvSpPr>
        <p:spPr>
          <a:xfrm>
            <a:off x="1569187" y="3427335"/>
            <a:ext cx="3943350" cy="92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Bac ou Bac + 2</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6 mois d’expérience</a:t>
            </a:r>
          </a:p>
          <a:p>
            <a:r>
              <a:rPr lang="fr-FR" sz="1700" spc="-50" dirty="0">
                <a:solidFill>
                  <a:srgbClr val="333331"/>
                </a:solidFill>
                <a:latin typeface="Arial" panose="020B0604020202020204" pitchFamily="34" charset="0"/>
                <a:ea typeface="Gotham Book" charset="0"/>
                <a:cs typeface="Arial" panose="020B0604020202020204" pitchFamily="34" charset="0"/>
              </a:rPr>
              <a:t>dans l’un des domaines requis</a:t>
            </a:r>
            <a:endParaRPr lang="fr-FR" sz="1600" spc="-50" dirty="0">
              <a:solidFill>
                <a:srgbClr val="333331"/>
              </a:solidFill>
              <a:latin typeface="Arial" panose="020B0604020202020204" pitchFamily="34" charset="0"/>
              <a:ea typeface="Gotham Book" charset="0"/>
              <a:cs typeface="Arial" panose="020B0604020202020204" pitchFamily="34" charset="0"/>
            </a:endParaRPr>
          </a:p>
        </p:txBody>
      </p:sp>
      <p:sp>
        <p:nvSpPr>
          <p:cNvPr id="18" name="Rectangle 17"/>
          <p:cNvSpPr/>
          <p:nvPr/>
        </p:nvSpPr>
        <p:spPr>
          <a:xfrm>
            <a:off x="6513931" y="3442936"/>
            <a:ext cx="4552969" cy="111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700" dirty="0">
                <a:solidFill>
                  <a:srgbClr val="333331"/>
                </a:solidFill>
                <a:latin typeface="Arial" panose="020B0604020202020204" pitchFamily="34" charset="0"/>
                <a:cs typeface="Arial" panose="020B0604020202020204" pitchFamily="34" charset="0"/>
              </a:rPr>
              <a:t>Bac ou Bac +2</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3 ans ou plus d’expérience</a:t>
            </a:r>
          </a:p>
          <a:p>
            <a:r>
              <a:rPr lang="fr-FR" sz="1700" spc="-50" dirty="0">
                <a:solidFill>
                  <a:srgbClr val="333331"/>
                </a:solidFill>
                <a:latin typeface="Arial" panose="020B0604020202020204" pitchFamily="34" charset="0"/>
                <a:ea typeface="Gotham Book" charset="0"/>
                <a:cs typeface="Arial" panose="020B0604020202020204" pitchFamily="34" charset="0"/>
              </a:rPr>
              <a:t>dans l’un des domaines requis</a:t>
            </a:r>
          </a:p>
        </p:txBody>
      </p:sp>
      <p:sp>
        <p:nvSpPr>
          <p:cNvPr id="20" name="Rectangle 19"/>
          <p:cNvSpPr/>
          <p:nvPr/>
        </p:nvSpPr>
        <p:spPr>
          <a:xfrm>
            <a:off x="952500" y="5367170"/>
            <a:ext cx="5486400" cy="13479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dirty="0">
                <a:solidFill>
                  <a:srgbClr val="333331"/>
                </a:solidFill>
                <a:latin typeface="Arial" panose="020B0604020202020204" pitchFamily="34" charset="0"/>
                <a:cs typeface="Arial" panose="020B0604020202020204" pitchFamily="34" charset="0"/>
              </a:rPr>
              <a:t>Sont considérés comme expérience professionnelle :</a:t>
            </a:r>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Un service civique</a:t>
            </a:r>
          </a:p>
          <a:p>
            <a:r>
              <a:rPr lang="fr-FR" sz="1600" b="1" dirty="0">
                <a:solidFill>
                  <a:srgbClr val="333331"/>
                </a:solidFill>
                <a:latin typeface="Arial" panose="020B0604020202020204" pitchFamily="34" charset="0"/>
                <a:cs typeface="Arial" panose="020B0604020202020204" pitchFamily="34" charset="0"/>
              </a:rPr>
              <a:t>Un volontariat d’au moins 12 mois</a:t>
            </a:r>
          </a:p>
          <a:p>
            <a:r>
              <a:rPr lang="fr-FR" sz="1600" b="1" dirty="0">
                <a:solidFill>
                  <a:srgbClr val="333331"/>
                </a:solidFill>
                <a:latin typeface="Arial" panose="020B0604020202020204" pitchFamily="34" charset="0"/>
                <a:cs typeface="Arial" panose="020B0604020202020204" pitchFamily="34" charset="0"/>
              </a:rPr>
              <a:t>De l’alternance dans le cadre d’un cursus scolaire</a:t>
            </a:r>
            <a:br>
              <a:rPr lang="fr-FR" sz="1600" b="1" dirty="0">
                <a:solidFill>
                  <a:srgbClr val="333331"/>
                </a:solidFill>
                <a:latin typeface="Arial" panose="020B0604020202020204" pitchFamily="34" charset="0"/>
                <a:cs typeface="Arial" panose="020B0604020202020204" pitchFamily="34" charset="0"/>
              </a:rPr>
            </a:br>
            <a:endParaRPr lang="fr-FR" sz="1600" b="1" dirty="0">
              <a:solidFill>
                <a:srgbClr val="333331"/>
              </a:solidFill>
              <a:latin typeface="Arial" panose="020B0604020202020204" pitchFamily="34" charset="0"/>
              <a:cs typeface="Arial" panose="020B0604020202020204" pitchFamily="34" charset="0"/>
            </a:endParaRPr>
          </a:p>
        </p:txBody>
      </p:sp>
      <p:sp>
        <p:nvSpPr>
          <p:cNvPr id="21" name="Rectangle 20"/>
          <p:cNvSpPr/>
          <p:nvPr/>
        </p:nvSpPr>
        <p:spPr>
          <a:xfrm>
            <a:off x="7296149" y="5367170"/>
            <a:ext cx="4352925" cy="1062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Un stage</a:t>
            </a:r>
          </a:p>
          <a:p>
            <a:r>
              <a:rPr lang="fr-FR" sz="1600" b="1" dirty="0">
                <a:solidFill>
                  <a:srgbClr val="333331"/>
                </a:solidFill>
                <a:latin typeface="Arial" panose="020B0604020202020204" pitchFamily="34" charset="0"/>
                <a:ea typeface="Gotham Book" charset="0"/>
                <a:cs typeface="Arial" panose="020B0604020202020204" pitchFamily="34" charset="0"/>
              </a:rPr>
              <a:t>Du bénévolat</a:t>
            </a:r>
          </a:p>
          <a:p>
            <a:r>
              <a:rPr lang="fr-FR" sz="1400" b="1" dirty="0">
                <a:solidFill>
                  <a:srgbClr val="333331"/>
                </a:solidFill>
                <a:latin typeface="Arial" panose="020B0604020202020204" pitchFamily="34" charset="0"/>
                <a:cs typeface="Arial" panose="020B0604020202020204" pitchFamily="34" charset="0"/>
              </a:rPr>
              <a:t>CDD, CDI</a:t>
            </a:r>
            <a:endParaRPr lang="fr-FR" sz="1400" dirty="0">
              <a:solidFill>
                <a:srgbClr val="333331"/>
              </a:solidFill>
              <a:latin typeface="Arial" panose="020B0604020202020204" pitchFamily="34" charset="0"/>
              <a:ea typeface="Gotham Book" charset="0"/>
              <a:cs typeface="Arial" panose="020B0604020202020204" pitchFamily="34" charset="0"/>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4175" y="4754064"/>
            <a:ext cx="6048411" cy="327622"/>
          </a:xfrm>
          <a:prstGeom prst="rect">
            <a:avLst/>
          </a:prstGeom>
        </p:spPr>
      </p:pic>
      <p:sp>
        <p:nvSpPr>
          <p:cNvPr id="2" name="Rectangle à coins arrondis 36">
            <a:extLst>
              <a:ext uri="{FF2B5EF4-FFF2-40B4-BE49-F238E27FC236}">
                <a16:creationId xmlns:a16="http://schemas.microsoft.com/office/drawing/2014/main" id="{BE65D3B4-ACBF-64D6-9319-3008F7835320}"/>
              </a:ext>
            </a:extLst>
          </p:cNvPr>
          <p:cNvSpPr/>
          <p:nvPr/>
        </p:nvSpPr>
        <p:spPr>
          <a:xfrm>
            <a:off x="1569187" y="2479472"/>
            <a:ext cx="4255296" cy="514819"/>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33825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
        <p:nvSpPr>
          <p:cNvPr id="39" name="Espace réservé du contenu 2"/>
          <p:cNvSpPr txBox="1">
            <a:spLocks/>
          </p:cNvSpPr>
          <p:nvPr/>
        </p:nvSpPr>
        <p:spPr>
          <a:xfrm>
            <a:off x="777872" y="1758068"/>
            <a:ext cx="3470277" cy="453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spc="-90" dirty="0">
                <a:solidFill>
                  <a:srgbClr val="333331"/>
                </a:solidFill>
                <a:latin typeface="Arial" panose="020B0604020202020204" pitchFamily="34" charset="0"/>
                <a:cs typeface="Arial" panose="020B0604020202020204" pitchFamily="34" charset="0"/>
              </a:rPr>
              <a:t>Quels domaines requis ?</a:t>
            </a:r>
          </a:p>
        </p:txBody>
      </p:sp>
      <p:sp>
        <p:nvSpPr>
          <p:cNvPr id="17" name="Rectangle 16"/>
          <p:cNvSpPr/>
          <p:nvPr/>
        </p:nvSpPr>
        <p:spPr>
          <a:xfrm>
            <a:off x="777872" y="2553195"/>
            <a:ext cx="11414128" cy="356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solidFill>
                  <a:srgbClr val="E84525"/>
                </a:solidFill>
                <a:latin typeface="Arial" panose="020B0604020202020204" pitchFamily="34" charset="0"/>
                <a:cs typeface="Arial" panose="020B0604020202020204" pitchFamily="34" charset="0"/>
              </a:rPr>
              <a:t>Coordinateur de projet humanitaire et </a:t>
            </a:r>
            <a:r>
              <a:rPr lang="fr-FR" sz="1400" dirty="0" err="1">
                <a:solidFill>
                  <a:srgbClr val="E84525"/>
                </a:solidFill>
                <a:latin typeface="Arial" panose="020B0604020202020204" pitchFamily="34" charset="0"/>
                <a:cs typeface="Arial" panose="020B0604020202020204" pitchFamily="34" charset="0"/>
              </a:rPr>
              <a:t>Humanitarian</a:t>
            </a:r>
            <a:r>
              <a:rPr lang="fr-FR" sz="1400" dirty="0">
                <a:solidFill>
                  <a:srgbClr val="E84525"/>
                </a:solidFill>
                <a:latin typeface="Arial" panose="020B0604020202020204" pitchFamily="34" charset="0"/>
                <a:cs typeface="Arial" panose="020B0604020202020204" pitchFamily="34" charset="0"/>
              </a:rPr>
              <a:t> Programme Manager </a:t>
            </a:r>
            <a:br>
              <a:rPr lang="fr-FR" sz="1400" b="1" dirty="0">
                <a:solidFill>
                  <a:srgbClr val="333331"/>
                </a:solidFill>
                <a:latin typeface="Arial" panose="020B0604020202020204" pitchFamily="34"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Pour les profils généralistes : management d’équipe et de projet, responsabilité financière. </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Pour les profils techniques : un domaine transposable au secteur de la solidarité (santé, média, socio-éducatif, réhabilitation, agriculture, relations internationales, coopération, développement local, etc.) </a:t>
            </a:r>
          </a:p>
          <a:p>
            <a:endParaRPr lang="en-US"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Logistique humanitaire et Logisticien de l’action humanitaire</a:t>
            </a:r>
          </a:p>
          <a:p>
            <a:r>
              <a:rPr lang="fr-FR" sz="1400" dirty="0">
                <a:solidFill>
                  <a:schemeClr val="tx1"/>
                </a:solidFill>
                <a:latin typeface="Arial" panose="020B0604020202020204" pitchFamily="34" charset="0"/>
                <a:ea typeface="Gotham Book" charset="0"/>
                <a:cs typeface="Arial" panose="020B0604020202020204" pitchFamily="34" charset="0"/>
              </a:rPr>
              <a:t>Achat, transport, stock, distribution, approvisionnement, logistique événementielle, logistique humanitaire, services généraux-</a:t>
            </a:r>
            <a:r>
              <a:rPr lang="fr-FR" sz="1400" dirty="0" err="1">
                <a:solidFill>
                  <a:schemeClr val="tx1"/>
                </a:solidFill>
                <a:latin typeface="Arial" panose="020B0604020202020204" pitchFamily="34" charset="0"/>
                <a:ea typeface="Gotham Book" charset="0"/>
                <a:cs typeface="Arial" panose="020B0604020202020204" pitchFamily="34" charset="0"/>
              </a:rPr>
              <a:t>facility</a:t>
            </a:r>
            <a:r>
              <a:rPr lang="fr-FR" sz="1400" dirty="0">
                <a:solidFill>
                  <a:schemeClr val="tx1"/>
                </a:solidFill>
                <a:latin typeface="Arial" panose="020B0604020202020204" pitchFamily="34" charset="0"/>
                <a:ea typeface="Gotham Book" charset="0"/>
                <a:cs typeface="Arial" panose="020B0604020202020204" pitchFamily="34" charset="0"/>
              </a:rPr>
              <a:t> management, informatique, systèmes d'information, mécanique, énergie, électricité, bâtiment, maintenance des équipements de santé, hygiène et sécurité ou autres avec une très bonne aptitude manuelle</a:t>
            </a:r>
          </a:p>
          <a:p>
            <a:endParaRPr lang="fr-FR"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Ressources humaines et finances humanitaire</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Gestion financière, gestion des ressources humaines, domaine juridique, secteur commercial ou bancaire.</a:t>
            </a:r>
          </a:p>
          <a:p>
            <a:endParaRPr lang="fr-FR" sz="1400" dirty="0">
              <a:solidFill>
                <a:schemeClr val="tx1"/>
              </a:solidFill>
              <a:latin typeface="Arial" panose="020B0604020202020204" pitchFamily="34" charset="0"/>
              <a:ea typeface="Gotham Book" charset="0"/>
              <a:cs typeface="Arial" panose="020B0604020202020204" pitchFamily="34" charset="0"/>
            </a:endParaRPr>
          </a:p>
          <a:p>
            <a:r>
              <a:rPr lang="fr-FR" sz="1400" dirty="0">
                <a:solidFill>
                  <a:srgbClr val="E84525"/>
                </a:solidFill>
                <a:latin typeface="Arial" panose="020B0604020202020204" pitchFamily="34" charset="0"/>
                <a:ea typeface="Gotham Book" charset="0"/>
                <a:cs typeface="Arial" panose="020B0604020202020204" pitchFamily="34" charset="0"/>
              </a:rPr>
              <a:t>Responsable de projets Eau Hygiène et Assainissement</a:t>
            </a:r>
            <a:br>
              <a:rPr lang="fr-FR" sz="1400" dirty="0">
                <a:solidFill>
                  <a:schemeClr val="tx1"/>
                </a:solidFill>
                <a:latin typeface="Arial" panose="020B0604020202020204" pitchFamily="34" charset="0"/>
                <a:ea typeface="Gotham Book" charset="0"/>
                <a:cs typeface="Arial" panose="020B0604020202020204" pitchFamily="34" charset="0"/>
              </a:rPr>
            </a:br>
            <a:r>
              <a:rPr lang="fr-FR" sz="1400" dirty="0">
                <a:solidFill>
                  <a:schemeClr val="tx1"/>
                </a:solidFill>
                <a:latin typeface="Arial" panose="020B0604020202020204" pitchFamily="34" charset="0"/>
                <a:ea typeface="Gotham Book" charset="0"/>
                <a:cs typeface="Arial" panose="020B0604020202020204" pitchFamily="34" charset="0"/>
              </a:rPr>
              <a:t>Gestion de l’eau, de l’assainissement, des déchets, hydrogéologie, hydrologie, hydraulique urbaine, promotion à l’hygiène, métiers de la santé publique &amp; épidémiologie. Autres domaines techniques : logistique en solidarité internationale, agronomie, génie civil, environnement, aménagement urbain, physique chimie, biologie médicale &amp; microbiologie.</a:t>
            </a:r>
          </a:p>
          <a:p>
            <a:endParaRPr lang="fr-FR" sz="1400" dirty="0">
              <a:solidFill>
                <a:schemeClr val="tx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457487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7110835"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graphicFrame>
        <p:nvGraphicFramePr>
          <p:cNvPr id="9" name="Tableau 8"/>
          <p:cNvGraphicFramePr>
            <a:graphicFrameLocks noGrp="1"/>
          </p:cNvGraphicFramePr>
          <p:nvPr>
            <p:extLst>
              <p:ext uri="{D42A27DB-BD31-4B8C-83A1-F6EECF244321}">
                <p14:modId xmlns:p14="http://schemas.microsoft.com/office/powerpoint/2010/main" val="3919849553"/>
              </p:ext>
            </p:extLst>
          </p:nvPr>
        </p:nvGraphicFramePr>
        <p:xfrm>
          <a:off x="1335361" y="1698101"/>
          <a:ext cx="9521279" cy="4659860"/>
        </p:xfrm>
        <a:graphic>
          <a:graphicData uri="http://schemas.openxmlformats.org/drawingml/2006/table">
            <a:tbl>
              <a:tblPr>
                <a:tableStyleId>{073A0DAA-6AF3-43AB-8588-CEC1D06C72B9}</a:tableStyleId>
              </a:tblPr>
              <a:tblGrid>
                <a:gridCol w="3741809">
                  <a:extLst>
                    <a:ext uri="{9D8B030D-6E8A-4147-A177-3AD203B41FA5}">
                      <a16:colId xmlns:a16="http://schemas.microsoft.com/office/drawing/2014/main" val="20000"/>
                    </a:ext>
                  </a:extLst>
                </a:gridCol>
                <a:gridCol w="2812188">
                  <a:extLst>
                    <a:ext uri="{9D8B030D-6E8A-4147-A177-3AD203B41FA5}">
                      <a16:colId xmlns:a16="http://schemas.microsoft.com/office/drawing/2014/main" val="20001"/>
                    </a:ext>
                  </a:extLst>
                </a:gridCol>
                <a:gridCol w="2967282">
                  <a:extLst>
                    <a:ext uri="{9D8B030D-6E8A-4147-A177-3AD203B41FA5}">
                      <a16:colId xmlns:a16="http://schemas.microsoft.com/office/drawing/2014/main" val="20003"/>
                    </a:ext>
                  </a:extLst>
                </a:gridCol>
              </a:tblGrid>
              <a:tr h="5659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b="1" dirty="0">
                        <a:solidFill>
                          <a:srgbClr val="333331"/>
                        </a:solidFill>
                        <a:latin typeface="Arial" panose="020B0604020202020204" pitchFamily="34" charset="0"/>
                        <a:cs typeface="Arial" panose="020B0604020202020204" pitchFamily="34" charset="0"/>
                      </a:endParaRPr>
                    </a:p>
                  </a:txBody>
                  <a:tcPr anchor="ctr">
                    <a:solidFill>
                      <a:srgbClr val="EAEAEA"/>
                    </a:solidFill>
                  </a:tcPr>
                </a:tc>
                <a:tc>
                  <a:txBody>
                    <a:bodyPr/>
                    <a:lstStyle/>
                    <a:p>
                      <a:pPr algn="ctr"/>
                      <a:r>
                        <a:rPr lang="fr-FR" sz="1400" dirty="0">
                          <a:solidFill>
                            <a:srgbClr val="333331"/>
                          </a:solidFill>
                          <a:latin typeface="Arial" panose="020B0604020202020204" pitchFamily="34" charset="0"/>
                          <a:ea typeface="Roboto" pitchFamily="2" charset="0"/>
                          <a:cs typeface="Arial" panose="020B0604020202020204" pitchFamily="34" charset="0"/>
                        </a:rPr>
                        <a:t>Parcours disponibles</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Prérequis nécessaires</a:t>
                      </a:r>
                    </a:p>
                  </a:txBody>
                  <a:tcPr anchor="ctr">
                    <a:solidFill>
                      <a:srgbClr val="EAEAEA"/>
                    </a:solidFill>
                  </a:tcPr>
                </a:tc>
                <a:extLst>
                  <a:ext uri="{0D108BD9-81ED-4DB2-BD59-A6C34878D82A}">
                    <a16:rowId xmlns:a16="http://schemas.microsoft.com/office/drawing/2014/main" val="1617011172"/>
                  </a:ext>
                </a:extLst>
              </a:tr>
              <a:tr h="58339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Responsable RH et finances</a:t>
                      </a:r>
                    </a:p>
                  </a:txBody>
                  <a:tcPr anchor="ctr">
                    <a:solidFill>
                      <a:schemeClr val="bg1">
                        <a:lumMod val="9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lumMod val="95000"/>
                      </a:schemeClr>
                    </a:solidFill>
                  </a:tcPr>
                </a:tc>
                <a:extLst>
                  <a:ext uri="{0D108BD9-81ED-4DB2-BD59-A6C34878D82A}">
                    <a16:rowId xmlns:a16="http://schemas.microsoft.com/office/drawing/2014/main" val="10000"/>
                  </a:ext>
                </a:extLst>
              </a:tr>
              <a:tr h="34317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latin typeface="Gotham Book" panose="02000604040000020004" pitchFamily="50"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E84525"/>
                          </a:solidFill>
                          <a:latin typeface="Arial" panose="020B0604020202020204" pitchFamily="34" charset="0"/>
                          <a:ea typeface="Roboto" pitchFamily="2" charset="0"/>
                          <a:cs typeface="Arial" panose="020B0604020202020204" pitchFamily="34" charset="0"/>
                        </a:rPr>
                        <a:t>Parcours accéléré 3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lumMod val="95000"/>
                      </a:schemeClr>
                    </a:solidFill>
                  </a:tcPr>
                </a:tc>
                <a:extLst>
                  <a:ext uri="{0D108BD9-81ED-4DB2-BD59-A6C34878D82A}">
                    <a16:rowId xmlns:a16="http://schemas.microsoft.com/office/drawing/2014/main" val="10001"/>
                  </a:ext>
                </a:extLst>
              </a:tr>
              <a:tr h="343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Logisticien</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a:solidFill>
                            <a:srgbClr val="E84525"/>
                          </a:solidFill>
                          <a:latin typeface="Arial" panose="020B0604020202020204" pitchFamily="34" charset="0"/>
                          <a:ea typeface="Roboto" pitchFamily="2" charset="0"/>
                          <a:cs typeface="Arial" panose="020B0604020202020204" pitchFamily="34" charset="0"/>
                        </a:rPr>
                        <a:t>6 mois</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400" kern="1200" dirty="0">
                          <a:solidFill>
                            <a:srgbClr val="333331"/>
                          </a:solidFill>
                          <a:latin typeface="Arial" panose="020B0604020202020204" pitchFamily="34" charset="0"/>
                          <a:ea typeface="Roboto" pitchFamily="2" charset="0"/>
                          <a:cs typeface="Arial" panose="020B0604020202020204" pitchFamily="34" charset="0"/>
                        </a:rPr>
                        <a:t>CAP/BEP Si bac : 6 mois</a:t>
                      </a:r>
                    </a:p>
                  </a:txBody>
                  <a:tcPr anchor="ctr">
                    <a:solidFill>
                      <a:srgbClr val="EAEAEA"/>
                    </a:solidFill>
                  </a:tcPr>
                </a:tc>
                <a:extLst>
                  <a:ext uri="{0D108BD9-81ED-4DB2-BD59-A6C34878D82A}">
                    <a16:rowId xmlns:a16="http://schemas.microsoft.com/office/drawing/2014/main" val="10002"/>
                  </a:ext>
                </a:extLst>
              </a:tr>
              <a:tr h="34317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a:t>
                      </a:r>
                      <a:r>
                        <a:rPr lang="fr-FR" sz="1400" b="1" baseline="0" dirty="0">
                          <a:solidFill>
                            <a:srgbClr val="333331"/>
                          </a:solidFill>
                          <a:latin typeface="Arial" panose="020B0604020202020204" pitchFamily="34" charset="0"/>
                          <a:cs typeface="Arial" panose="020B0604020202020204" pitchFamily="34" charset="0"/>
                        </a:rPr>
                        <a:t>e logistique</a:t>
                      </a:r>
                      <a:endParaRPr lang="fr-FR" sz="1400" b="1" dirty="0">
                        <a:solidFill>
                          <a:srgbClr val="333331"/>
                        </a:solidFill>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kern="1200" dirty="0">
                          <a:solidFill>
                            <a:srgbClr val="E84525"/>
                          </a:solidFill>
                          <a:latin typeface="Arial" panose="020B0604020202020204" pitchFamily="34" charset="0"/>
                          <a:ea typeface="Roboto" pitchFamily="2" charset="0"/>
                          <a:cs typeface="Arial" panose="020B0604020202020204" pitchFamily="34" charset="0"/>
                        </a:rPr>
                        <a:t>Parcours </a:t>
                      </a:r>
                      <a:r>
                        <a:rPr lang="fr-FR" sz="1400" dirty="0">
                          <a:solidFill>
                            <a:srgbClr val="E84525"/>
                          </a:solidFill>
                          <a:latin typeface="Arial" panose="020B0604020202020204" pitchFamily="34" charset="0"/>
                          <a:ea typeface="Roboto" pitchFamily="2" charset="0"/>
                          <a:cs typeface="Arial" panose="020B0604020202020204" pitchFamily="34" charset="0"/>
                        </a:rPr>
                        <a:t>1 an en alternance</a:t>
                      </a:r>
                    </a:p>
                  </a:txBody>
                  <a:tcPr anchor="ctr">
                    <a:solidFill>
                      <a:schemeClr val="bg1">
                        <a:lumMod val="95000"/>
                      </a:schemeClr>
                    </a:solidFill>
                  </a:tcPr>
                </a:tc>
                <a:tc>
                  <a:txBody>
                    <a:bodyPr/>
                    <a:lstStyle/>
                    <a:p>
                      <a:pPr algn="l"/>
                      <a:r>
                        <a:rPr lang="fr-FR" sz="1400">
                          <a:solidFill>
                            <a:srgbClr val="333331"/>
                          </a:solidFill>
                          <a:latin typeface="Arial" panose="020B0604020202020204" pitchFamily="34" charset="0"/>
                          <a:ea typeface="Roboto" pitchFamily="2" charset="0"/>
                          <a:cs typeface="Arial" panose="020B0604020202020204" pitchFamily="34" charset="0"/>
                        </a:rPr>
                        <a:t>Bac et 6 mois d’expérience pro</a:t>
                      </a:r>
                      <a:endParaRPr lang="fr-FR" sz="1400" dirty="0">
                        <a:solidFill>
                          <a:srgbClr val="333331"/>
                        </a:solidFill>
                        <a:latin typeface="Arial" panose="020B0604020202020204" pitchFamily="34" charset="0"/>
                        <a:ea typeface="Roboto" pitchFamily="2" charset="0"/>
                        <a:cs typeface="Arial"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343172">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latin typeface="Gotham Book" panose="02000604040000020004" pitchFamily="50" charset="0"/>
                      </a:endParaRPr>
                    </a:p>
                  </a:txBody>
                  <a:tcPr anchor="ctr" anchorCtr="1">
                    <a:solidFill>
                      <a:schemeClr val="bg1">
                        <a:lumMod val="8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Expérimenté (3 mois)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lumMod val="95000"/>
                      </a:schemeClr>
                    </a:solidFill>
                  </a:tcPr>
                </a:tc>
                <a:extLst>
                  <a:ext uri="{0D108BD9-81ED-4DB2-BD59-A6C34878D82A}">
                    <a16:rowId xmlns:a16="http://schemas.microsoft.com/office/drawing/2014/main" val="10004"/>
                  </a:ext>
                </a:extLst>
              </a:tr>
              <a:tr h="499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Responsable de projets Eau Hygiène et Assainissement</a:t>
                      </a:r>
                    </a:p>
                  </a:txBody>
                  <a:tcPr anchor="ctr">
                    <a:solidFill>
                      <a:srgbClr val="EAEAEA"/>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rgbClr val="EAEAEA"/>
                    </a:solidFill>
                  </a:tcPr>
                </a:tc>
                <a:extLst>
                  <a:ext uri="{0D108BD9-81ED-4DB2-BD59-A6C34878D82A}">
                    <a16:rowId xmlns:a16="http://schemas.microsoft.com/office/drawing/2014/main" val="10005"/>
                  </a:ext>
                </a:extLst>
              </a:tr>
              <a:tr h="49915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a:solidFill>
                            <a:srgbClr val="333331"/>
                          </a:solidFill>
                          <a:latin typeface="Arial" panose="020B0604020202020204" pitchFamily="34" charset="0"/>
                          <a:cs typeface="Arial" panose="020B0604020202020204" pitchFamily="34" charset="0"/>
                        </a:rPr>
                        <a:t>Coordinateur de projet</a:t>
                      </a:r>
                      <a:br>
                        <a:rPr lang="fr-FR" sz="1400" b="1" baseline="0" dirty="0">
                          <a:solidFill>
                            <a:srgbClr val="333331"/>
                          </a:solidFill>
                          <a:latin typeface="Arial" panose="020B0604020202020204" pitchFamily="34" charset="0"/>
                          <a:cs typeface="Arial" panose="020B0604020202020204" pitchFamily="34" charset="0"/>
                        </a:rPr>
                      </a:br>
                      <a:r>
                        <a:rPr lang="fr-FR" sz="1400" b="1" baseline="0" dirty="0" err="1">
                          <a:solidFill>
                            <a:srgbClr val="333331"/>
                          </a:solidFill>
                          <a:latin typeface="Arial" panose="020B0604020202020204" pitchFamily="34" charset="0"/>
                          <a:cs typeface="Arial" panose="020B0604020202020204" pitchFamily="34" charset="0"/>
                        </a:rPr>
                        <a:t>Humanitarian</a:t>
                      </a:r>
                      <a:r>
                        <a:rPr lang="fr-FR" sz="1400" b="1" baseline="0" dirty="0">
                          <a:solidFill>
                            <a:srgbClr val="333331"/>
                          </a:solidFill>
                          <a:latin typeface="Arial" panose="020B0604020202020204" pitchFamily="34" charset="0"/>
                          <a:cs typeface="Arial" panose="020B0604020202020204" pitchFamily="34" charset="0"/>
                        </a:rPr>
                        <a:t> </a:t>
                      </a:r>
                      <a:r>
                        <a:rPr lang="fr-FR" sz="1400" b="1" dirty="0">
                          <a:solidFill>
                            <a:srgbClr val="333331"/>
                          </a:solidFill>
                          <a:latin typeface="Arial" panose="020B0604020202020204" pitchFamily="34" charset="0"/>
                          <a:cs typeface="Arial" panose="020B0604020202020204" pitchFamily="34" charset="0"/>
                        </a:rPr>
                        <a:t>Programme manager</a:t>
                      </a:r>
                    </a:p>
                  </a:txBody>
                  <a:tcPr anchor="ctr">
                    <a:solidFill>
                      <a:schemeClr val="bg1">
                        <a:lumMod val="95000"/>
                      </a:schemeClr>
                    </a:solidFill>
                  </a:tcPr>
                </a:tc>
                <a:tc>
                  <a:txBody>
                    <a:bodyPr/>
                    <a:lstStyle/>
                    <a:p>
                      <a:pPr algn="l"/>
                      <a:r>
                        <a:rPr lang="fr-FR" sz="1400" dirty="0">
                          <a:solidFill>
                            <a:srgbClr val="E84525"/>
                          </a:solidFill>
                          <a:latin typeface="Arial" panose="020B0604020202020204" pitchFamily="34" charset="0"/>
                          <a:ea typeface="Roboto" pitchFamily="2" charset="0"/>
                          <a:cs typeface="Arial" panose="020B0604020202020204" pitchFamily="34" charset="0"/>
                        </a:rPr>
                        <a:t>Parcours 6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(français uniquement)</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lumMod val="95000"/>
                      </a:schemeClr>
                    </a:solidFill>
                  </a:tcPr>
                </a:tc>
                <a:extLst>
                  <a:ext uri="{0D108BD9-81ED-4DB2-BD59-A6C34878D82A}">
                    <a16:rowId xmlns:a16="http://schemas.microsoft.com/office/drawing/2014/main" val="10009"/>
                  </a:ext>
                </a:extLst>
              </a:tr>
              <a:tr h="49915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dirty="0">
                        <a:latin typeface="Gotham Book" panose="02000604040000020004" pitchFamily="50" charset="0"/>
                      </a:endParaRPr>
                    </a:p>
                  </a:txBody>
                  <a:tcPr anchor="ctr" anchorCtr="1">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E84525"/>
                          </a:solidFill>
                          <a:latin typeface="Arial" panose="020B0604020202020204" pitchFamily="34" charset="0"/>
                          <a:ea typeface="Roboto" pitchFamily="2" charset="0"/>
                          <a:cs typeface="Arial" panose="020B0604020202020204" pitchFamily="34" charset="0"/>
                        </a:rPr>
                        <a:t>Parcours accéléré 3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(français ou anglais)</a:t>
                      </a:r>
                    </a:p>
                  </a:txBody>
                  <a:tcPr anchor="ctr">
                    <a:solidFill>
                      <a:schemeClr val="bg1">
                        <a:lumMod val="95000"/>
                      </a:schemeClr>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Bac+2 et 3 ans d’expérience pro</a:t>
                      </a:r>
                    </a:p>
                  </a:txBody>
                  <a:tcPr anchor="ctr">
                    <a:solidFill>
                      <a:schemeClr val="bg1">
                        <a:lumMod val="95000"/>
                      </a:schemeClr>
                    </a:solidFill>
                  </a:tcPr>
                </a:tc>
                <a:extLst>
                  <a:ext uri="{0D108BD9-81ED-4DB2-BD59-A6C34878D82A}">
                    <a16:rowId xmlns:a16="http://schemas.microsoft.com/office/drawing/2014/main" val="10010"/>
                  </a:ext>
                </a:extLst>
              </a:tr>
              <a:tr h="583393">
                <a:tc>
                  <a:txBody>
                    <a:bodyPr/>
                    <a:lstStyle/>
                    <a:p>
                      <a:pPr algn="l"/>
                      <a:r>
                        <a:rPr lang="fr-FR" sz="1400" b="1" dirty="0" err="1">
                          <a:solidFill>
                            <a:srgbClr val="333331"/>
                          </a:solidFill>
                          <a:latin typeface="Arial" panose="020B0604020202020204" pitchFamily="34" charset="0"/>
                          <a:cs typeface="Arial" panose="020B0604020202020204" pitchFamily="34" charset="0"/>
                        </a:rPr>
                        <a:t>MSc</a:t>
                      </a:r>
                      <a:r>
                        <a:rPr lang="fr-FR" sz="1400" b="1" baseline="0" dirty="0">
                          <a:solidFill>
                            <a:srgbClr val="333331"/>
                          </a:solidFill>
                          <a:latin typeface="Arial" panose="020B0604020202020204" pitchFamily="34" charset="0"/>
                          <a:cs typeface="Arial" panose="020B0604020202020204" pitchFamily="34" charset="0"/>
                        </a:rPr>
                        <a:t> in hum. programme management (3 mois Lyon + 4 mois Grenoble EM)</a:t>
                      </a:r>
                      <a:endParaRPr lang="fr-FR" sz="1400" b="1" dirty="0">
                        <a:solidFill>
                          <a:srgbClr val="333331"/>
                        </a:solidFill>
                        <a:latin typeface="Arial" panose="020B0604020202020204" pitchFamily="34" charset="0"/>
                        <a:cs typeface="Arial" panose="020B0604020202020204" pitchFamily="34" charset="0"/>
                      </a:endParaRPr>
                    </a:p>
                  </a:txBody>
                  <a:tcPr anchor="ctr">
                    <a:solidFill>
                      <a:srgbClr val="EAEAEA"/>
                    </a:solidFill>
                  </a:tcPr>
                </a:tc>
                <a:tc>
                  <a:txBody>
                    <a:bodyPr/>
                    <a:lstStyle/>
                    <a:p>
                      <a:pPr algn="l"/>
                      <a:r>
                        <a:rPr lang="fr-FR" sz="1400" dirty="0">
                          <a:solidFill>
                            <a:srgbClr val="333331"/>
                          </a:solidFill>
                          <a:latin typeface="Arial" panose="020B0604020202020204" pitchFamily="34" charset="0"/>
                          <a:ea typeface="Roboto" pitchFamily="2" charset="0"/>
                          <a:cs typeface="Arial" panose="020B0604020202020204" pitchFamily="34" charset="0"/>
                        </a:rPr>
                        <a:t>(anglais uniquement)</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400" dirty="0">
                          <a:solidFill>
                            <a:srgbClr val="333331"/>
                          </a:solidFill>
                          <a:latin typeface="Arial" panose="020B0604020202020204" pitchFamily="34" charset="0"/>
                          <a:ea typeface="Roboto" pitchFamily="2" charset="0"/>
                          <a:cs typeface="Arial" panose="020B0604020202020204" pitchFamily="34" charset="0"/>
                        </a:rPr>
                        <a:t>Si bac+4 : 6 mois d’expérience pro</a:t>
                      </a:r>
                    </a:p>
                  </a:txBody>
                  <a:tcPr anchor="ctr">
                    <a:solidFill>
                      <a:srgbClr val="EAEAEA"/>
                    </a:solidFill>
                  </a:tcPr>
                </a:tc>
                <a:extLst>
                  <a:ext uri="{0D108BD9-81ED-4DB2-BD59-A6C34878D82A}">
                    <a16:rowId xmlns:a16="http://schemas.microsoft.com/office/drawing/2014/main" val="10011"/>
                  </a:ext>
                </a:extLst>
              </a:tr>
            </a:tbl>
          </a:graphicData>
        </a:graphic>
      </p:graphicFrame>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Des formations métiers accessibles à tous</a:t>
            </a:r>
          </a:p>
        </p:txBody>
      </p:sp>
    </p:spTree>
    <p:extLst>
      <p:ext uri="{BB962C8B-B14F-4D97-AF65-F5344CB8AC3E}">
        <p14:creationId xmlns:p14="http://schemas.microsoft.com/office/powerpoint/2010/main" val="2924169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10810875" cy="7505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333331"/>
                </a:solidFill>
                <a:latin typeface="Arial" panose="020B0604020202020204" pitchFamily="34" charset="0"/>
                <a:cs typeface="Arial" panose="020B0604020202020204" pitchFamily="34" charset="0"/>
              </a:rPr>
              <a:t>A Lyon : planning des formations métiers</a:t>
            </a:r>
          </a:p>
        </p:txBody>
      </p:sp>
      <p:sp>
        <p:nvSpPr>
          <p:cNvPr id="6" name="Rectangle à coins arrondis 5"/>
          <p:cNvSpPr/>
          <p:nvPr/>
        </p:nvSpPr>
        <p:spPr>
          <a:xfrm>
            <a:off x="2316462" y="1132915"/>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oct</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à coins arrondis 6"/>
          <p:cNvSpPr/>
          <p:nvPr/>
        </p:nvSpPr>
        <p:spPr>
          <a:xfrm>
            <a:off x="3105312" y="112872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nov</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à coins arrondis 7"/>
          <p:cNvSpPr/>
          <p:nvPr/>
        </p:nvSpPr>
        <p:spPr>
          <a:xfrm>
            <a:off x="3894162" y="1139896"/>
            <a:ext cx="792088"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déc</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Rectangle à coins arrondis 11"/>
          <p:cNvSpPr/>
          <p:nvPr/>
        </p:nvSpPr>
        <p:spPr>
          <a:xfrm>
            <a:off x="4755020" y="113431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jan</a:t>
            </a:r>
          </a:p>
        </p:txBody>
      </p:sp>
      <p:sp>
        <p:nvSpPr>
          <p:cNvPr id="13" name="Rectangle à coins arrondis 12"/>
          <p:cNvSpPr/>
          <p:nvPr/>
        </p:nvSpPr>
        <p:spPr>
          <a:xfrm>
            <a:off x="5543870" y="112733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fév</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à coins arrondis 13"/>
          <p:cNvSpPr/>
          <p:nvPr/>
        </p:nvSpPr>
        <p:spPr>
          <a:xfrm>
            <a:off x="6332720" y="1130123"/>
            <a:ext cx="793034"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err="1">
                <a:solidFill>
                  <a:schemeClr val="tx1">
                    <a:lumMod val="50000"/>
                    <a:lumOff val="50000"/>
                  </a:schemeClr>
                </a:solidFill>
                <a:latin typeface="Arial" panose="020B0604020202020204" pitchFamily="34" charset="0"/>
                <a:cs typeface="Arial" panose="020B0604020202020204" pitchFamily="34" charset="0"/>
              </a:rPr>
              <a:t>mar</a:t>
            </a:r>
            <a:endParaRPr lang="fr-FR" b="1"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Rectangle à coins arrondis 14"/>
          <p:cNvSpPr/>
          <p:nvPr/>
        </p:nvSpPr>
        <p:spPr>
          <a:xfrm>
            <a:off x="7194524" y="113570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avr</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Rectangle à coins arrondis 15"/>
          <p:cNvSpPr/>
          <p:nvPr/>
        </p:nvSpPr>
        <p:spPr>
          <a:xfrm>
            <a:off x="7983374" y="1131519"/>
            <a:ext cx="86457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mai</a:t>
            </a:r>
          </a:p>
        </p:txBody>
      </p:sp>
      <p:sp>
        <p:nvSpPr>
          <p:cNvPr id="17" name="Rectangle à coins arrondis 16"/>
          <p:cNvSpPr/>
          <p:nvPr/>
        </p:nvSpPr>
        <p:spPr>
          <a:xfrm>
            <a:off x="8916714" y="1137103"/>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a:solidFill>
                  <a:schemeClr val="tx1">
                    <a:lumMod val="50000"/>
                    <a:lumOff val="50000"/>
                  </a:schemeClr>
                </a:solidFill>
                <a:latin typeface="Arial" panose="020B0604020202020204" pitchFamily="34" charset="0"/>
                <a:cs typeface="Arial" panose="020B0604020202020204" pitchFamily="34" charset="0"/>
              </a:rPr>
              <a:t>juin</a:t>
            </a:r>
          </a:p>
        </p:txBody>
      </p:sp>
      <p:sp>
        <p:nvSpPr>
          <p:cNvPr id="25" name="ZoneTexte 24"/>
          <p:cNvSpPr txBox="1"/>
          <p:nvPr/>
        </p:nvSpPr>
        <p:spPr>
          <a:xfrm>
            <a:off x="1510168" y="1856329"/>
            <a:ext cx="5389396"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br>
              <a:rPr lang="fr-FR" sz="1600" dirty="0">
                <a:solidFill>
                  <a:srgbClr val="333331"/>
                </a:solidFill>
                <a:latin typeface="Arial" panose="020B0604020202020204" pitchFamily="34" charset="0"/>
                <a:ea typeface="Roboto" pitchFamily="2" charset="0"/>
                <a:cs typeface="Arial" panose="020B0604020202020204" pitchFamily="34" charset="0"/>
              </a:rPr>
            </a:br>
            <a:r>
              <a:rPr lang="fr-FR" sz="1600" dirty="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dirty="0">
                <a:solidFill>
                  <a:srgbClr val="E84525"/>
                </a:solidFill>
                <a:latin typeface="Arial" panose="020B0604020202020204" pitchFamily="34" charset="0"/>
                <a:ea typeface="Roboto" pitchFamily="2" charset="0"/>
                <a:cs typeface="Arial" panose="020B0604020202020204" pitchFamily="34" charset="0"/>
              </a:rPr>
              <a:t>parcours alternance 12 mois</a:t>
            </a:r>
          </a:p>
        </p:txBody>
      </p:sp>
      <p:sp>
        <p:nvSpPr>
          <p:cNvPr id="26" name="ZoneTexte 25"/>
          <p:cNvSpPr txBox="1"/>
          <p:nvPr/>
        </p:nvSpPr>
        <p:spPr>
          <a:xfrm>
            <a:off x="1527612" y="2587697"/>
            <a:ext cx="6229008" cy="707886"/>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br>
              <a:rPr lang="fr-FR" sz="1600" b="1" dirty="0">
                <a:solidFill>
                  <a:srgbClr val="E84525"/>
                </a:solidFill>
                <a:latin typeface="Arial" panose="020B0604020202020204" pitchFamily="34" charset="0"/>
                <a:ea typeface="Roboto" pitchFamily="2" charset="0"/>
                <a:cs typeface="Arial" panose="020B0604020202020204" pitchFamily="34" charset="0"/>
              </a:rPr>
            </a:br>
            <a:r>
              <a:rPr lang="fr-FR" sz="1600" dirty="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br>
              <a:rPr lang="fr-FR" sz="1600" b="1" dirty="0">
                <a:solidFill>
                  <a:srgbClr val="E84525"/>
                </a:solidFill>
                <a:latin typeface="Arial" panose="020B0604020202020204" pitchFamily="34" charset="0"/>
                <a:ea typeface="Roboto" pitchFamily="2" charset="0"/>
                <a:cs typeface="Arial" panose="020B0604020202020204" pitchFamily="34" charset="0"/>
              </a:rPr>
            </a:br>
            <a:r>
              <a:rPr lang="fr-FR" sz="1600" dirty="0" err="1">
                <a:solidFill>
                  <a:srgbClr val="333331"/>
                </a:solidFill>
                <a:latin typeface="Arial" panose="020B0604020202020204" pitchFamily="34" charset="0"/>
                <a:ea typeface="Roboto" pitchFamily="2" charset="0"/>
                <a:cs typeface="Arial" panose="020B0604020202020204" pitchFamily="34" charset="0"/>
              </a:rPr>
              <a:t>Humanitarian</a:t>
            </a:r>
            <a:r>
              <a:rPr lang="fr-FR" sz="1600" dirty="0">
                <a:solidFill>
                  <a:srgbClr val="333331"/>
                </a:solidFill>
                <a:latin typeface="Arial" panose="020B0604020202020204" pitchFamily="34" charset="0"/>
                <a:ea typeface="Roboto" pitchFamily="2" charset="0"/>
                <a:cs typeface="Arial" panose="020B0604020202020204" pitchFamily="34" charset="0"/>
              </a:rPr>
              <a:t> programme manager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p>
        </p:txBody>
      </p:sp>
      <p:sp>
        <p:nvSpPr>
          <p:cNvPr id="29" name="ZoneTexte 28"/>
          <p:cNvSpPr txBox="1"/>
          <p:nvPr/>
        </p:nvSpPr>
        <p:spPr>
          <a:xfrm>
            <a:off x="1577427" y="3557417"/>
            <a:ext cx="5162737"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Logisticien de l’action humanitaire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endParaRPr lang="fr-FR" sz="1600"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772295" y="4337153"/>
            <a:ext cx="5739892"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projets Eau Hygiène et Assainissement</a:t>
            </a:r>
          </a:p>
        </p:txBody>
      </p:sp>
      <p:sp>
        <p:nvSpPr>
          <p:cNvPr id="32" name="ZoneTexte 31"/>
          <p:cNvSpPr txBox="1"/>
          <p:nvPr/>
        </p:nvSpPr>
        <p:spPr>
          <a:xfrm>
            <a:off x="6571099" y="5077182"/>
            <a:ext cx="4788912"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accéléré</a:t>
            </a:r>
          </a:p>
        </p:txBody>
      </p:sp>
      <p:sp>
        <p:nvSpPr>
          <p:cNvPr id="33" name="ZoneTexte 32"/>
          <p:cNvSpPr txBox="1"/>
          <p:nvPr/>
        </p:nvSpPr>
        <p:spPr>
          <a:xfrm>
            <a:off x="1584738" y="6088706"/>
            <a:ext cx="8779605" cy="632737"/>
          </a:xfrm>
          <a:prstGeom prst="rect">
            <a:avLst/>
          </a:prstGeom>
          <a:noFill/>
        </p:spPr>
        <p:txBody>
          <a:bodyPr wrap="square" rtlCol="0">
            <a:spAutoFit/>
          </a:bodyPr>
          <a:lstStyle/>
          <a:p>
            <a:pPr>
              <a:lnSpc>
                <a:spcPts val="2200"/>
              </a:lnSpc>
            </a:pPr>
            <a:r>
              <a:rPr lang="fr-FR" sz="1600" dirty="0" err="1">
                <a:solidFill>
                  <a:srgbClr val="333331"/>
                </a:solidFill>
                <a:latin typeface="Arial" panose="020B0604020202020204" pitchFamily="34" charset="0"/>
                <a:ea typeface="Roboto" pitchFamily="2" charset="0"/>
                <a:cs typeface="Arial" panose="020B0604020202020204" pitchFamily="34" charset="0"/>
              </a:rPr>
              <a:t>MSc</a:t>
            </a:r>
            <a:r>
              <a:rPr lang="fr-FR" sz="1600" dirty="0">
                <a:solidFill>
                  <a:srgbClr val="333331"/>
                </a:solidFill>
                <a:latin typeface="Arial" panose="020B0604020202020204" pitchFamily="34" charset="0"/>
                <a:ea typeface="Roboto" pitchFamily="2" charset="0"/>
                <a:cs typeface="Arial" panose="020B0604020202020204" pitchFamily="34" charset="0"/>
              </a:rPr>
              <a:t> in </a:t>
            </a:r>
            <a:r>
              <a:rPr lang="fr-FR" sz="1600" dirty="0" err="1">
                <a:solidFill>
                  <a:srgbClr val="333331"/>
                </a:solidFill>
                <a:latin typeface="Arial" panose="020B0604020202020204" pitchFamily="34" charset="0"/>
                <a:ea typeface="Roboto" pitchFamily="2" charset="0"/>
                <a:cs typeface="Arial" panose="020B0604020202020204" pitchFamily="34" charset="0"/>
              </a:rPr>
              <a:t>Humanitarian</a:t>
            </a:r>
            <a:r>
              <a:rPr lang="fr-FR" sz="1600" dirty="0">
                <a:solidFill>
                  <a:srgbClr val="333331"/>
                </a:solidFill>
                <a:latin typeface="Arial" panose="020B0604020202020204" pitchFamily="34" charset="0"/>
                <a:ea typeface="Roboto" pitchFamily="2" charset="0"/>
                <a:cs typeface="Arial" panose="020B0604020202020204" pitchFamily="34" charset="0"/>
              </a:rPr>
              <a:t> programme management </a:t>
            </a:r>
            <a:r>
              <a:rPr lang="fr-FR" sz="1200" dirty="0">
                <a:solidFill>
                  <a:srgbClr val="333331"/>
                </a:solidFill>
                <a:latin typeface="Arial" panose="020B0604020202020204" pitchFamily="34" charset="0"/>
                <a:ea typeface="Roboto" pitchFamily="2" charset="0"/>
                <a:cs typeface="Arial" panose="020B0604020202020204" pitchFamily="34" charset="0"/>
              </a:rPr>
              <a:t>(3 mois à Lyon + 4 mois à Grenoble + 5 mois de stage)</a:t>
            </a:r>
          </a:p>
          <a:p>
            <a:pPr>
              <a:lnSpc>
                <a:spcPts val="220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l’Environnement de Travail et de la Logistique Humanitaire (3 ans)</a:t>
            </a:r>
          </a:p>
        </p:txBody>
      </p:sp>
      <p:sp>
        <p:nvSpPr>
          <p:cNvPr id="36" name="Rectangle à coins arrondis 35"/>
          <p:cNvSpPr/>
          <p:nvPr/>
        </p:nvSpPr>
        <p:spPr>
          <a:xfrm>
            <a:off x="1527612" y="1138499"/>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dirty="0">
                <a:solidFill>
                  <a:schemeClr val="tx1">
                    <a:lumMod val="50000"/>
                    <a:lumOff val="50000"/>
                  </a:schemeClr>
                </a:solidFill>
                <a:latin typeface="Arial" panose="020B0604020202020204" pitchFamily="34" charset="0"/>
                <a:cs typeface="Arial" panose="020B0604020202020204" pitchFamily="34" charset="0"/>
              </a:rPr>
              <a:t>sep</a:t>
            </a:r>
          </a:p>
        </p:txBody>
      </p:sp>
      <p:sp>
        <p:nvSpPr>
          <p:cNvPr id="37" name="Rectangle à coins arrondis 36"/>
          <p:cNvSpPr/>
          <p:nvPr/>
        </p:nvSpPr>
        <p:spPr>
          <a:xfrm>
            <a:off x="9748836" y="1141296"/>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dirty="0" err="1">
                <a:solidFill>
                  <a:schemeClr val="tx1">
                    <a:lumMod val="50000"/>
                    <a:lumOff val="50000"/>
                  </a:schemeClr>
                </a:solidFill>
                <a:latin typeface="Arial" panose="020B0604020202020204" pitchFamily="34" charset="0"/>
                <a:cs typeface="Arial" panose="020B0604020202020204" pitchFamily="34" charset="0"/>
              </a:rPr>
              <a:t>juill</a:t>
            </a:r>
            <a:endParaRPr lang="fr-FR"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39" name="ZoneTexte 38"/>
          <p:cNvSpPr txBox="1"/>
          <p:nvPr/>
        </p:nvSpPr>
        <p:spPr>
          <a:xfrm>
            <a:off x="7522590" y="5613416"/>
            <a:ext cx="4364436"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projet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p:txBody>
      </p:sp>
      <p:cxnSp>
        <p:nvCxnSpPr>
          <p:cNvPr id="9" name="Connecteur droit avec flèche 8"/>
          <p:cNvCxnSpPr/>
          <p:nvPr/>
        </p:nvCxnSpPr>
        <p:spPr>
          <a:xfrm>
            <a:off x="1614080" y="1736521"/>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1621157" y="248097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1614080" y="3452698"/>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4855006" y="4238389"/>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6571099" y="496091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1640645" y="6088706"/>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736638" y="5316510"/>
            <a:ext cx="10902912" cy="343141"/>
            <a:chOff x="736638" y="5316510"/>
            <a:chExt cx="10902912" cy="343141"/>
          </a:xfrm>
        </p:grpSpPr>
        <p:sp>
          <p:nvSpPr>
            <p:cNvPr id="41" name="Rectangle 40"/>
            <p:cNvSpPr/>
            <p:nvPr/>
          </p:nvSpPr>
          <p:spPr>
            <a:xfrm>
              <a:off x="736638" y="5316510"/>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a:off x="8415659" y="5539863"/>
              <a:ext cx="2812113"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746322" y="5317549"/>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avec flèche 48"/>
            <p:cNvCxnSpPr/>
            <p:nvPr/>
          </p:nvCxnSpPr>
          <p:spPr>
            <a:xfrm>
              <a:off x="1600764" y="5522364"/>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3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2" grpId="0"/>
      <p:bldP spid="33" grpId="0"/>
      <p:bldP spid="3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199" y="736826"/>
            <a:ext cx="6808831"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723900" y="365125"/>
            <a:ext cx="84201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des formations métiers en continu</a:t>
            </a:r>
          </a:p>
        </p:txBody>
      </p:sp>
      <p:sp>
        <p:nvSpPr>
          <p:cNvPr id="63" name="Rectangle à coins arrondis 62"/>
          <p:cNvSpPr/>
          <p:nvPr/>
        </p:nvSpPr>
        <p:spPr>
          <a:xfrm>
            <a:off x="2477949" y="2047407"/>
            <a:ext cx="2013995"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2446959" y="2114066"/>
            <a:ext cx="2071868"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SELECTION SUR DOSSIER</a:t>
            </a:r>
          </a:p>
        </p:txBody>
      </p:sp>
      <p:sp>
        <p:nvSpPr>
          <p:cNvPr id="67" name="Rectangle à coins arrondis 66"/>
          <p:cNvSpPr/>
          <p:nvPr/>
        </p:nvSpPr>
        <p:spPr>
          <a:xfrm>
            <a:off x="6717874" y="2047407"/>
            <a:ext cx="3188719" cy="77170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ZoneTexte 67"/>
          <p:cNvSpPr txBox="1"/>
          <p:nvPr/>
        </p:nvSpPr>
        <p:spPr>
          <a:xfrm>
            <a:off x="6837989" y="2233441"/>
            <a:ext cx="3068604"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ENTRETIEN </a:t>
            </a:r>
            <a:r>
              <a:rPr lang="fr-FR" sz="1200" dirty="0">
                <a:solidFill>
                  <a:srgbClr val="333331"/>
                </a:solidFill>
                <a:latin typeface="Arial" panose="020B0604020202020204" pitchFamily="34" charset="0"/>
                <a:cs typeface="Arial" panose="020B0604020202020204" pitchFamily="34" charset="0"/>
              </a:rPr>
              <a:t>facultatif</a:t>
            </a:r>
          </a:p>
        </p:txBody>
      </p:sp>
      <p:sp>
        <p:nvSpPr>
          <p:cNvPr id="69" name="ZoneTexte 68"/>
          <p:cNvSpPr txBox="1"/>
          <p:nvPr/>
        </p:nvSpPr>
        <p:spPr>
          <a:xfrm>
            <a:off x="2169231" y="1724241"/>
            <a:ext cx="2103255" cy="646331"/>
          </a:xfrm>
          <a:prstGeom prst="rect">
            <a:avLst/>
          </a:prstGeom>
          <a:noFill/>
        </p:spPr>
        <p:txBody>
          <a:bodyPr wrap="square" rtlCol="0">
            <a:spAutoFit/>
          </a:bodyPr>
          <a:lstStyle/>
          <a:p>
            <a:r>
              <a:rPr lang="fr-FR" sz="3600" b="1" dirty="0">
                <a:solidFill>
                  <a:srgbClr val="E84424"/>
                </a:solidFill>
                <a:latin typeface="Arial" panose="020B0604020202020204" pitchFamily="34" charset="0"/>
                <a:cs typeface="Arial" panose="020B0604020202020204" pitchFamily="34" charset="0"/>
              </a:rPr>
              <a:t>1</a:t>
            </a:r>
          </a:p>
        </p:txBody>
      </p:sp>
      <p:sp>
        <p:nvSpPr>
          <p:cNvPr id="71" name="ZoneTexte 70"/>
          <p:cNvSpPr txBox="1"/>
          <p:nvPr/>
        </p:nvSpPr>
        <p:spPr>
          <a:xfrm>
            <a:off x="6333868" y="1692015"/>
            <a:ext cx="2103255" cy="646331"/>
          </a:xfrm>
          <a:prstGeom prst="rect">
            <a:avLst/>
          </a:prstGeom>
          <a:noFill/>
        </p:spPr>
        <p:txBody>
          <a:bodyPr wrap="square" rtlCol="0">
            <a:spAutoFit/>
          </a:bodyPr>
          <a:lstStyle/>
          <a:p>
            <a:r>
              <a:rPr lang="fr-FR" sz="3600" b="1" dirty="0">
                <a:solidFill>
                  <a:srgbClr val="E84424"/>
                </a:solidFill>
                <a:latin typeface="Arial" panose="020B0604020202020204" pitchFamily="34" charset="0"/>
                <a:cs typeface="Arial" panose="020B0604020202020204" pitchFamily="34" charset="0"/>
              </a:rPr>
              <a:t>2</a:t>
            </a:r>
          </a:p>
        </p:txBody>
      </p:sp>
      <p:sp>
        <p:nvSpPr>
          <p:cNvPr id="72" name="Rectangle 71"/>
          <p:cNvSpPr/>
          <p:nvPr/>
        </p:nvSpPr>
        <p:spPr>
          <a:xfrm>
            <a:off x="1887448" y="3707236"/>
            <a:ext cx="3369426" cy="127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Formulaire de candidature </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en ligne </a:t>
            </a:r>
          </a:p>
          <a:p>
            <a:pPr algn="ctr"/>
            <a:r>
              <a:rPr lang="fr-FR" sz="1700" dirty="0">
                <a:solidFill>
                  <a:srgbClr val="333331"/>
                </a:solidFill>
                <a:latin typeface="Arial" panose="020B0604020202020204" pitchFamily="34" charset="0"/>
                <a:cs typeface="Arial" panose="020B0604020202020204" pitchFamily="34" charset="0"/>
              </a:rPr>
              <a:t>+ règlement des frais de sélection de 60€</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sp>
        <p:nvSpPr>
          <p:cNvPr id="74" name="Rectangle 73"/>
          <p:cNvSpPr/>
          <p:nvPr/>
        </p:nvSpPr>
        <p:spPr>
          <a:xfrm>
            <a:off x="6927808" y="3835172"/>
            <a:ext cx="2768849"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Entretien complémentaire </a:t>
            </a:r>
            <a:br>
              <a:rPr lang="fr-FR" sz="1700" b="1" dirty="0">
                <a:solidFill>
                  <a:srgbClr val="333331"/>
                </a:solidFill>
                <a:latin typeface="Arial" panose="020B0604020202020204" pitchFamily="34" charset="0"/>
                <a:cs typeface="Arial" panose="020B0604020202020204" pitchFamily="34" charset="0"/>
              </a:rPr>
            </a:br>
            <a:r>
              <a:rPr lang="fr-FR" sz="1700" b="1" dirty="0">
                <a:solidFill>
                  <a:srgbClr val="333331"/>
                </a:solidFill>
                <a:latin typeface="Arial" panose="020B0604020202020204" pitchFamily="34" charset="0"/>
                <a:cs typeface="Arial" panose="020B0604020202020204" pitchFamily="34" charset="0"/>
              </a:rPr>
              <a:t>à distance</a:t>
            </a:r>
            <a:endParaRPr lang="fr-FR" sz="1700" dirty="0">
              <a:solidFill>
                <a:srgbClr val="333331"/>
              </a:solidFill>
              <a:latin typeface="Arial" panose="020B0604020202020204" pitchFamily="34" charset="0"/>
              <a:cs typeface="Arial" panose="020B0604020202020204" pitchFamily="34" charset="0"/>
            </a:endParaRPr>
          </a:p>
          <a:p>
            <a:pPr algn="ctr"/>
            <a:r>
              <a:rPr lang="fr-FR" sz="1700" dirty="0">
                <a:solidFill>
                  <a:srgbClr val="333331"/>
                </a:solidFill>
                <a:latin typeface="Arial" panose="020B0604020202020204" pitchFamily="34" charset="0"/>
                <a:cs typeface="Arial" panose="020B0604020202020204" pitchFamily="34" charset="0"/>
              </a:rPr>
              <a:t> sur demande de l’équipe pédagogique</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77" name="Connecteur droit avec flèche 76"/>
          <p:cNvCxnSpPr/>
          <p:nvPr/>
        </p:nvCxnSpPr>
        <p:spPr>
          <a:xfrm>
            <a:off x="8294248" y="4876384"/>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80" name="ZoneTexte 79"/>
          <p:cNvSpPr txBox="1"/>
          <p:nvPr/>
        </p:nvSpPr>
        <p:spPr>
          <a:xfrm>
            <a:off x="7265155" y="5565793"/>
            <a:ext cx="2080921"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Réponse concernant votre candidature</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
        <p:nvSpPr>
          <p:cNvPr id="82" name="ZoneTexte 81"/>
          <p:cNvSpPr txBox="1"/>
          <p:nvPr/>
        </p:nvSpPr>
        <p:spPr>
          <a:xfrm>
            <a:off x="8407282" y="5003849"/>
            <a:ext cx="1725289"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2 semaines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6" name="ZoneTexte 25"/>
          <p:cNvSpPr txBox="1"/>
          <p:nvPr/>
        </p:nvSpPr>
        <p:spPr>
          <a:xfrm>
            <a:off x="1543750" y="5177483"/>
            <a:ext cx="1263867"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Dossier non retenu</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27" name="Connecteur droit avec flèche 26"/>
          <p:cNvCxnSpPr/>
          <p:nvPr/>
        </p:nvCxnSpPr>
        <p:spPr>
          <a:xfrm>
            <a:off x="3435451" y="4474859"/>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4674094" y="4575167"/>
            <a:ext cx="1269060"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2 mois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9" name="ZoneTexte 28"/>
          <p:cNvSpPr txBox="1"/>
          <p:nvPr/>
        </p:nvSpPr>
        <p:spPr>
          <a:xfrm>
            <a:off x="2920650" y="5180877"/>
            <a:ext cx="1263867"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Admission sur dossier</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297550" y="5167827"/>
            <a:ext cx="1479690"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Convocation à un entretien</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31" name="Connecteur droit avec flèche 30"/>
          <p:cNvCxnSpPr/>
          <p:nvPr/>
        </p:nvCxnSpPr>
        <p:spPr>
          <a:xfrm flipH="1">
            <a:off x="2194480" y="4474859"/>
            <a:ext cx="1240971"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3433123" y="4474859"/>
            <a:ext cx="1557191"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33" name="Accolade fermante 32"/>
          <p:cNvSpPr/>
          <p:nvPr/>
        </p:nvSpPr>
        <p:spPr>
          <a:xfrm rot="5400000">
            <a:off x="4059144" y="5006615"/>
            <a:ext cx="250743" cy="1813611"/>
          </a:xfrm>
          <a:prstGeom prst="rightBrace">
            <a:avLst/>
          </a:prstGeom>
          <a:noFill/>
          <a:ln>
            <a:solidFill>
              <a:srgbClr val="E8452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5" name="ZoneTexte 34"/>
          <p:cNvSpPr txBox="1"/>
          <p:nvPr/>
        </p:nvSpPr>
        <p:spPr>
          <a:xfrm>
            <a:off x="2955538" y="6114430"/>
            <a:ext cx="2512359"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Des réorientations peuvent être proposées</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388619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9278" y="457208"/>
            <a:ext cx="5456722" cy="1325563"/>
          </a:xfrm>
        </p:spPr>
        <p:txBody>
          <a:bodyPr>
            <a:normAutofit/>
          </a:bodyPr>
          <a:lstStyle/>
          <a:p>
            <a:r>
              <a:rPr lang="fr-FR" dirty="0"/>
              <a:t>BIOFORCE</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4836" t="173" r="20337" b="11838"/>
          <a:stretch/>
        </p:blipFill>
        <p:spPr>
          <a:xfrm>
            <a:off x="6422065" y="-63796"/>
            <a:ext cx="5794744" cy="6974959"/>
          </a:xfrm>
          <a:prstGeom prst="rect">
            <a:avLst/>
          </a:prstGeom>
        </p:spPr>
      </p:pic>
      <p:sp>
        <p:nvSpPr>
          <p:cNvPr id="5" name="ZoneTexte 4">
            <a:extLst>
              <a:ext uri="{FF2B5EF4-FFF2-40B4-BE49-F238E27FC236}">
                <a16:creationId xmlns:a16="http://schemas.microsoft.com/office/drawing/2014/main" id="{B7B55CF9-F8B0-E243-B43A-9F840CEBE713}"/>
              </a:ext>
            </a:extLst>
          </p:cNvPr>
          <p:cNvSpPr txBox="1"/>
          <p:nvPr/>
        </p:nvSpPr>
        <p:spPr>
          <a:xfrm>
            <a:off x="639279" y="1625600"/>
            <a:ext cx="4698266" cy="2831544"/>
          </a:xfrm>
          <a:prstGeom prst="rect">
            <a:avLst/>
          </a:prstGeom>
          <a:noFill/>
        </p:spPr>
        <p:txBody>
          <a:bodyPr wrap="square" rtlCol="0">
            <a:spAutoFit/>
          </a:bodyPr>
          <a:lstStyle/>
          <a:p>
            <a:pPr>
              <a:spcBef>
                <a:spcPct val="0"/>
              </a:spcBef>
            </a:pPr>
            <a:r>
              <a:rPr lang="fr-FR" sz="1600" dirty="0">
                <a:solidFill>
                  <a:srgbClr val="333331"/>
                </a:solidFill>
                <a:latin typeface="Arial" panose="020B0604020202020204" pitchFamily="34" charset="0"/>
                <a:cs typeface="Arial" panose="020B0604020202020204" pitchFamily="34" charset="0"/>
              </a:rPr>
              <a:t>Depuis près de 40 ans, Bioforce est un leader français de la formation, reconnu par la communauté humanitaire internationale. </a:t>
            </a:r>
          </a:p>
          <a:p>
            <a:pPr>
              <a:spcBef>
                <a:spcPct val="0"/>
              </a:spcBef>
            </a:pPr>
            <a:endParaRPr lang="fr-FR" sz="1600" dirty="0">
              <a:solidFill>
                <a:srgbClr val="333331"/>
              </a:solidFill>
              <a:latin typeface="Arial" panose="020B0604020202020204" pitchFamily="34" charset="0"/>
              <a:cs typeface="Arial" panose="020B0604020202020204" pitchFamily="34" charset="0"/>
            </a:endParaRPr>
          </a:p>
          <a:p>
            <a:pPr>
              <a:spcBef>
                <a:spcPct val="0"/>
              </a:spcBef>
            </a:pPr>
            <a:r>
              <a:rPr lang="fr-FR" sz="1600" dirty="0">
                <a:solidFill>
                  <a:srgbClr val="333331"/>
                </a:solidFill>
                <a:latin typeface="Arial" panose="020B0604020202020204" pitchFamily="34" charset="0"/>
                <a:cs typeface="Arial" panose="020B0604020202020204" pitchFamily="34" charset="0"/>
              </a:rPr>
              <a:t>Nos équipes en Europe, en Afrique, et au Moyen-Orient, principalement constituée d’humanitaires, crée, développe et renforce les compétences des personnes et des organisations mobilisées dans les interventions de solidarité, en adaptant les réponses aux profils de chacun.</a:t>
            </a:r>
          </a:p>
          <a:p>
            <a:endParaRPr lang="fr-FR" dirty="0"/>
          </a:p>
        </p:txBody>
      </p:sp>
    </p:spTree>
    <p:extLst>
      <p:ext uri="{BB962C8B-B14F-4D97-AF65-F5344CB8AC3E}">
        <p14:creationId xmlns:p14="http://schemas.microsoft.com/office/powerpoint/2010/main" val="962868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30199" y="736826"/>
            <a:ext cx="6808831"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4" name="Titre 1"/>
          <p:cNvSpPr txBox="1">
            <a:spLocks/>
          </p:cNvSpPr>
          <p:nvPr/>
        </p:nvSpPr>
        <p:spPr>
          <a:xfrm>
            <a:off x="723900" y="365125"/>
            <a:ext cx="8811986"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b="1" spc="-150" dirty="0">
                <a:solidFill>
                  <a:srgbClr val="E84424"/>
                </a:solidFill>
                <a:latin typeface="Arial" panose="020B0604020202020204" pitchFamily="34" charset="0"/>
                <a:cs typeface="Arial" panose="020B0604020202020204" pitchFamily="34" charset="0"/>
              </a:rPr>
              <a:t>des formations métiers à votre rythme</a:t>
            </a:r>
          </a:p>
        </p:txBody>
      </p:sp>
      <p:sp>
        <p:nvSpPr>
          <p:cNvPr id="63" name="Rectangle à coins arrondis 62"/>
          <p:cNvSpPr/>
          <p:nvPr/>
        </p:nvSpPr>
        <p:spPr>
          <a:xfrm>
            <a:off x="3391374" y="2047406"/>
            <a:ext cx="2930093"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ZoneTexte 63"/>
          <p:cNvSpPr txBox="1"/>
          <p:nvPr/>
        </p:nvSpPr>
        <p:spPr>
          <a:xfrm>
            <a:off x="3360384" y="2114065"/>
            <a:ext cx="3014290"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SELECTION SUR DOSSIER</a:t>
            </a:r>
          </a:p>
        </p:txBody>
      </p:sp>
      <p:sp>
        <p:nvSpPr>
          <p:cNvPr id="72" name="Rectangle 71"/>
          <p:cNvSpPr/>
          <p:nvPr/>
        </p:nvSpPr>
        <p:spPr>
          <a:xfrm>
            <a:off x="2741927" y="3365963"/>
            <a:ext cx="4468770"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Formulaire de candidature en ligne </a:t>
            </a:r>
          </a:p>
          <a:p>
            <a:pPr algn="ctr"/>
            <a:r>
              <a:rPr lang="fr-FR" sz="1700" dirty="0">
                <a:solidFill>
                  <a:srgbClr val="333331"/>
                </a:solidFill>
                <a:latin typeface="Arial" panose="020B0604020202020204" pitchFamily="34" charset="0"/>
                <a:cs typeface="Arial" panose="020B0604020202020204" pitchFamily="34" charset="0"/>
              </a:rPr>
              <a:t>Unité de formation par unité de formation</a:t>
            </a:r>
            <a:endParaRPr lang="fr-FR" sz="1200" spc="-50" dirty="0">
              <a:solidFill>
                <a:srgbClr val="333331"/>
              </a:solidFill>
              <a:latin typeface="Arial" panose="020B0604020202020204" pitchFamily="34" charset="0"/>
              <a:ea typeface="Gotham Book" charset="0"/>
              <a:cs typeface="Arial" panose="020B0604020202020204" pitchFamily="34" charset="0"/>
            </a:endParaRPr>
          </a:p>
        </p:txBody>
      </p:sp>
      <p:sp>
        <p:nvSpPr>
          <p:cNvPr id="75" name="ZoneTexte 74"/>
          <p:cNvSpPr txBox="1"/>
          <p:nvPr/>
        </p:nvSpPr>
        <p:spPr>
          <a:xfrm>
            <a:off x="3901109" y="5542768"/>
            <a:ext cx="2080921" cy="502702"/>
          </a:xfrm>
          <a:prstGeom prst="rect">
            <a:avLst/>
          </a:prstGeom>
          <a:noFill/>
        </p:spPr>
        <p:txBody>
          <a:bodyPr wrap="square" rtlCol="0">
            <a:spAutoFit/>
          </a:bodyPr>
          <a:lstStyle/>
          <a:p>
            <a:pPr algn="ct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Réponse concernant votre candidature</a:t>
            </a:r>
            <a:endParaRPr lang="fr-FR" sz="1600" b="1" dirty="0">
              <a:solidFill>
                <a:srgbClr val="333331"/>
              </a:solidFill>
              <a:latin typeface="Arial" panose="020B0604020202020204" pitchFamily="34" charset="0"/>
              <a:ea typeface="Roboto" pitchFamily="2" charset="0"/>
              <a:cs typeface="Arial" panose="020B0604020202020204" pitchFamily="34" charset="0"/>
            </a:endParaRPr>
          </a:p>
        </p:txBody>
      </p:sp>
      <p:cxnSp>
        <p:nvCxnSpPr>
          <p:cNvPr id="4" name="Connecteur droit avec flèche 3"/>
          <p:cNvCxnSpPr/>
          <p:nvPr/>
        </p:nvCxnSpPr>
        <p:spPr>
          <a:xfrm>
            <a:off x="4939370" y="4847651"/>
            <a:ext cx="0" cy="552450"/>
          </a:xfrm>
          <a:prstGeom prst="straightConnector1">
            <a:avLst/>
          </a:prstGeom>
          <a:ln>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78" name="ZoneTexte 77"/>
          <p:cNvSpPr txBox="1"/>
          <p:nvPr/>
        </p:nvSpPr>
        <p:spPr>
          <a:xfrm>
            <a:off x="5052406" y="4974701"/>
            <a:ext cx="1897033" cy="297517"/>
          </a:xfrm>
          <a:prstGeom prst="rect">
            <a:avLst/>
          </a:prstGeom>
          <a:noFill/>
        </p:spPr>
        <p:txBody>
          <a:bodyPr wrap="square" rtlCol="0">
            <a:spAutoFit/>
          </a:bodyPr>
          <a:lstStyle/>
          <a:p>
            <a:pPr algn="ctr">
              <a:lnSpc>
                <a:spcPts val="1620"/>
              </a:lnSpc>
            </a:pPr>
            <a:r>
              <a:rPr lang="fr-FR" sz="1600" dirty="0">
                <a:solidFill>
                  <a:srgbClr val="E84525"/>
                </a:solidFill>
                <a:latin typeface="Arial" panose="020B0604020202020204" pitchFamily="34" charset="0"/>
                <a:ea typeface="Roboto" pitchFamily="2" charset="0"/>
                <a:cs typeface="Arial" panose="020B0604020202020204" pitchFamily="34" charset="0"/>
              </a:rPr>
              <a:t>10 jours max</a:t>
            </a:r>
            <a:endParaRPr lang="fr-FR" sz="1600" b="1" dirty="0">
              <a:solidFill>
                <a:srgbClr val="E84525"/>
              </a:solidFill>
              <a:latin typeface="Arial" panose="020B0604020202020204" pitchFamily="34" charset="0"/>
              <a:ea typeface="Roboto" pitchFamily="2" charset="0"/>
              <a:cs typeface="Arial" panose="020B0604020202020204" pitchFamily="34" charset="0"/>
            </a:endParaRPr>
          </a:p>
        </p:txBody>
      </p:sp>
      <p:sp>
        <p:nvSpPr>
          <p:cNvPr id="26" name="Rectangle 25"/>
          <p:cNvSpPr/>
          <p:nvPr/>
        </p:nvSpPr>
        <p:spPr>
          <a:xfrm>
            <a:off x="2807241" y="4170332"/>
            <a:ext cx="4468770" cy="2653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700" b="1" dirty="0">
                <a:solidFill>
                  <a:srgbClr val="333331"/>
                </a:solidFill>
                <a:latin typeface="Arial" panose="020B0604020202020204" pitchFamily="34" charset="0"/>
                <a:cs typeface="Arial" panose="020B0604020202020204" pitchFamily="34" charset="0"/>
              </a:rPr>
              <a:t>Renvoi du bon de commande</a:t>
            </a:r>
            <a:r>
              <a:rPr lang="fr-FR" sz="1700" dirty="0">
                <a:solidFill>
                  <a:srgbClr val="333331"/>
                </a:solidFill>
                <a:latin typeface="Arial" panose="020B0604020202020204" pitchFamily="34" charset="0"/>
                <a:cs typeface="Arial" panose="020B0604020202020204" pitchFamily="34" charset="0"/>
              </a:rPr>
              <a:t> </a:t>
            </a:r>
            <a:br>
              <a:rPr lang="fr-FR" sz="1700" dirty="0">
                <a:solidFill>
                  <a:srgbClr val="333331"/>
                </a:solidFill>
                <a:latin typeface="Arial" panose="020B0604020202020204" pitchFamily="34" charset="0"/>
                <a:cs typeface="Arial" panose="020B0604020202020204" pitchFamily="34" charset="0"/>
              </a:rPr>
            </a:br>
            <a:r>
              <a:rPr lang="fr-FR" sz="1700" dirty="0">
                <a:solidFill>
                  <a:srgbClr val="333331"/>
                </a:solidFill>
                <a:latin typeface="Arial" panose="020B0604020202020204" pitchFamily="34" charset="0"/>
                <a:cs typeface="Arial" panose="020B0604020202020204" pitchFamily="34" charset="0"/>
              </a:rPr>
              <a:t>complété et signé</a:t>
            </a:r>
          </a:p>
        </p:txBody>
      </p:sp>
    </p:spTree>
    <p:extLst>
      <p:ext uri="{BB962C8B-B14F-4D97-AF65-F5344CB8AC3E}">
        <p14:creationId xmlns:p14="http://schemas.microsoft.com/office/powerpoint/2010/main" val="2210545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7" y="603714"/>
            <a:ext cx="5073626" cy="704369"/>
          </a:xfrm>
        </p:spPr>
        <p:txBody>
          <a:bodyPr>
            <a:noAutofit/>
          </a:bodyPr>
          <a:lstStyle/>
          <a:p>
            <a:pPr algn="l"/>
            <a:r>
              <a:rPr lang="fr-FR" sz="4000" b="1" dirty="0">
                <a:solidFill>
                  <a:srgbClr val="E84424"/>
                </a:solidFill>
                <a:latin typeface="Arial" panose="020B0604020202020204" pitchFamily="34" charset="0"/>
                <a:cs typeface="Arial" panose="020B0604020202020204" pitchFamily="34" charset="0"/>
              </a:rPr>
              <a:t>Quelle prise en charge ?</a:t>
            </a: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558314" y="1924049"/>
            <a:ext cx="5618647" cy="21086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un </a:t>
            </a:r>
            <a:r>
              <a:rPr lang="fr-FR" sz="1800" b="1" dirty="0">
                <a:solidFill>
                  <a:srgbClr val="000002"/>
                </a:solidFill>
                <a:latin typeface="Arial" panose="020B0604020202020204" pitchFamily="34" charset="0"/>
                <a:cs typeface="Arial" panose="020B0604020202020204" pitchFamily="34" charset="0"/>
              </a:rPr>
              <a:t>parcours </a:t>
            </a:r>
            <a:r>
              <a:rPr lang="fr-FR" sz="1800" dirty="0">
                <a:solidFill>
                  <a:srgbClr val="000002"/>
                </a:solidFill>
                <a:latin typeface="Arial" panose="020B0604020202020204" pitchFamily="34" charset="0"/>
                <a:cs typeface="Arial" panose="020B0604020202020204" pitchFamily="34" charset="0"/>
              </a:rPr>
              <a:t>de 6 mois</a:t>
            </a:r>
            <a:endParaRPr lang="fr-FR" sz="1800" dirty="0">
              <a:effectLst/>
              <a:latin typeface="Arial" panose="020B0604020202020204" pitchFamily="34" charset="0"/>
              <a:cs typeface="Arial" panose="020B0604020202020204" pitchFamily="34" charset="0"/>
            </a:endParaRPr>
          </a:p>
          <a:p>
            <a:pPr algn="l"/>
            <a:r>
              <a:rPr lang="fr-FR" sz="1800" b="1" dirty="0">
                <a:solidFill>
                  <a:schemeClr val="tx1">
                    <a:lumMod val="50000"/>
                    <a:lumOff val="50000"/>
                  </a:schemeClr>
                </a:solidFill>
                <a:latin typeface="Arial" panose="020B0604020202020204" pitchFamily="34" charset="0"/>
                <a:cs typeface="Arial" panose="020B0604020202020204" pitchFamily="34" charset="0"/>
              </a:rPr>
              <a:t> </a:t>
            </a: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un </a:t>
            </a:r>
            <a:r>
              <a:rPr lang="fr-FR" sz="1800" b="1" dirty="0">
                <a:solidFill>
                  <a:srgbClr val="000002"/>
                </a:solidFill>
                <a:latin typeface="Arial" panose="020B0604020202020204" pitchFamily="34" charset="0"/>
                <a:cs typeface="Arial" panose="020B0604020202020204" pitchFamily="34" charset="0"/>
              </a:rPr>
              <a:t>parcours accéléré </a:t>
            </a:r>
            <a:r>
              <a:rPr lang="fr-FR" sz="1800" dirty="0">
                <a:solidFill>
                  <a:srgbClr val="000002"/>
                </a:solidFill>
                <a:latin typeface="Arial" panose="020B0604020202020204" pitchFamily="34" charset="0"/>
                <a:cs typeface="Arial" panose="020B0604020202020204" pitchFamily="34" charset="0"/>
              </a:rPr>
              <a:t>de 3 mois</a:t>
            </a:r>
            <a:endParaRPr lang="fr-FR" sz="1800" dirty="0">
              <a:solidFill>
                <a:prstClr val="black"/>
              </a:solidFill>
              <a:latin typeface="Arial" panose="020B0604020202020204" pitchFamily="34" charset="0"/>
              <a:ea typeface="+mn-ea"/>
              <a:cs typeface="Arial" panose="020B0604020202020204" pitchFamily="34" charset="0"/>
            </a:endParaRP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dirty="0">
                <a:solidFill>
                  <a:srgbClr val="000002"/>
                </a:solidFill>
                <a:latin typeface="Arial" panose="020B0604020202020204" pitchFamily="34" charset="0"/>
                <a:cs typeface="Arial" panose="020B0604020202020204" pitchFamily="34" charset="0"/>
              </a:rPr>
              <a:t>Pour la </a:t>
            </a:r>
            <a:r>
              <a:rPr lang="fr-FR" sz="1800" b="1" dirty="0">
                <a:solidFill>
                  <a:srgbClr val="000002"/>
                </a:solidFill>
                <a:latin typeface="Arial" panose="020B0604020202020204" pitchFamily="34" charset="0"/>
                <a:cs typeface="Arial" panose="020B0604020202020204" pitchFamily="34" charset="0"/>
              </a:rPr>
              <a:t>formation post-bac en 3 ans</a:t>
            </a:r>
            <a:endParaRPr lang="fr-FR" sz="1800" dirty="0">
              <a:solidFill>
                <a:prstClr val="black"/>
              </a:solidFill>
              <a:latin typeface="Arial" panose="020B0604020202020204" pitchFamily="34" charset="0"/>
              <a:ea typeface="+mn-ea"/>
              <a:cs typeface="Arial" panose="020B0604020202020204" pitchFamily="34" charset="0"/>
            </a:endParaRPr>
          </a:p>
          <a:p>
            <a:pPr algn="l"/>
            <a:endParaRPr lang="fr-FR" sz="20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610" y="5012250"/>
            <a:ext cx="684432" cy="737963"/>
          </a:xfrm>
          <a:prstGeom prst="rect">
            <a:avLst/>
          </a:prstGeom>
        </p:spPr>
      </p:pic>
      <p:sp>
        <p:nvSpPr>
          <p:cNvPr id="3" name="Rectangle 2"/>
          <p:cNvSpPr/>
          <p:nvPr/>
        </p:nvSpPr>
        <p:spPr>
          <a:xfrm>
            <a:off x="1674917" y="4149775"/>
            <a:ext cx="4502044" cy="1600438"/>
          </a:xfrm>
          <a:prstGeom prst="rect">
            <a:avLst/>
          </a:prstGeom>
        </p:spPr>
        <p:txBody>
          <a:bodyPr wrap="square">
            <a:spAutoFit/>
          </a:bodyPr>
          <a:lstStyle/>
          <a:p>
            <a:pPr fontAlgn="ctr"/>
            <a:r>
              <a:rPr lang="fr-FR" sz="1400" b="1" dirty="0">
                <a:latin typeface="Arial" panose="020B0604020202020204" pitchFamily="34" charset="0"/>
                <a:ea typeface="Roboto" pitchFamily="2" charset="0"/>
                <a:cs typeface="Arial" panose="020B0604020202020204" pitchFamily="34" charset="0"/>
              </a:rPr>
              <a:t>Bon à savoir : Bioforce est référencé dans le registre des organismes de formation </a:t>
            </a:r>
            <a:r>
              <a:rPr lang="fr-FR" sz="1400" b="1" dirty="0" err="1">
                <a:latin typeface="Arial" panose="020B0604020202020204" pitchFamily="34" charset="0"/>
                <a:ea typeface="Roboto" pitchFamily="2" charset="0"/>
                <a:cs typeface="Arial" panose="020B0604020202020204" pitchFamily="34" charset="0"/>
              </a:rPr>
              <a:t>Datadock</a:t>
            </a:r>
            <a:r>
              <a:rPr lang="fr-FR" sz="1400" b="1" dirty="0">
                <a:latin typeface="Arial" panose="020B0604020202020204" pitchFamily="34" charset="0"/>
                <a:ea typeface="Roboto" pitchFamily="2" charset="0"/>
                <a:cs typeface="Arial" panose="020B0604020202020204" pitchFamily="34" charset="0"/>
              </a:rPr>
              <a:t>, certifié </a:t>
            </a:r>
            <a:r>
              <a:rPr lang="fr-FR" sz="1400" b="1" dirty="0" err="1">
                <a:latin typeface="Arial" panose="020B0604020202020204" pitchFamily="34" charset="0"/>
                <a:ea typeface="Roboto" pitchFamily="2" charset="0"/>
                <a:cs typeface="Arial" panose="020B0604020202020204" pitchFamily="34" charset="0"/>
              </a:rPr>
              <a:t>Qualiopi</a:t>
            </a:r>
            <a:r>
              <a:rPr lang="fr-FR" sz="1400" dirty="0">
                <a:latin typeface="Arial" panose="020B0604020202020204" pitchFamily="34" charset="0"/>
                <a:ea typeface="Roboto" pitchFamily="2" charset="0"/>
                <a:cs typeface="Arial" panose="020B0604020202020204" pitchFamily="34" charset="0"/>
              </a:rPr>
              <a:t> </a:t>
            </a:r>
          </a:p>
          <a:p>
            <a:pPr fontAlgn="ctr"/>
            <a:r>
              <a:rPr lang="fr-FR" sz="1400" dirty="0">
                <a:latin typeface="Arial" panose="020B0604020202020204" pitchFamily="34" charset="0"/>
                <a:ea typeface="Roboto" pitchFamily="2" charset="0"/>
                <a:cs typeface="Arial" panose="020B0604020202020204" pitchFamily="34" charset="0"/>
              </a:rPr>
              <a:t>et répond aux critères de qualité prévus par la loi. </a:t>
            </a:r>
          </a:p>
          <a:p>
            <a:pPr fontAlgn="ctr"/>
            <a:r>
              <a:rPr lang="fr-FR" sz="1400" dirty="0">
                <a:latin typeface="Arial" panose="020B0604020202020204" pitchFamily="34" charset="0"/>
                <a:ea typeface="Roboto" pitchFamily="2" charset="0"/>
                <a:cs typeface="Arial" panose="020B0604020202020204" pitchFamily="34" charset="0"/>
              </a:rPr>
              <a:t>Ces référencements facilitent la prise en charge des formations par un grand nombre d’organismes de financement.</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3236" t="310" r="30340" b="-310"/>
          <a:stretch/>
        </p:blipFill>
        <p:spPr>
          <a:xfrm>
            <a:off x="6447157" y="-1"/>
            <a:ext cx="5844080" cy="6908275"/>
          </a:xfrm>
          <a:prstGeom prst="rect">
            <a:avLst/>
          </a:prstGeom>
        </p:spPr>
      </p:pic>
      <p:pic>
        <p:nvPicPr>
          <p:cNvPr id="1026" name="Picture 2" descr="Logo, marque et règles d'usage Qualiopi - Certifo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93" y="4139009"/>
            <a:ext cx="1436267" cy="76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2889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un </a:t>
            </a:r>
            <a:r>
              <a:rPr lang="fr-FR" sz="2000" spc="0" dirty="0">
                <a:solidFill>
                  <a:srgbClr val="333331"/>
                </a:solidFill>
              </a:rPr>
              <a:t>parcours 6 mois</a:t>
            </a:r>
          </a:p>
          <a:p>
            <a:pPr marL="0" indent="0">
              <a:buNone/>
            </a:pPr>
            <a:endParaRPr lang="fr-FR" sz="2800"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Si vous êtes demandeur d’emploi en France entre mai et décembre, quelle que soit votre région de résidence : possibilité d’attribution d’un financement de la Région Auvergne Rhône-Alpes par Bioforce. Selon critères.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Pôle Emploi (Aide individuelle à la Formation, </a:t>
            </a:r>
            <a:r>
              <a:rPr lang="fr-FR" sz="1400" dirty="0" err="1">
                <a:solidFill>
                  <a:schemeClr val="bg1"/>
                </a:solidFill>
                <a:latin typeface="Arial" panose="020B0604020202020204" pitchFamily="34" charset="0"/>
                <a:ea typeface="Gotham Book" charset="0"/>
                <a:cs typeface="Arial" panose="020B0604020202020204" pitchFamily="34" charset="0"/>
              </a:rPr>
              <a:t>etc</a:t>
            </a:r>
            <a:r>
              <a:rPr lang="fr-FR" sz="1400" dirty="0">
                <a:solidFill>
                  <a:schemeClr val="bg1"/>
                </a:solidFill>
                <a:latin typeface="Arial" panose="020B0604020202020204" pitchFamily="34" charset="0"/>
                <a:ea typeface="Gotham Book" charset="0"/>
                <a:cs typeface="Arial" panose="020B0604020202020204" pitchFamily="34" charset="0"/>
              </a:rPr>
              <a:t>)</a:t>
            </a:r>
          </a:p>
          <a:p>
            <a:pPr marL="342900" indent="-342900">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Votre employeur</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utilisant votre Compte Personnel de Formation : Vous pouvez consulter vos droits sur le site moncompteformation.fr puis rechercher la formation souhaitée pour savoir si elle est éligible. Pour vous aider, nous avons indiqué cette information sur notre site internet, sur chaque fiche formation concernée.</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3207127490"/>
              </p:ext>
            </p:extLst>
          </p:nvPr>
        </p:nvGraphicFramePr>
        <p:xfrm>
          <a:off x="806451" y="2461531"/>
          <a:ext cx="5260974" cy="1854200"/>
        </p:xfrm>
        <a:graphic>
          <a:graphicData uri="http://schemas.openxmlformats.org/drawingml/2006/table">
            <a:tbl>
              <a:tblPr firstRow="1" bandRow="1">
                <a:tableStyleId>{2D5ABB26-0587-4C30-8999-92F81FD0307C}</a:tableStyleId>
              </a:tblPr>
              <a:tblGrid>
                <a:gridCol w="2630487">
                  <a:extLst>
                    <a:ext uri="{9D8B030D-6E8A-4147-A177-3AD203B41FA5}">
                      <a16:colId xmlns:a16="http://schemas.microsoft.com/office/drawing/2014/main" val="4042526224"/>
                    </a:ext>
                  </a:extLst>
                </a:gridCol>
                <a:gridCol w="2630487">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RH et Finances</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10 960 €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Coordinateur de projet</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10 960 €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Logisticien</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9 960 €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4106928300"/>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de projets EHA</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tcPr>
                </a:tc>
                <a:tc>
                  <a:txBody>
                    <a:bodyPr/>
                    <a:lstStyle/>
                    <a:p>
                      <a:pPr algn="ctr"/>
                      <a:r>
                        <a:rPr lang="fr-FR" sz="1600" dirty="0">
                          <a:solidFill>
                            <a:srgbClr val="333331"/>
                          </a:solidFill>
                          <a:latin typeface="Arial" panose="020B0604020202020204" pitchFamily="34" charset="0"/>
                          <a:cs typeface="Arial" panose="020B0604020202020204" pitchFamily="34" charset="0"/>
                        </a:rPr>
                        <a:t>11 360 €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tcPr>
                </a:tc>
                <a:extLst>
                  <a:ext uri="{0D108BD9-81ED-4DB2-BD59-A6C34878D82A}">
                    <a16:rowId xmlns:a16="http://schemas.microsoft.com/office/drawing/2014/main" val="3080025839"/>
                  </a:ext>
                </a:extLst>
              </a:tr>
            </a:tbl>
          </a:graphicData>
        </a:graphic>
      </p:graphicFrame>
      <p:sp>
        <p:nvSpPr>
          <p:cNvPr id="7" name="Rectangle 6"/>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8" name="Rectangle 7"/>
          <p:cNvSpPr/>
          <p:nvPr/>
        </p:nvSpPr>
        <p:spPr>
          <a:xfrm>
            <a:off x="2273301" y="6462831"/>
            <a:ext cx="3794124"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5493" b="23239"/>
          <a:stretch/>
        </p:blipFill>
        <p:spPr>
          <a:xfrm>
            <a:off x="10878298" y="5039011"/>
            <a:ext cx="857781" cy="52554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092" y="4738116"/>
            <a:ext cx="5677692" cy="352474"/>
          </a:xfrm>
          <a:prstGeom prst="rect">
            <a:avLst/>
          </a:prstGeom>
        </p:spPr>
      </p:pic>
    </p:spTree>
    <p:extLst>
      <p:ext uri="{BB962C8B-B14F-4D97-AF65-F5344CB8AC3E}">
        <p14:creationId xmlns:p14="http://schemas.microsoft.com/office/powerpoint/2010/main" val="252964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un </a:t>
            </a:r>
            <a:r>
              <a:rPr lang="fr-FR" sz="2000" spc="0" dirty="0">
                <a:solidFill>
                  <a:srgbClr val="333331"/>
                </a:solidFill>
              </a:rPr>
              <a:t>parcours accéléré</a:t>
            </a:r>
          </a:p>
          <a:p>
            <a:pPr marL="0" indent="0">
              <a:buNone/>
            </a:pPr>
            <a:endParaRPr lang="fr-FR"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Pôle Emploi (Aide individuelle à la Formation, </a:t>
            </a:r>
            <a:r>
              <a:rPr lang="fr-FR" sz="1400" dirty="0" err="1">
                <a:solidFill>
                  <a:schemeClr val="bg1"/>
                </a:solidFill>
                <a:latin typeface="Arial" panose="020B0604020202020204" pitchFamily="34" charset="0"/>
                <a:ea typeface="Gotham Book" charset="0"/>
                <a:cs typeface="Arial" panose="020B0604020202020204" pitchFamily="34" charset="0"/>
              </a:rPr>
              <a:t>etc</a:t>
            </a:r>
            <a:r>
              <a:rPr lang="fr-FR" sz="1400" dirty="0">
                <a:solidFill>
                  <a:schemeClr val="bg1"/>
                </a:solidFill>
                <a:latin typeface="Arial" panose="020B0604020202020204" pitchFamily="34" charset="0"/>
                <a:ea typeface="Gotham Book" charset="0"/>
                <a:cs typeface="Arial" panose="020B0604020202020204" pitchFamily="34" charset="0"/>
              </a:rPr>
              <a:t>)</a:t>
            </a:r>
          </a:p>
          <a:p>
            <a:pPr marL="342900" indent="-342900">
              <a:buFont typeface="Arial" panose="020B0604020202020204" pitchFamily="34" charset="0"/>
              <a:buChar char="•"/>
            </a:pPr>
            <a:endParaRPr lang="fr-FR" sz="1400" dirty="0">
              <a:solidFill>
                <a:schemeClr val="tx1">
                  <a:lumMod val="65000"/>
                  <a:lumOff val="35000"/>
                </a:schemeClr>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Votre employeur</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utilisant votre Compte Personnel de Formation : Vous pouvez consulter vos droits sur le site moncompteformation.fr puis rechercher la formation souhaitée pour savoir si elle est éligible. Pour vous aider, nous avons indiqué cette information sur notre site internet, sur chaque fiche formation concernée..</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r>
              <a:rPr lang="fr-FR" sz="1400" dirty="0">
                <a:solidFill>
                  <a:schemeClr val="bg1"/>
                </a:solidFill>
                <a:latin typeface="Arial" panose="020B0604020202020204" pitchFamily="34" charset="0"/>
                <a:ea typeface="Gotham Book" charset="0"/>
                <a:cs typeface="Arial" panose="020B0604020202020204" pitchFamily="34" charset="0"/>
              </a:rPr>
              <a:t>Dans la mesure où la </a:t>
            </a:r>
            <a:r>
              <a:rPr lang="fr-FR" sz="1400" dirty="0" err="1">
                <a:solidFill>
                  <a:schemeClr val="bg1"/>
                </a:solidFill>
                <a:latin typeface="Arial" panose="020B0604020202020204" pitchFamily="34" charset="0"/>
                <a:ea typeface="Gotham Book" charset="0"/>
                <a:cs typeface="Arial" panose="020B0604020202020204" pitchFamily="34" charset="0"/>
              </a:rPr>
              <a:t>Région</a:t>
            </a:r>
            <a:r>
              <a:rPr lang="fr-FR" sz="1400" dirty="0">
                <a:solidFill>
                  <a:schemeClr val="bg1"/>
                </a:solidFill>
                <a:latin typeface="Arial" panose="020B0604020202020204" pitchFamily="34" charset="0"/>
                <a:ea typeface="Gotham Book" charset="0"/>
                <a:cs typeface="Arial" panose="020B0604020202020204" pitchFamily="34" charset="0"/>
              </a:rPr>
              <a:t> Auvergne-Rhône-Alpes participe déjà au financement des Parcours Profil initiaux, il est inutile de les solliciter pour les Parcours Profil expérimentés</a:t>
            </a:r>
          </a:p>
          <a:p>
            <a:pPr marL="285750" indent="-28575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1677176749"/>
              </p:ext>
            </p:extLst>
          </p:nvPr>
        </p:nvGraphicFramePr>
        <p:xfrm>
          <a:off x="423081" y="2321431"/>
          <a:ext cx="5644344" cy="1854200"/>
        </p:xfrm>
        <a:graphic>
          <a:graphicData uri="http://schemas.openxmlformats.org/drawingml/2006/table">
            <a:tbl>
              <a:tblPr firstRow="1" bandRow="1">
                <a:tableStyleId>{2D5ABB26-0587-4C30-8999-92F81FD0307C}</a:tableStyleId>
              </a:tblPr>
              <a:tblGrid>
                <a:gridCol w="3485629">
                  <a:extLst>
                    <a:ext uri="{9D8B030D-6E8A-4147-A177-3AD203B41FA5}">
                      <a16:colId xmlns:a16="http://schemas.microsoft.com/office/drawing/2014/main" val="4042526224"/>
                    </a:ext>
                  </a:extLst>
                </a:gridCol>
                <a:gridCol w="2158715">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RH et Finances</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Coordinateur de projet</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Resp</a:t>
                      </a:r>
                      <a:r>
                        <a:rPr lang="fr-FR" sz="1600" dirty="0">
                          <a:solidFill>
                            <a:srgbClr val="333331"/>
                          </a:solidFill>
                          <a:latin typeface="Arial" panose="020B0604020202020204" pitchFamily="34" charset="0"/>
                          <a:cs typeface="Arial" panose="020B0604020202020204" pitchFamily="34" charset="0"/>
                        </a:rPr>
                        <a:t>. Logistique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err="1">
                          <a:solidFill>
                            <a:srgbClr val="333331"/>
                          </a:solidFill>
                          <a:latin typeface="Arial" panose="020B0604020202020204" pitchFamily="34" charset="0"/>
                          <a:cs typeface="Arial" panose="020B0604020202020204" pitchFamily="34" charset="0"/>
                        </a:rPr>
                        <a:t>Humanitarian</a:t>
                      </a:r>
                      <a:r>
                        <a:rPr lang="fr-FR" sz="1600" dirty="0">
                          <a:solidFill>
                            <a:srgbClr val="333331"/>
                          </a:solidFill>
                          <a:latin typeface="Arial" panose="020B0604020202020204" pitchFamily="34" charset="0"/>
                          <a:cs typeface="Arial" panose="020B0604020202020204" pitchFamily="34" charset="0"/>
                        </a:rPr>
                        <a:t> Programme Manager</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6 688 €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4106928300"/>
                  </a:ext>
                </a:extLst>
              </a:tr>
            </a:tbl>
          </a:graphicData>
        </a:graphic>
      </p:graphicFrame>
      <p:sp>
        <p:nvSpPr>
          <p:cNvPr id="7" name="Rectangle 6"/>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8" name="Rectangle 7"/>
          <p:cNvSpPr/>
          <p:nvPr/>
        </p:nvSpPr>
        <p:spPr>
          <a:xfrm>
            <a:off x="2083982" y="6462831"/>
            <a:ext cx="4433776"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11" name="Image 10"/>
          <p:cNvPicPr>
            <a:picLocks noChangeAspect="1"/>
          </p:cNvPicPr>
          <p:nvPr/>
        </p:nvPicPr>
        <p:blipFill rotWithShape="1">
          <a:blip r:embed="rId2" cstate="print">
            <a:extLst>
              <a:ext uri="{28A0092B-C50C-407E-A947-70E740481C1C}">
                <a14:useLocalDpi xmlns:a14="http://schemas.microsoft.com/office/drawing/2010/main" val="0"/>
              </a:ext>
            </a:extLst>
          </a:blip>
          <a:srcRect t="15493" b="23239"/>
          <a:stretch/>
        </p:blipFill>
        <p:spPr>
          <a:xfrm>
            <a:off x="10823707" y="4001781"/>
            <a:ext cx="857781" cy="52554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31" y="4698532"/>
            <a:ext cx="5677692" cy="352474"/>
          </a:xfrm>
          <a:prstGeom prst="rect">
            <a:avLst/>
          </a:prstGeom>
        </p:spPr>
      </p:pic>
    </p:spTree>
    <p:extLst>
      <p:ext uri="{BB962C8B-B14F-4D97-AF65-F5344CB8AC3E}">
        <p14:creationId xmlns:p14="http://schemas.microsoft.com/office/powerpoint/2010/main" val="178048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normAutofit/>
          </a:bodyPr>
          <a:lstStyle/>
          <a:p>
            <a:r>
              <a:rPr lang="fr-FR" dirty="0">
                <a:solidFill>
                  <a:srgbClr val="E84424"/>
                </a:solidFill>
              </a:rPr>
              <a:t>Quelles prises en charge ?</a:t>
            </a:r>
            <a:endParaRPr lang="fr-FR" dirty="0"/>
          </a:p>
        </p:txBody>
      </p:sp>
      <p:sp>
        <p:nvSpPr>
          <p:cNvPr id="3" name="Espace réservé du contenu 2"/>
          <p:cNvSpPr>
            <a:spLocks noGrp="1"/>
          </p:cNvSpPr>
          <p:nvPr>
            <p:ph idx="1"/>
          </p:nvPr>
        </p:nvSpPr>
        <p:spPr>
          <a:xfrm>
            <a:off x="806451" y="1800225"/>
            <a:ext cx="5456722" cy="390525"/>
          </a:xfrm>
        </p:spPr>
        <p:txBody>
          <a:bodyPr>
            <a:normAutofit/>
          </a:bodyPr>
          <a:lstStyle/>
          <a:p>
            <a:pPr marL="0" indent="0">
              <a:buNone/>
            </a:pPr>
            <a:r>
              <a:rPr lang="fr-FR" sz="2000" b="0" spc="0" dirty="0">
                <a:solidFill>
                  <a:srgbClr val="333331"/>
                </a:solidFill>
              </a:rPr>
              <a:t>Pour la </a:t>
            </a:r>
            <a:r>
              <a:rPr lang="fr-FR" sz="2000" spc="0" dirty="0">
                <a:solidFill>
                  <a:srgbClr val="333331"/>
                </a:solidFill>
              </a:rPr>
              <a:t>formation post-bac en 3 ans</a:t>
            </a:r>
          </a:p>
          <a:p>
            <a:pPr marL="0" indent="0">
              <a:buNone/>
            </a:pPr>
            <a:endParaRPr lang="fr-FR" dirty="0">
              <a:solidFill>
                <a:srgbClr val="333331"/>
              </a:solidFill>
            </a:endParaRPr>
          </a:p>
        </p:txBody>
      </p:sp>
      <p:sp>
        <p:nvSpPr>
          <p:cNvPr id="4" name="ZoneTexte 3"/>
          <p:cNvSpPr txBox="1"/>
          <p:nvPr/>
        </p:nvSpPr>
        <p:spPr>
          <a:xfrm>
            <a:off x="6646834" y="1169074"/>
            <a:ext cx="5300412" cy="5524589"/>
          </a:xfrm>
          <a:prstGeom prst="rect">
            <a:avLst/>
          </a:prstGeom>
          <a:noFill/>
        </p:spPr>
        <p:txBody>
          <a:bodyPr wrap="square" rtlCol="0">
            <a:spAutoFit/>
          </a:bodyPr>
          <a:lstStyle/>
          <a:p>
            <a:pPr algn="ctr"/>
            <a:r>
              <a:rPr lang="fr-FR" sz="2100" b="1" dirty="0">
                <a:solidFill>
                  <a:schemeClr val="bg1"/>
                </a:solidFill>
                <a:latin typeface="Arial" panose="020B0604020202020204" pitchFamily="34" charset="0"/>
                <a:ea typeface="Gotham Book" charset="0"/>
                <a:cs typeface="Arial" panose="020B0604020202020204" pitchFamily="34" charset="0"/>
              </a:rPr>
              <a:t>Quelques pistes de prises en charge</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Emploi du temps hebdomadaire aménagé sur 4 jours en 1ère et 2e années pour permettre un job étudiant</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Fin des cours en 1ère année fin juin et reprise des cours en 2e année début octobre pour permettre un job d’été</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Paiement possible en 3 fois ou par mensualités (sur 8 mois)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En 2e année : Bourse Régionale de la Mobilité Internationale de la région Auvergne-Rhône-Alpes (nombre limité)</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400" dirty="0">
                <a:solidFill>
                  <a:schemeClr val="bg1"/>
                </a:solidFill>
                <a:latin typeface="Arial" panose="020B0604020202020204" pitchFamily="34" charset="0"/>
                <a:ea typeface="Gotham Book" charset="0"/>
                <a:cs typeface="Arial" panose="020B0604020202020204" pitchFamily="34" charset="0"/>
              </a:rPr>
              <a:t>3e année financée par le Dispositif de l’Apprentissage (prise en charge des frais de scolarité et rémunération)</a:t>
            </a:r>
          </a:p>
          <a:p>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marL="285750" indent="-285750" algn="ctr">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a:p>
            <a:pPr algn="ctr"/>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graphicFrame>
        <p:nvGraphicFramePr>
          <p:cNvPr id="5" name="Tableau 4"/>
          <p:cNvGraphicFramePr>
            <a:graphicFrameLocks noGrp="1"/>
          </p:cNvGraphicFramePr>
          <p:nvPr>
            <p:extLst>
              <p:ext uri="{D42A27DB-BD31-4B8C-83A1-F6EECF244321}">
                <p14:modId xmlns:p14="http://schemas.microsoft.com/office/powerpoint/2010/main" val="4091016424"/>
              </p:ext>
            </p:extLst>
          </p:nvPr>
        </p:nvGraphicFramePr>
        <p:xfrm>
          <a:off x="423081" y="2307783"/>
          <a:ext cx="5644344" cy="1569720"/>
        </p:xfrm>
        <a:graphic>
          <a:graphicData uri="http://schemas.openxmlformats.org/drawingml/2006/table">
            <a:tbl>
              <a:tblPr firstRow="1" bandRow="1">
                <a:tableStyleId>{2D5ABB26-0587-4C30-8999-92F81FD0307C}</a:tableStyleId>
              </a:tblPr>
              <a:tblGrid>
                <a:gridCol w="3485629">
                  <a:extLst>
                    <a:ext uri="{9D8B030D-6E8A-4147-A177-3AD203B41FA5}">
                      <a16:colId xmlns:a16="http://schemas.microsoft.com/office/drawing/2014/main" val="4042526224"/>
                    </a:ext>
                  </a:extLst>
                </a:gridCol>
                <a:gridCol w="2158715">
                  <a:extLst>
                    <a:ext uri="{9D8B030D-6E8A-4147-A177-3AD203B41FA5}">
                      <a16:colId xmlns:a16="http://schemas.microsoft.com/office/drawing/2014/main" val="3376489043"/>
                    </a:ext>
                  </a:extLst>
                </a:gridCol>
              </a:tblGrid>
              <a:tr h="370840">
                <a:tc>
                  <a:txBody>
                    <a:bodyPr/>
                    <a:lstStyle/>
                    <a:p>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Frais de formation*</a:t>
                      </a:r>
                    </a:p>
                  </a:txBody>
                  <a:tcPr>
                    <a:lnL w="12700" cap="flat" cmpd="sng" algn="ctr">
                      <a:solidFill>
                        <a:srgbClr val="E8EFF1"/>
                      </a:solidFill>
                      <a:prstDash val="solid"/>
                      <a:round/>
                      <a:headEnd type="none" w="med" len="med"/>
                      <a:tailEnd type="none" w="med" len="med"/>
                    </a:lnL>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03521124"/>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1</a:t>
                      </a:r>
                      <a:r>
                        <a:rPr lang="fr-FR" sz="1600" baseline="30000" dirty="0">
                          <a:solidFill>
                            <a:srgbClr val="333331"/>
                          </a:solidFill>
                          <a:latin typeface="Arial" panose="020B0604020202020204" pitchFamily="34" charset="0"/>
                          <a:cs typeface="Arial" panose="020B0604020202020204" pitchFamily="34" charset="0"/>
                        </a:rPr>
                        <a:t>ère</a:t>
                      </a:r>
                      <a:r>
                        <a:rPr lang="fr-FR" sz="1600" dirty="0">
                          <a:solidFill>
                            <a:srgbClr val="333331"/>
                          </a:solidFill>
                          <a:latin typeface="Arial" panose="020B0604020202020204" pitchFamily="34" charset="0"/>
                          <a:cs typeface="Arial" panose="020B0604020202020204" pitchFamily="34" charset="0"/>
                        </a:rPr>
                        <a:t> année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5 900 €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809798747"/>
                  </a:ext>
                </a:extLst>
              </a:tr>
              <a:tr h="370840">
                <a:tc>
                  <a:txBody>
                    <a:bodyPr/>
                    <a:lstStyle/>
                    <a:p>
                      <a:r>
                        <a:rPr lang="fr-FR" sz="1600" dirty="0">
                          <a:solidFill>
                            <a:srgbClr val="333331"/>
                          </a:solidFill>
                          <a:latin typeface="Arial" panose="020B0604020202020204" pitchFamily="34" charset="0"/>
                          <a:cs typeface="Arial" panose="020B0604020202020204" pitchFamily="34" charset="0"/>
                        </a:rPr>
                        <a:t>2</a:t>
                      </a:r>
                      <a:r>
                        <a:rPr lang="fr-FR" sz="1600" baseline="30000" dirty="0">
                          <a:solidFill>
                            <a:srgbClr val="333331"/>
                          </a:solidFill>
                          <a:latin typeface="Arial" panose="020B0604020202020204" pitchFamily="34" charset="0"/>
                          <a:cs typeface="Arial" panose="020B0604020202020204" pitchFamily="34" charset="0"/>
                        </a:rPr>
                        <a:t>e</a:t>
                      </a:r>
                      <a:r>
                        <a:rPr lang="fr-FR" sz="1600" dirty="0">
                          <a:solidFill>
                            <a:srgbClr val="333331"/>
                          </a:solidFill>
                          <a:latin typeface="Arial" panose="020B0604020202020204" pitchFamily="34" charset="0"/>
                          <a:cs typeface="Arial" panose="020B0604020202020204" pitchFamily="34" charset="0"/>
                        </a:rPr>
                        <a:t> année</a:t>
                      </a: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600" dirty="0">
                          <a:solidFill>
                            <a:srgbClr val="333331"/>
                          </a:solidFill>
                          <a:latin typeface="Arial" panose="020B0604020202020204" pitchFamily="34" charset="0"/>
                          <a:cs typeface="Arial" panose="020B0604020202020204" pitchFamily="34" charset="0"/>
                        </a:rPr>
                        <a:t>3 840 €</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2728061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cs typeface="Arial" panose="020B0604020202020204" pitchFamily="34" charset="0"/>
                        </a:rPr>
                        <a:t>3</a:t>
                      </a:r>
                      <a:r>
                        <a:rPr lang="fr-FR" sz="1600" baseline="30000" dirty="0">
                          <a:solidFill>
                            <a:srgbClr val="333331"/>
                          </a:solidFill>
                          <a:latin typeface="Arial" panose="020B0604020202020204" pitchFamily="34" charset="0"/>
                          <a:cs typeface="Arial" panose="020B0604020202020204" pitchFamily="34" charset="0"/>
                        </a:rPr>
                        <a:t>e</a:t>
                      </a:r>
                      <a:r>
                        <a:rPr lang="fr-FR" sz="1600" baseline="0" dirty="0">
                          <a:solidFill>
                            <a:srgbClr val="333331"/>
                          </a:solidFill>
                          <a:latin typeface="Arial" panose="020B0604020202020204" pitchFamily="34" charset="0"/>
                          <a:cs typeface="Arial" panose="020B0604020202020204" pitchFamily="34" charset="0"/>
                        </a:rPr>
                        <a:t> année</a:t>
                      </a:r>
                      <a:endParaRPr lang="fr-FR" sz="1600" dirty="0">
                        <a:solidFill>
                          <a:srgbClr val="333331"/>
                        </a:solidFill>
                        <a:latin typeface="Arial" panose="020B0604020202020204" pitchFamily="34" charset="0"/>
                        <a:cs typeface="Arial" panose="020B0604020202020204" pitchFamily="34" charset="0"/>
                      </a:endParaRPr>
                    </a:p>
                  </a:txBody>
                  <a:tcPr>
                    <a:lnR w="12700" cap="flat" cmpd="sng" algn="ctr">
                      <a:solidFill>
                        <a:srgbClr val="E8EFF1"/>
                      </a:solidFill>
                      <a:prstDash val="solid"/>
                      <a:round/>
                      <a:headEnd type="none" w="med" len="med"/>
                      <a:tailEnd type="none" w="med" len="med"/>
                    </a:lnR>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tc>
                  <a:txBody>
                    <a:bodyPr/>
                    <a:lstStyle/>
                    <a:p>
                      <a:pPr algn="ctr"/>
                      <a:r>
                        <a:rPr lang="fr-FR" sz="1200" dirty="0">
                          <a:solidFill>
                            <a:srgbClr val="333331"/>
                          </a:solidFill>
                          <a:latin typeface="Arial" panose="020B0604020202020204" pitchFamily="34" charset="0"/>
                          <a:cs typeface="Arial" panose="020B0604020202020204" pitchFamily="34" charset="0"/>
                        </a:rPr>
                        <a:t>Coût pris en charge par le dispositif de l’apprentissage</a:t>
                      </a:r>
                    </a:p>
                  </a:txBody>
                  <a:tcPr>
                    <a:lnL w="12700" cap="flat" cmpd="sng" algn="ctr">
                      <a:solidFill>
                        <a:srgbClr val="E8EFF1"/>
                      </a:solidFill>
                      <a:prstDash val="solid"/>
                      <a:round/>
                      <a:headEnd type="none" w="med" len="med"/>
                      <a:tailEnd type="none" w="med" len="med"/>
                    </a:lnL>
                    <a:lnT w="12700" cap="flat" cmpd="sng" algn="ctr">
                      <a:solidFill>
                        <a:srgbClr val="E8EFF1"/>
                      </a:solidFill>
                      <a:prstDash val="solid"/>
                      <a:round/>
                      <a:headEnd type="none" w="med" len="med"/>
                      <a:tailEnd type="none" w="med" len="med"/>
                    </a:lnT>
                    <a:lnB w="12700" cap="flat" cmpd="sng" algn="ctr">
                      <a:solidFill>
                        <a:srgbClr val="E8EFF1"/>
                      </a:solidFill>
                      <a:prstDash val="solid"/>
                      <a:round/>
                      <a:headEnd type="none" w="med" len="med"/>
                      <a:tailEnd type="none" w="med" len="med"/>
                    </a:lnB>
                  </a:tcPr>
                </a:tc>
                <a:extLst>
                  <a:ext uri="{0D108BD9-81ED-4DB2-BD59-A6C34878D82A}">
                    <a16:rowId xmlns:a16="http://schemas.microsoft.com/office/drawing/2014/main" val="3984269576"/>
                  </a:ext>
                </a:extLst>
              </a:tr>
            </a:tbl>
          </a:graphicData>
        </a:graphic>
      </p:graphicFrame>
      <p:sp>
        <p:nvSpPr>
          <p:cNvPr id="12" name="Rectangle 11"/>
          <p:cNvSpPr/>
          <p:nvPr/>
        </p:nvSpPr>
        <p:spPr>
          <a:xfrm>
            <a:off x="625535" y="5301782"/>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31" y="4738116"/>
            <a:ext cx="5677692" cy="352474"/>
          </a:xfrm>
          <a:prstGeom prst="rect">
            <a:avLst/>
          </a:prstGeom>
        </p:spPr>
      </p:pic>
      <p:sp>
        <p:nvSpPr>
          <p:cNvPr id="7" name="Rectangle 6">
            <a:extLst>
              <a:ext uri="{FF2B5EF4-FFF2-40B4-BE49-F238E27FC236}">
                <a16:creationId xmlns:a16="http://schemas.microsoft.com/office/drawing/2014/main" id="{C842B4D4-5A2C-A266-2822-DFAF3B014928}"/>
              </a:ext>
            </a:extLst>
          </p:cNvPr>
          <p:cNvSpPr/>
          <p:nvPr/>
        </p:nvSpPr>
        <p:spPr>
          <a:xfrm>
            <a:off x="2213058" y="6453011"/>
            <a:ext cx="4433776" cy="230832"/>
          </a:xfrm>
          <a:prstGeom prst="rect">
            <a:avLst/>
          </a:prstGeom>
        </p:spPr>
        <p:txBody>
          <a:bodyPr wrap="square">
            <a:spAutoFit/>
          </a:bodyPr>
          <a:lstStyle/>
          <a:p>
            <a:pPr fontAlgn="ctr"/>
            <a:r>
              <a:rPr lang="fr-FR" sz="900" dirty="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dirty="0">
              <a:solidFill>
                <a:srgbClr val="333331"/>
              </a:solidFill>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4364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BIOFORCE : ET APRÈS ?</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047363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23900" y="365125"/>
            <a:ext cx="5656579" cy="1325563"/>
          </a:xfrm>
        </p:spPr>
        <p:txBody>
          <a:bodyPr>
            <a:normAutofit/>
          </a:bodyPr>
          <a:lstStyle/>
          <a:p>
            <a:r>
              <a:rPr lang="fr-FR" sz="4400" dirty="0">
                <a:solidFill>
                  <a:srgbClr val="E84424"/>
                </a:solidFill>
              </a:rPr>
              <a:t>Ils sont en mission </a:t>
            </a:r>
            <a:br>
              <a:rPr lang="fr-FR" dirty="0">
                <a:solidFill>
                  <a:srgbClr val="E84424"/>
                </a:solidFill>
              </a:rPr>
            </a:br>
            <a:r>
              <a:rPr lang="fr-FR" sz="3200" dirty="0">
                <a:solidFill>
                  <a:srgbClr val="E84424"/>
                </a:solidFill>
              </a:rPr>
              <a:t>après leur formation métier</a:t>
            </a:r>
            <a:endParaRPr lang="fr-FR" dirty="0"/>
          </a:p>
        </p:txBody>
      </p:sp>
      <p:sp>
        <p:nvSpPr>
          <p:cNvPr id="4" name="ZoneTexte 3"/>
          <p:cNvSpPr txBox="1"/>
          <p:nvPr/>
        </p:nvSpPr>
        <p:spPr>
          <a:xfrm>
            <a:off x="6833384" y="2781717"/>
            <a:ext cx="4919704" cy="3416320"/>
          </a:xfrm>
          <a:prstGeom prst="rect">
            <a:avLst/>
          </a:prstGeom>
          <a:noFill/>
        </p:spPr>
        <p:txBody>
          <a:bodyPr wrap="square" rtlCol="0">
            <a:spAutoFit/>
          </a:bodyPr>
          <a:lstStyle/>
          <a:p>
            <a:r>
              <a:rPr lang="fr-FR" b="1" dirty="0">
                <a:solidFill>
                  <a:schemeClr val="bg1"/>
                </a:solidFill>
                <a:latin typeface="Arial" panose="020B0604020202020204" pitchFamily="34" charset="0"/>
                <a:ea typeface="Roboto" pitchFamily="2" charset="0"/>
                <a:cs typeface="Arial" panose="020B0604020202020204" pitchFamily="34" charset="0"/>
              </a:rPr>
              <a:t>Lieu</a:t>
            </a:r>
            <a:r>
              <a:rPr lang="fr-FR" dirty="0">
                <a:solidFill>
                  <a:schemeClr val="bg1"/>
                </a:solidFill>
                <a:latin typeface="Arial" panose="020B0604020202020204" pitchFamily="34" charset="0"/>
                <a:ea typeface="Roboto" pitchFamily="2" charset="0"/>
                <a:cs typeface="Arial" panose="020B0604020202020204" pitchFamily="34" charset="0"/>
              </a:rPr>
              <a:t> Partout dans le monde (en cas de stage : des restrictions peuvent s’appliquer en fonction de votre lieu de formation)</a:t>
            </a:r>
          </a:p>
          <a:p>
            <a:endParaRPr lang="fr-FR" dirty="0">
              <a:solidFill>
                <a:schemeClr val="bg1"/>
              </a:solidFill>
              <a:latin typeface="Arial" panose="020B0604020202020204" pitchFamily="34" charset="0"/>
              <a:ea typeface="Roboto" pitchFamily="2" charset="0"/>
              <a:cs typeface="Arial" panose="020B0604020202020204" pitchFamily="34" charset="0"/>
            </a:endParaRPr>
          </a:p>
          <a:p>
            <a:r>
              <a:rPr lang="fr-FR" b="1" dirty="0">
                <a:solidFill>
                  <a:schemeClr val="bg1"/>
                </a:solidFill>
                <a:latin typeface="Arial" panose="020B0604020202020204" pitchFamily="34" charset="0"/>
                <a:ea typeface="Roboto" pitchFamily="2" charset="0"/>
                <a:cs typeface="Arial" panose="020B0604020202020204" pitchFamily="34" charset="0"/>
              </a:rPr>
              <a:t>Dispositifs d’appui dans la recherche de mission  </a:t>
            </a:r>
            <a:r>
              <a:rPr lang="fr-FR" dirty="0">
                <a:solidFill>
                  <a:schemeClr val="bg1"/>
                </a:solidFill>
                <a:latin typeface="Arial" panose="020B0604020202020204" pitchFamily="34" charset="0"/>
                <a:ea typeface="Roboto" pitchFamily="2" charset="0"/>
                <a:cs typeface="Arial" panose="020B0604020202020204" pitchFamily="34" charset="0"/>
              </a:rPr>
              <a:t>Accompagnement de l’employeur (tuteur, manager, etc.) et de </a:t>
            </a:r>
            <a:r>
              <a:rPr lang="fr-FR" dirty="0" err="1">
                <a:solidFill>
                  <a:schemeClr val="bg1"/>
                </a:solidFill>
                <a:latin typeface="Arial" panose="020B0604020202020204" pitchFamily="34" charset="0"/>
                <a:ea typeface="Roboto" pitchFamily="2" charset="0"/>
                <a:cs typeface="Arial" panose="020B0604020202020204" pitchFamily="34" charset="0"/>
              </a:rPr>
              <a:t>Bioforce</a:t>
            </a:r>
            <a:r>
              <a:rPr lang="fr-FR" dirty="0">
                <a:solidFill>
                  <a:schemeClr val="bg1"/>
                </a:solidFill>
                <a:latin typeface="Arial" panose="020B0604020202020204" pitchFamily="34" charset="0"/>
                <a:ea typeface="Roboto" pitchFamily="2" charset="0"/>
                <a:cs typeface="Arial" panose="020B0604020202020204" pitchFamily="34" charset="0"/>
              </a:rPr>
              <a:t> (appui pédagogique, outils, appui des chargés d’orientation professionnelle).</a:t>
            </a:r>
          </a:p>
          <a:p>
            <a:br>
              <a:rPr lang="fr-FR" dirty="0">
                <a:solidFill>
                  <a:schemeClr val="bg1"/>
                </a:solidFill>
                <a:latin typeface="Arial" panose="020B0604020202020204" pitchFamily="34" charset="0"/>
                <a:ea typeface="Roboto" pitchFamily="2" charset="0"/>
                <a:cs typeface="Arial" panose="020B0604020202020204" pitchFamily="34" charset="0"/>
              </a:rPr>
            </a:br>
            <a:r>
              <a:rPr lang="fr-FR" b="1" dirty="0">
                <a:solidFill>
                  <a:schemeClr val="bg1"/>
                </a:solidFill>
                <a:latin typeface="Arial" panose="020B0604020202020204" pitchFamily="34" charset="0"/>
                <a:ea typeface="Roboto" pitchFamily="2" charset="0"/>
                <a:cs typeface="Arial" panose="020B0604020202020204" pitchFamily="34" charset="0"/>
              </a:rPr>
              <a:t>Sites d’offres d’emploi </a:t>
            </a:r>
            <a:r>
              <a:rPr lang="fr-FR" dirty="0">
                <a:solidFill>
                  <a:schemeClr val="bg1"/>
                </a:solidFill>
                <a:latin typeface="Arial" panose="020B0604020202020204" pitchFamily="34" charset="0"/>
                <a:ea typeface="Roboto" pitchFamily="2" charset="0"/>
                <a:cs typeface="Arial" panose="020B0604020202020204" pitchFamily="34" charset="0"/>
              </a:rPr>
              <a:t>Coordination Sud et Relief Web.</a:t>
            </a:r>
          </a:p>
        </p:txBody>
      </p:sp>
      <p:sp>
        <p:nvSpPr>
          <p:cNvPr id="12" name="Rectangle 11"/>
          <p:cNvSpPr/>
          <p:nvPr/>
        </p:nvSpPr>
        <p:spPr>
          <a:xfrm>
            <a:off x="673611" y="1959201"/>
            <a:ext cx="5555089" cy="4247317"/>
          </a:xfrm>
          <a:prstGeom prst="rect">
            <a:avLst/>
          </a:prstGeom>
        </p:spPr>
        <p:txBody>
          <a:bodyPr wrap="square">
            <a:spAutoFit/>
          </a:bodyPr>
          <a:lstStyle/>
          <a:p>
            <a:pPr fontAlgn="ctr"/>
            <a:r>
              <a:rPr lang="fr-FR" dirty="0">
                <a:solidFill>
                  <a:srgbClr val="E84525"/>
                </a:solidFill>
                <a:latin typeface="Arial" panose="020B0604020202020204" pitchFamily="34" charset="0"/>
                <a:cs typeface="Arial" panose="020B0604020202020204" pitchFamily="34" charset="0"/>
              </a:rPr>
              <a:t>86% </a:t>
            </a:r>
            <a:r>
              <a:rPr lang="fr-FR" dirty="0">
                <a:solidFill>
                  <a:srgbClr val="000002"/>
                </a:solidFill>
                <a:latin typeface="Arial" panose="020B0604020202020204" pitchFamily="34" charset="0"/>
                <a:cs typeface="Arial" panose="020B0604020202020204" pitchFamily="34" charset="0"/>
              </a:rPr>
              <a:t>de nos élèves de plus de 22 ans qui ont suivi une </a:t>
            </a:r>
            <a:r>
              <a:rPr lang="fr-FR" dirty="0">
                <a:solidFill>
                  <a:srgbClr val="E84525"/>
                </a:solidFill>
                <a:latin typeface="Arial" panose="020B0604020202020204" pitchFamily="34" charset="0"/>
                <a:cs typeface="Arial" panose="020B0604020202020204" pitchFamily="34" charset="0"/>
              </a:rPr>
              <a:t>formation métier </a:t>
            </a:r>
            <a:r>
              <a:rPr lang="fr-FR" dirty="0">
                <a:solidFill>
                  <a:srgbClr val="000002"/>
                </a:solidFill>
                <a:latin typeface="Arial" panose="020B0604020202020204" pitchFamily="34" charset="0"/>
                <a:cs typeface="Arial" panose="020B0604020202020204" pitchFamily="34" charset="0"/>
              </a:rPr>
              <a:t>sont </a:t>
            </a:r>
            <a:r>
              <a:rPr lang="fr-FR" dirty="0">
                <a:solidFill>
                  <a:srgbClr val="E84525"/>
                </a:solidFill>
                <a:latin typeface="Arial" panose="020B0604020202020204" pitchFamily="34" charset="0"/>
                <a:cs typeface="Arial" panose="020B0604020202020204" pitchFamily="34" charset="0"/>
              </a:rPr>
              <a:t>en mission </a:t>
            </a:r>
            <a:r>
              <a:rPr lang="fr-FR" dirty="0">
                <a:solidFill>
                  <a:srgbClr val="000002"/>
                </a:solidFill>
                <a:latin typeface="Arial" panose="020B0604020202020204" pitchFamily="34" charset="0"/>
                <a:cs typeface="Arial" panose="020B0604020202020204" pitchFamily="34" charset="0"/>
              </a:rPr>
              <a:t>dans les 12 mois après leur période de formation</a:t>
            </a:r>
          </a:p>
          <a:p>
            <a:pPr fontAlgn="ctr"/>
            <a:endParaRPr lang="fr-FR" b="1" dirty="0">
              <a:solidFill>
                <a:srgbClr val="333331"/>
              </a:solidFill>
              <a:latin typeface="Arial" panose="020B0604020202020204" pitchFamily="34" charset="0"/>
              <a:ea typeface="Roboto" pitchFamily="2" charset="0"/>
              <a:cs typeface="Arial" panose="020B0604020202020204" pitchFamily="34" charset="0"/>
            </a:endParaRPr>
          </a:p>
          <a:p>
            <a:r>
              <a:rPr lang="fr-FR" b="1" dirty="0">
                <a:solidFill>
                  <a:srgbClr val="333331"/>
                </a:solidFill>
                <a:latin typeface="Arial" panose="020B0604020202020204" pitchFamily="34" charset="0"/>
                <a:ea typeface="Roboto" pitchFamily="2" charset="0"/>
                <a:cs typeface="Arial" panose="020B0604020202020204" pitchFamily="34" charset="0"/>
              </a:rPr>
              <a:t>Statut </a:t>
            </a:r>
            <a:r>
              <a:rPr lang="fr-FR" dirty="0">
                <a:solidFill>
                  <a:srgbClr val="333331"/>
                </a:solidFill>
                <a:latin typeface="Arial" panose="020B0604020202020204" pitchFamily="34" charset="0"/>
                <a:ea typeface="Roboto" pitchFamily="2" charset="0"/>
                <a:cs typeface="Arial" panose="020B0604020202020204" pitchFamily="34" charset="0"/>
              </a:rPr>
              <a:t>Volontaire (indemnisé) ou salarié, selon le profil de l’élève et l’organisation d’accueil. </a:t>
            </a:r>
          </a:p>
          <a:p>
            <a:r>
              <a:rPr lang="fr-FR" dirty="0">
                <a:solidFill>
                  <a:srgbClr val="333331"/>
                </a:solidFill>
                <a:latin typeface="Arial" panose="020B0604020202020204" pitchFamily="34" charset="0"/>
                <a:ea typeface="Roboto" pitchFamily="2" charset="0"/>
                <a:cs typeface="Arial" panose="020B0604020202020204" pitchFamily="34" charset="0"/>
              </a:rPr>
              <a:t>Un statut de stagiaire indemnisé est également possible sous certaines conditions (prise en charge de la couverture sociale, lieu de stage, etc.)</a:t>
            </a:r>
          </a:p>
          <a:p>
            <a:br>
              <a:rPr lang="fr-FR" dirty="0">
                <a:solidFill>
                  <a:srgbClr val="333331"/>
                </a:solidFill>
                <a:latin typeface="Arial" panose="020B0604020202020204" pitchFamily="34" charset="0"/>
                <a:ea typeface="Roboto" pitchFamily="2" charset="0"/>
                <a:cs typeface="Arial" panose="020B0604020202020204" pitchFamily="34" charset="0"/>
              </a:rPr>
            </a:br>
            <a:r>
              <a:rPr lang="fr-FR" b="1" dirty="0">
                <a:solidFill>
                  <a:srgbClr val="333331"/>
                </a:solidFill>
                <a:latin typeface="Arial" panose="020B0604020202020204" pitchFamily="34" charset="0"/>
                <a:ea typeface="Roboto" pitchFamily="2" charset="0"/>
                <a:cs typeface="Arial" panose="020B0604020202020204" pitchFamily="34" charset="0"/>
              </a:rPr>
              <a:t>Structure d’accueil </a:t>
            </a:r>
            <a:r>
              <a:rPr lang="fr-FR" dirty="0">
                <a:solidFill>
                  <a:srgbClr val="333331"/>
                </a:solidFill>
                <a:latin typeface="Arial" panose="020B0604020202020204" pitchFamily="34" charset="0"/>
                <a:ea typeface="Roboto" pitchFamily="2" charset="0"/>
                <a:cs typeface="Arial" panose="020B0604020202020204" pitchFamily="34" charset="0"/>
              </a:rPr>
              <a:t>Tout type d’organisation locale, nationale, internationale ayant une action à caractère humanitaire.</a:t>
            </a:r>
          </a:p>
          <a:p>
            <a:r>
              <a:rPr lang="fr-FR" dirty="0">
                <a:solidFill>
                  <a:srgbClr val="333331"/>
                </a:solidFill>
                <a:latin typeface="Arial" panose="020B0604020202020204" pitchFamily="34" charset="0"/>
                <a:ea typeface="Roboto" pitchFamily="2" charset="0"/>
                <a:cs typeface="Arial" panose="020B0604020202020204" pitchFamily="34" charset="0"/>
              </a:rPr>
              <a:t> </a:t>
            </a:r>
          </a:p>
          <a:p>
            <a:r>
              <a:rPr lang="fr-FR" b="1" dirty="0">
                <a:solidFill>
                  <a:srgbClr val="333331"/>
                </a:solidFill>
                <a:latin typeface="Arial" panose="020B0604020202020204" pitchFamily="34" charset="0"/>
                <a:ea typeface="Roboto" pitchFamily="2" charset="0"/>
                <a:cs typeface="Arial" panose="020B0604020202020204" pitchFamily="34" charset="0"/>
              </a:rPr>
              <a:t>Durée</a:t>
            </a:r>
            <a:r>
              <a:rPr lang="fr-FR" dirty="0">
                <a:solidFill>
                  <a:srgbClr val="333331"/>
                </a:solidFill>
                <a:latin typeface="Arial" panose="020B0604020202020204" pitchFamily="34" charset="0"/>
                <a:ea typeface="Roboto" pitchFamily="2" charset="0"/>
                <a:cs typeface="Arial" panose="020B0604020202020204" pitchFamily="34" charset="0"/>
              </a:rPr>
              <a:t> 6 mois</a:t>
            </a: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8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8" y="601180"/>
            <a:ext cx="5456722" cy="704369"/>
          </a:xfrm>
        </p:spPr>
        <p:txBody>
          <a:bodyPr>
            <a:noAutofit/>
          </a:bodyPr>
          <a:lstStyle/>
          <a:p>
            <a:pPr algn="l"/>
            <a:r>
              <a:rPr lang="fr-FR" sz="4400" b="1" dirty="0">
                <a:solidFill>
                  <a:srgbClr val="E84424"/>
                </a:solidFill>
                <a:latin typeface="Arial" panose="020B0604020202020204" pitchFamily="34" charset="0"/>
                <a:cs typeface="Arial" panose="020B0604020202020204" pitchFamily="34" charset="0"/>
              </a:rPr>
              <a:t>Ils sont en emploi</a:t>
            </a:r>
            <a:br>
              <a:rPr lang="fr-FR" sz="4000" b="1" dirty="0">
                <a:solidFill>
                  <a:srgbClr val="E84424"/>
                </a:solidFill>
                <a:latin typeface="Arial" panose="020B0604020202020204" pitchFamily="34" charset="0"/>
                <a:cs typeface="Arial" panose="020B0604020202020204" pitchFamily="34" charset="0"/>
              </a:rPr>
            </a:br>
            <a:r>
              <a:rPr lang="fr-FR" sz="3200" b="1" dirty="0">
                <a:solidFill>
                  <a:srgbClr val="E84424"/>
                </a:solidFill>
                <a:latin typeface="Arial" panose="020B0604020202020204" pitchFamily="34" charset="0"/>
                <a:cs typeface="Arial" panose="020B0604020202020204" pitchFamily="34" charset="0"/>
              </a:rPr>
              <a:t>après leur formation initiale</a:t>
            </a:r>
            <a:endParaRPr lang="fr-FR" sz="4000" b="1" dirty="0">
              <a:solidFill>
                <a:srgbClr val="E84424"/>
              </a:solidFill>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639278" y="2428239"/>
            <a:ext cx="5438454" cy="161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dirty="0">
                <a:solidFill>
                  <a:srgbClr val="E84525"/>
                </a:solidFill>
                <a:latin typeface="Arial" panose="020B0604020202020204" pitchFamily="34" charset="0"/>
                <a:cs typeface="Arial" panose="020B0604020202020204" pitchFamily="34" charset="0"/>
              </a:rPr>
              <a:t>79% </a:t>
            </a:r>
            <a:r>
              <a:rPr lang="fr-FR" sz="2000" dirty="0">
                <a:solidFill>
                  <a:srgbClr val="000002"/>
                </a:solidFill>
                <a:latin typeface="Arial" panose="020B0604020202020204" pitchFamily="34" charset="0"/>
                <a:cs typeface="Arial" panose="020B0604020202020204" pitchFamily="34" charset="0"/>
              </a:rPr>
              <a:t>des diplômés de la formation post-bac </a:t>
            </a:r>
            <a:r>
              <a:rPr lang="fr-FR" sz="2000" dirty="0">
                <a:solidFill>
                  <a:srgbClr val="E84525"/>
                </a:solidFill>
                <a:latin typeface="Arial" panose="020B0604020202020204" pitchFamily="34" charset="0"/>
                <a:cs typeface="Arial" panose="020B0604020202020204" pitchFamily="34" charset="0"/>
              </a:rPr>
              <a:t>Responsable de l’Environnement de Travail et de la Logistique Humanitaire </a:t>
            </a:r>
            <a:r>
              <a:rPr lang="fr-FR" sz="2000" dirty="0">
                <a:solidFill>
                  <a:srgbClr val="000002"/>
                </a:solidFill>
                <a:latin typeface="Arial" panose="020B0604020202020204" pitchFamily="34" charset="0"/>
                <a:cs typeface="Arial" panose="020B0604020202020204" pitchFamily="34" charset="0"/>
              </a:rPr>
              <a:t>sont en poste ou en poursuite d’études 3 mois après leur fin de formation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r="42967"/>
          <a:stretch/>
        </p:blipFill>
        <p:spPr>
          <a:xfrm>
            <a:off x="6453204" y="0"/>
            <a:ext cx="5880563" cy="6887290"/>
          </a:xfrm>
          <a:prstGeom prst="rect">
            <a:avLst/>
          </a:prstGeom>
        </p:spPr>
      </p:pic>
    </p:spTree>
    <p:extLst>
      <p:ext uri="{BB962C8B-B14F-4D97-AF65-F5344CB8AC3E}">
        <p14:creationId xmlns:p14="http://schemas.microsoft.com/office/powerpoint/2010/main" val="941076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90" y="-12700"/>
            <a:ext cx="12530294" cy="7048290"/>
          </a:xfrm>
          <a:prstGeom prst="rect">
            <a:avLst/>
          </a:prstGeom>
        </p:spPr>
      </p:pic>
      <p:sp>
        <p:nvSpPr>
          <p:cNvPr id="7" name="ZoneTexte 6"/>
          <p:cNvSpPr txBox="1"/>
          <p:nvPr/>
        </p:nvSpPr>
        <p:spPr>
          <a:xfrm>
            <a:off x="5448300" y="4113546"/>
            <a:ext cx="1517032" cy="830997"/>
          </a:xfrm>
          <a:prstGeom prst="rect">
            <a:avLst/>
          </a:prstGeom>
          <a:noFill/>
        </p:spPr>
        <p:txBody>
          <a:bodyPr wrap="square" rtlCol="0">
            <a:spAutoFit/>
          </a:bodyPr>
          <a:lstStyle/>
          <a:p>
            <a:r>
              <a:rPr lang="fr-FR" sz="4800" b="1" spc="-300" dirty="0">
                <a:solidFill>
                  <a:srgbClr val="E84525"/>
                </a:solidFill>
                <a:latin typeface="Arial" panose="020B0604020202020204" pitchFamily="34" charset="0"/>
                <a:cs typeface="Arial" panose="020B0604020202020204" pitchFamily="34" charset="0"/>
              </a:rPr>
              <a:t>64%</a:t>
            </a:r>
          </a:p>
        </p:txBody>
      </p:sp>
      <p:sp>
        <p:nvSpPr>
          <p:cNvPr id="12" name="ZoneTexte 11"/>
          <p:cNvSpPr txBox="1"/>
          <p:nvPr/>
        </p:nvSpPr>
        <p:spPr>
          <a:xfrm>
            <a:off x="8617561" y="3126224"/>
            <a:ext cx="1690188" cy="461665"/>
          </a:xfrm>
          <a:prstGeom prst="rect">
            <a:avLst/>
          </a:prstGeom>
          <a:noFill/>
        </p:spPr>
        <p:txBody>
          <a:bodyPr wrap="square" rtlCol="0">
            <a:spAutoFit/>
          </a:bodyPr>
          <a:lstStyle/>
          <a:p>
            <a:r>
              <a:rPr lang="fr-FR" sz="2400" b="1" spc="-300" dirty="0">
                <a:solidFill>
                  <a:srgbClr val="E84525"/>
                </a:solidFill>
                <a:latin typeface="Arial" panose="020B0604020202020204" pitchFamily="34" charset="0"/>
                <a:cs typeface="Arial" panose="020B0604020202020204" pitchFamily="34" charset="0"/>
              </a:rPr>
              <a:t>1 %</a:t>
            </a:r>
          </a:p>
        </p:txBody>
      </p:sp>
      <p:sp>
        <p:nvSpPr>
          <p:cNvPr id="13" name="ZoneTexte 12"/>
          <p:cNvSpPr txBox="1"/>
          <p:nvPr/>
        </p:nvSpPr>
        <p:spPr>
          <a:xfrm>
            <a:off x="5882728" y="2592724"/>
            <a:ext cx="1595914" cy="461665"/>
          </a:xfrm>
          <a:prstGeom prst="rect">
            <a:avLst/>
          </a:prstGeom>
          <a:noFill/>
        </p:spPr>
        <p:txBody>
          <a:bodyPr wrap="square" rtlCol="0">
            <a:spAutoFit/>
          </a:bodyPr>
          <a:lstStyle/>
          <a:p>
            <a:r>
              <a:rPr lang="fr-FR" sz="2400" b="1" dirty="0">
                <a:solidFill>
                  <a:srgbClr val="E84525"/>
                </a:solidFill>
                <a:latin typeface="Arial" panose="020B0604020202020204" pitchFamily="34" charset="0"/>
                <a:cs typeface="Arial" panose="020B0604020202020204" pitchFamily="34" charset="0"/>
              </a:rPr>
              <a:t>27 %</a:t>
            </a:r>
          </a:p>
        </p:txBody>
      </p:sp>
      <p:sp>
        <p:nvSpPr>
          <p:cNvPr id="14" name="ZoneTexte 13"/>
          <p:cNvSpPr txBox="1"/>
          <p:nvPr/>
        </p:nvSpPr>
        <p:spPr>
          <a:xfrm>
            <a:off x="2048177" y="3908007"/>
            <a:ext cx="2279620" cy="523220"/>
          </a:xfrm>
          <a:prstGeom prst="rect">
            <a:avLst/>
          </a:prstGeom>
          <a:noFill/>
        </p:spPr>
        <p:txBody>
          <a:bodyPr wrap="square" rtlCol="0">
            <a:spAutoFit/>
          </a:bodyPr>
          <a:lstStyle/>
          <a:p>
            <a:r>
              <a:rPr lang="fr-FR" sz="2800" b="1" dirty="0">
                <a:solidFill>
                  <a:srgbClr val="E84525"/>
                </a:solidFill>
                <a:latin typeface="Arial" panose="020B0604020202020204" pitchFamily="34" charset="0"/>
                <a:cs typeface="Arial" panose="020B0604020202020204" pitchFamily="34" charset="0"/>
              </a:rPr>
              <a:t>3%</a:t>
            </a:r>
          </a:p>
        </p:txBody>
      </p:sp>
      <p:sp>
        <p:nvSpPr>
          <p:cNvPr id="15" name="ZoneTexte 14"/>
          <p:cNvSpPr txBox="1"/>
          <p:nvPr/>
        </p:nvSpPr>
        <p:spPr>
          <a:xfrm>
            <a:off x="6840839" y="3252285"/>
            <a:ext cx="1073393" cy="584775"/>
          </a:xfrm>
          <a:prstGeom prst="rect">
            <a:avLst/>
          </a:prstGeom>
          <a:noFill/>
        </p:spPr>
        <p:txBody>
          <a:bodyPr wrap="square" rtlCol="0">
            <a:spAutoFit/>
          </a:bodyPr>
          <a:lstStyle/>
          <a:p>
            <a:r>
              <a:rPr lang="fr-FR" sz="3200" b="1" dirty="0">
                <a:solidFill>
                  <a:srgbClr val="E84525"/>
                </a:solidFill>
                <a:latin typeface="Arial" panose="020B0604020202020204" pitchFamily="34" charset="0"/>
                <a:cs typeface="Arial" panose="020B0604020202020204" pitchFamily="34" charset="0"/>
              </a:rPr>
              <a:t>3%</a:t>
            </a:r>
          </a:p>
        </p:txBody>
      </p:sp>
      <p:sp>
        <p:nvSpPr>
          <p:cNvPr id="3" name="Ellipse 2"/>
          <p:cNvSpPr/>
          <p:nvPr/>
        </p:nvSpPr>
        <p:spPr>
          <a:xfrm>
            <a:off x="2257727" y="3693546"/>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7039991" y="3068068"/>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8846699" y="2959407"/>
            <a:ext cx="135683" cy="135683"/>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5448300" y="2403792"/>
            <a:ext cx="474557" cy="474557"/>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5563084" y="3466570"/>
            <a:ext cx="719545" cy="719545"/>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894857"/>
            <a:ext cx="5448300" cy="7093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p:cNvSpPr txBox="1">
            <a:spLocks/>
          </p:cNvSpPr>
          <p:nvPr/>
        </p:nvSpPr>
        <p:spPr>
          <a:xfrm>
            <a:off x="343411" y="611478"/>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spc="-150" dirty="0">
                <a:solidFill>
                  <a:srgbClr val="333331"/>
                </a:solidFill>
                <a:latin typeface="Arial" panose="020B0604020202020204" pitchFamily="34" charset="0"/>
                <a:cs typeface="Arial" panose="020B0604020202020204" pitchFamily="34" charset="0"/>
              </a:rPr>
              <a:t>Où sont-ils en mission ?</a:t>
            </a:r>
          </a:p>
        </p:txBody>
      </p:sp>
      <p:cxnSp>
        <p:nvCxnSpPr>
          <p:cNvPr id="8" name="Connecteur droit 7"/>
          <p:cNvCxnSpPr/>
          <p:nvPr/>
        </p:nvCxnSpPr>
        <p:spPr>
          <a:xfrm>
            <a:off x="-342290" y="894857"/>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314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27836" y="653798"/>
            <a:ext cx="6199963" cy="519278"/>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64"/>
          <p:cNvCxnSpPr/>
          <p:nvPr/>
        </p:nvCxnSpPr>
        <p:spPr>
          <a:xfrm>
            <a:off x="-14453" y="653798"/>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Ils emploient nos élèves</a:t>
            </a:r>
          </a:p>
        </p:txBody>
      </p:sp>
      <p:grpSp>
        <p:nvGrpSpPr>
          <p:cNvPr id="2" name="Groupe 1"/>
          <p:cNvGrpSpPr/>
          <p:nvPr/>
        </p:nvGrpSpPr>
        <p:grpSpPr>
          <a:xfrm>
            <a:off x="825660" y="1290647"/>
            <a:ext cx="10958934" cy="5247494"/>
            <a:chOff x="1209675" y="1245380"/>
            <a:chExt cx="10958934" cy="5247494"/>
          </a:xfrm>
        </p:grpSpPr>
        <p:grpSp>
          <p:nvGrpSpPr>
            <p:cNvPr id="22" name="Groupe 21">
              <a:extLst>
                <a:ext uri="{FF2B5EF4-FFF2-40B4-BE49-F238E27FC236}">
                  <a16:creationId xmlns:a16="http://schemas.microsoft.com/office/drawing/2014/main" id="{56F57005-2937-624D-922F-39195F41F80E}"/>
                </a:ext>
              </a:extLst>
            </p:cNvPr>
            <p:cNvGrpSpPr/>
            <p:nvPr/>
          </p:nvGrpSpPr>
          <p:grpSpPr>
            <a:xfrm>
              <a:off x="1209675" y="1245380"/>
              <a:ext cx="10958934" cy="5247494"/>
              <a:chOff x="1209675" y="1245380"/>
              <a:chExt cx="10958934" cy="5247494"/>
            </a:xfrm>
          </p:grpSpPr>
          <p:sp>
            <p:nvSpPr>
              <p:cNvPr id="94" name="Rectangle 93"/>
              <p:cNvSpPr/>
              <p:nvPr/>
            </p:nvSpPr>
            <p:spPr>
              <a:xfrm>
                <a:off x="1209675" y="1462087"/>
                <a:ext cx="7030397" cy="5030787"/>
              </a:xfrm>
              <a:prstGeom prst="rect">
                <a:avLst/>
              </a:prstGeom>
              <a:solidFill>
                <a:srgbClr val="E84525"/>
              </a:solidFill>
              <a:ln w="3175">
                <a:solidFill>
                  <a:srgbClr val="E84525">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p:cNvGrpSpPr/>
              <p:nvPr/>
            </p:nvGrpSpPr>
            <p:grpSpPr>
              <a:xfrm>
                <a:off x="1517073" y="1816903"/>
                <a:ext cx="1771057" cy="853830"/>
                <a:chOff x="971600" y="1580356"/>
                <a:chExt cx="1728192" cy="833165"/>
              </a:xfrm>
            </p:grpSpPr>
            <p:sp>
              <p:nvSpPr>
                <p:cNvPr id="17" name="Rectangle 16"/>
                <p:cNvSpPr/>
                <p:nvPr/>
              </p:nvSpPr>
              <p:spPr>
                <a:xfrm>
                  <a:off x="971600" y="15803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68" descr="MSF"/>
                <p:cNvPicPr>
                  <a:picLocks noChangeAspect="1" noChangeArrowheads="1"/>
                </p:cNvPicPr>
                <p:nvPr/>
              </p:nvPicPr>
              <p:blipFill>
                <a:blip r:embed="rId3" cstate="print"/>
                <a:srcRect/>
                <a:stretch>
                  <a:fillRect/>
                </a:stretch>
              </p:blipFill>
              <p:spPr bwMode="auto">
                <a:xfrm>
                  <a:off x="1115765" y="1692138"/>
                  <a:ext cx="1439862" cy="609600"/>
                </a:xfrm>
                <a:prstGeom prst="rect">
                  <a:avLst/>
                </a:prstGeom>
                <a:noFill/>
                <a:ln w="9525">
                  <a:noFill/>
                  <a:miter lim="800000"/>
                  <a:headEnd/>
                  <a:tailEnd/>
                </a:ln>
              </p:spPr>
            </p:pic>
          </p:grpSp>
          <p:grpSp>
            <p:nvGrpSpPr>
              <p:cNvPr id="23" name="Groupe 22"/>
              <p:cNvGrpSpPr/>
              <p:nvPr/>
            </p:nvGrpSpPr>
            <p:grpSpPr>
              <a:xfrm>
                <a:off x="8697018" y="1887843"/>
                <a:ext cx="1383272" cy="666878"/>
                <a:chOff x="5292080" y="1273822"/>
                <a:chExt cx="1728192" cy="833165"/>
              </a:xfrm>
            </p:grpSpPr>
            <p:sp>
              <p:nvSpPr>
                <p:cNvPr id="24" name="Rectangle 23"/>
                <p:cNvSpPr/>
                <p:nvPr/>
              </p:nvSpPr>
              <p:spPr>
                <a:xfrm>
                  <a:off x="5292080" y="1273822"/>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6" descr="MDM copie.gif"/>
                <p:cNvPicPr>
                  <a:picLocks noChangeAspect="1"/>
                </p:cNvPicPr>
                <p:nvPr/>
              </p:nvPicPr>
              <p:blipFill>
                <a:blip r:embed="rId4" cstate="print"/>
                <a:srcRect/>
                <a:stretch>
                  <a:fillRect/>
                </a:stretch>
              </p:blipFill>
              <p:spPr bwMode="auto">
                <a:xfrm>
                  <a:off x="5812690" y="1352229"/>
                  <a:ext cx="675071" cy="676349"/>
                </a:xfrm>
                <a:prstGeom prst="rect">
                  <a:avLst/>
                </a:prstGeom>
                <a:noFill/>
                <a:ln w="9525">
                  <a:noFill/>
                  <a:miter lim="800000"/>
                  <a:headEnd/>
                  <a:tailEnd/>
                </a:ln>
              </p:spPr>
            </p:pic>
          </p:grpSp>
          <p:grpSp>
            <p:nvGrpSpPr>
              <p:cNvPr id="26" name="Groupe 25"/>
              <p:cNvGrpSpPr/>
              <p:nvPr/>
            </p:nvGrpSpPr>
            <p:grpSpPr>
              <a:xfrm>
                <a:off x="3848187" y="2986109"/>
                <a:ext cx="1771057" cy="853830"/>
                <a:chOff x="971600" y="2603225"/>
                <a:chExt cx="1728192" cy="833165"/>
              </a:xfrm>
            </p:grpSpPr>
            <p:sp>
              <p:nvSpPr>
                <p:cNvPr id="27" name="Rectangle 26"/>
                <p:cNvSpPr/>
                <p:nvPr/>
              </p:nvSpPr>
              <p:spPr>
                <a:xfrm>
                  <a:off x="971600" y="2603225"/>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42" descr="U:\DIR\marie.p\IMAGES\Logos\PARTENAIRES\Solidarités\logo-solidarites-international-horizontal.gif"/>
                <p:cNvPicPr>
                  <a:picLocks noChangeAspect="1" noChangeArrowheads="1"/>
                </p:cNvPicPr>
                <p:nvPr/>
              </p:nvPicPr>
              <p:blipFill>
                <a:blip r:embed="rId5" cstate="print"/>
                <a:srcRect/>
                <a:stretch>
                  <a:fillRect/>
                </a:stretch>
              </p:blipFill>
              <p:spPr bwMode="auto">
                <a:xfrm>
                  <a:off x="1043757" y="2798482"/>
                  <a:ext cx="1584027" cy="486502"/>
                </a:xfrm>
                <a:prstGeom prst="rect">
                  <a:avLst/>
                </a:prstGeom>
                <a:noFill/>
                <a:ln w="9525">
                  <a:noFill/>
                  <a:miter lim="800000"/>
                  <a:headEnd/>
                  <a:tailEnd/>
                </a:ln>
              </p:spPr>
            </p:pic>
          </p:grpSp>
          <p:grpSp>
            <p:nvGrpSpPr>
              <p:cNvPr id="30" name="Groupe 29"/>
              <p:cNvGrpSpPr/>
              <p:nvPr/>
            </p:nvGrpSpPr>
            <p:grpSpPr>
              <a:xfrm>
                <a:off x="3841237" y="1816903"/>
                <a:ext cx="1771057" cy="853830"/>
                <a:chOff x="3131840" y="4339233"/>
                <a:chExt cx="1728192" cy="833165"/>
              </a:xfrm>
            </p:grpSpPr>
            <p:sp>
              <p:nvSpPr>
                <p:cNvPr id="31" name="Rectangle 30"/>
                <p:cNvSpPr/>
                <p:nvPr/>
              </p:nvSpPr>
              <p:spPr>
                <a:xfrm>
                  <a:off x="3131840" y="433923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 descr="U:\DIR\marie.p\IMAGES\Logos\PARTENAIRES\CROIX-ROUGE FRSE\logo-crf.gif"/>
                <p:cNvPicPr>
                  <a:picLocks noChangeAspect="1" noChangeArrowheads="1"/>
                </p:cNvPicPr>
                <p:nvPr/>
              </p:nvPicPr>
              <p:blipFill>
                <a:blip r:embed="rId6" cstate="print"/>
                <a:srcRect/>
                <a:stretch>
                  <a:fillRect/>
                </a:stretch>
              </p:blipFill>
              <p:spPr bwMode="auto">
                <a:xfrm>
                  <a:off x="3184044" y="4450578"/>
                  <a:ext cx="1531823" cy="646215"/>
                </a:xfrm>
                <a:prstGeom prst="rect">
                  <a:avLst/>
                </a:prstGeom>
                <a:noFill/>
                <a:ln w="9525">
                  <a:noFill/>
                  <a:miter lim="800000"/>
                  <a:headEnd/>
                  <a:tailEnd/>
                </a:ln>
              </p:spPr>
            </p:pic>
          </p:grpSp>
          <p:grpSp>
            <p:nvGrpSpPr>
              <p:cNvPr id="45" name="Groupe 44"/>
              <p:cNvGrpSpPr/>
              <p:nvPr/>
            </p:nvGrpSpPr>
            <p:grpSpPr>
              <a:xfrm>
                <a:off x="8697018" y="2755449"/>
                <a:ext cx="1383272" cy="666878"/>
                <a:chOff x="5292080" y="2307803"/>
                <a:chExt cx="1728192" cy="833165"/>
              </a:xfrm>
            </p:grpSpPr>
            <p:sp>
              <p:nvSpPr>
                <p:cNvPr id="46" name="Rectangle 45"/>
                <p:cNvSpPr/>
                <p:nvPr/>
              </p:nvSpPr>
              <p:spPr>
                <a:xfrm>
                  <a:off x="5292080" y="230780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ure 4" descr="U:\DIR\marie.p\IMAGES\Logos\PARTENAIRES\TRIANGLE GH\1-LOGO TRIANGLE[OK]NOIR-72.jpg"/>
                <p:cNvPicPr>
                  <a:picLocks noChangeAspect="1" noChangeArrowheads="1"/>
                </p:cNvPicPr>
                <p:nvPr/>
              </p:nvPicPr>
              <p:blipFill>
                <a:blip r:embed="rId7" cstate="print"/>
                <a:srcRect/>
                <a:stretch>
                  <a:fillRect/>
                </a:stretch>
              </p:blipFill>
              <p:spPr bwMode="auto">
                <a:xfrm>
                  <a:off x="5824590" y="2389700"/>
                  <a:ext cx="663171" cy="685865"/>
                </a:xfrm>
                <a:prstGeom prst="rect">
                  <a:avLst/>
                </a:prstGeom>
                <a:noFill/>
                <a:ln w="9525">
                  <a:noFill/>
                  <a:miter lim="800000"/>
                  <a:headEnd/>
                  <a:tailEnd/>
                </a:ln>
              </p:spPr>
            </p:pic>
          </p:grpSp>
          <p:sp>
            <p:nvSpPr>
              <p:cNvPr id="49" name="ZoneTexte 48"/>
              <p:cNvSpPr txBox="1"/>
              <p:nvPr/>
            </p:nvSpPr>
            <p:spPr>
              <a:xfrm>
                <a:off x="1515817" y="2661727"/>
                <a:ext cx="2165811" cy="230832"/>
              </a:xfrm>
              <a:prstGeom prst="rect">
                <a:avLst/>
              </a:prstGeom>
              <a:noFill/>
            </p:spPr>
            <p:txBody>
              <a:bodyPr wrap="square" rtlCol="0">
                <a:spAutoFit/>
              </a:bodyPr>
              <a:lstStyle/>
              <a:p>
                <a:r>
                  <a:rPr lang="fr-FR" sz="900" dirty="0">
                    <a:solidFill>
                      <a:schemeClr val="bg1"/>
                    </a:solidFill>
                    <a:latin typeface="Roboto" pitchFamily="2" charset="0"/>
                    <a:ea typeface="Roboto" pitchFamily="2" charset="0"/>
                  </a:rPr>
                  <a:t>SUISSE – BELGIQUE - FRANCE</a:t>
                </a:r>
              </a:p>
            </p:txBody>
          </p:sp>
          <p:grpSp>
            <p:nvGrpSpPr>
              <p:cNvPr id="6" name="Groupe 5"/>
              <p:cNvGrpSpPr/>
              <p:nvPr/>
            </p:nvGrpSpPr>
            <p:grpSpPr>
              <a:xfrm>
                <a:off x="6165133" y="4146529"/>
                <a:ext cx="1760879" cy="898527"/>
                <a:chOff x="1944297" y="4191125"/>
                <a:chExt cx="2199955" cy="1122576"/>
              </a:xfrm>
            </p:grpSpPr>
            <p:sp>
              <p:nvSpPr>
                <p:cNvPr id="33" name="Rectangle 32"/>
                <p:cNvSpPr/>
                <p:nvPr/>
              </p:nvSpPr>
              <p:spPr>
                <a:xfrm>
                  <a:off x="1944297" y="4191125"/>
                  <a:ext cx="2199955" cy="112257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258" y="4490105"/>
                  <a:ext cx="1744984" cy="558395"/>
                </a:xfrm>
                <a:prstGeom prst="rect">
                  <a:avLst/>
                </a:prstGeom>
              </p:spPr>
            </p:pic>
          </p:grpSp>
          <p:grpSp>
            <p:nvGrpSpPr>
              <p:cNvPr id="93" name="Groupe 92"/>
              <p:cNvGrpSpPr/>
              <p:nvPr/>
            </p:nvGrpSpPr>
            <p:grpSpPr>
              <a:xfrm>
                <a:off x="8720033" y="4499346"/>
                <a:ext cx="1383272" cy="666878"/>
                <a:chOff x="9833966" y="5544228"/>
                <a:chExt cx="1771057" cy="853830"/>
              </a:xfrm>
            </p:grpSpPr>
            <p:sp>
              <p:nvSpPr>
                <p:cNvPr id="54" name="Rectangle 53"/>
                <p:cNvSpPr/>
                <p:nvPr/>
              </p:nvSpPr>
              <p:spPr>
                <a:xfrm>
                  <a:off x="9833966" y="5544228"/>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Imag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8021" y="5635891"/>
                  <a:ext cx="670503" cy="670503"/>
                </a:xfrm>
                <a:prstGeom prst="rect">
                  <a:avLst/>
                </a:prstGeom>
              </p:spPr>
            </p:pic>
          </p:grpSp>
          <p:grpSp>
            <p:nvGrpSpPr>
              <p:cNvPr id="5" name="Groupe 4"/>
              <p:cNvGrpSpPr/>
              <p:nvPr/>
            </p:nvGrpSpPr>
            <p:grpSpPr>
              <a:xfrm>
                <a:off x="6165401" y="1812095"/>
                <a:ext cx="1771057" cy="863446"/>
                <a:chOff x="7169671" y="3459556"/>
                <a:chExt cx="1728192" cy="842548"/>
              </a:xfrm>
            </p:grpSpPr>
            <p:sp>
              <p:nvSpPr>
                <p:cNvPr id="41" name="Rectangle 40"/>
                <p:cNvSpPr/>
                <p:nvPr/>
              </p:nvSpPr>
              <p:spPr>
                <a:xfrm>
                  <a:off x="7169671" y="34595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2103" y="3481478"/>
                  <a:ext cx="1277913" cy="820626"/>
                </a:xfrm>
                <a:prstGeom prst="rect">
                  <a:avLst/>
                </a:prstGeom>
              </p:spPr>
            </p:pic>
          </p:grpSp>
          <p:grpSp>
            <p:nvGrpSpPr>
              <p:cNvPr id="92" name="Groupe 91"/>
              <p:cNvGrpSpPr/>
              <p:nvPr/>
            </p:nvGrpSpPr>
            <p:grpSpPr>
              <a:xfrm>
                <a:off x="8699181" y="3625611"/>
                <a:ext cx="1383272" cy="666878"/>
                <a:chOff x="9833966" y="4479315"/>
                <a:chExt cx="1771057" cy="853830"/>
              </a:xfrm>
            </p:grpSpPr>
            <p:sp>
              <p:nvSpPr>
                <p:cNvPr id="53" name="Rectangle 52"/>
                <p:cNvSpPr/>
                <p:nvPr/>
              </p:nvSpPr>
              <p:spPr>
                <a:xfrm>
                  <a:off x="9833966" y="4479315"/>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Espace réservé du contenu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3500" y="4673480"/>
                  <a:ext cx="1579127" cy="496184"/>
                </a:xfrm>
                <a:prstGeom prst="rect">
                  <a:avLst/>
                </a:prstGeom>
              </p:spPr>
            </p:pic>
          </p:grpSp>
          <p:grpSp>
            <p:nvGrpSpPr>
              <p:cNvPr id="4" name="Groupe 3"/>
              <p:cNvGrpSpPr/>
              <p:nvPr/>
            </p:nvGrpSpPr>
            <p:grpSpPr>
              <a:xfrm>
                <a:off x="1515817" y="4164803"/>
                <a:ext cx="1771057" cy="853830"/>
                <a:chOff x="9833967" y="3481778"/>
                <a:chExt cx="1728192" cy="833165"/>
              </a:xfrm>
            </p:grpSpPr>
            <p:sp>
              <p:nvSpPr>
                <p:cNvPr id="48" name="Rectangle 47"/>
                <p:cNvSpPr/>
                <p:nvPr/>
              </p:nvSpPr>
              <p:spPr>
                <a:xfrm>
                  <a:off x="9833967" y="348177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8" name="Image 57"/>
                <p:cNvPicPr>
                  <a:picLocks noChangeAspect="1"/>
                </p:cNvPicPr>
                <p:nvPr/>
              </p:nvPicPr>
              <p:blipFill rotWithShape="1">
                <a:blip r:embed="rId12">
                  <a:extLst>
                    <a:ext uri="{28A0092B-C50C-407E-A947-70E740481C1C}">
                      <a14:useLocalDpi xmlns:a14="http://schemas.microsoft.com/office/drawing/2010/main" val="0"/>
                    </a:ext>
                  </a:extLst>
                </a:blip>
                <a:srcRect t="29399" b="32249"/>
                <a:stretch/>
              </p:blipFill>
              <p:spPr>
                <a:xfrm>
                  <a:off x="9878063" y="3709366"/>
                  <a:ext cx="1627091" cy="468014"/>
                </a:xfrm>
                <a:prstGeom prst="rect">
                  <a:avLst/>
                </a:prstGeom>
              </p:spPr>
            </p:pic>
          </p:grpSp>
          <p:grpSp>
            <p:nvGrpSpPr>
              <p:cNvPr id="89" name="Groupe 88"/>
              <p:cNvGrpSpPr/>
              <p:nvPr/>
            </p:nvGrpSpPr>
            <p:grpSpPr>
              <a:xfrm>
                <a:off x="10347603" y="3625611"/>
                <a:ext cx="1383272" cy="666878"/>
                <a:chOff x="7169671" y="1530722"/>
                <a:chExt cx="1477946" cy="712521"/>
              </a:xfrm>
            </p:grpSpPr>
            <p:sp>
              <p:nvSpPr>
                <p:cNvPr id="40" name="Rectangle 39"/>
                <p:cNvSpPr/>
                <p:nvPr/>
              </p:nvSpPr>
              <p:spPr>
                <a:xfrm>
                  <a:off x="7169671" y="1530722"/>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1679" y="1729145"/>
                  <a:ext cx="1359600" cy="234784"/>
                </a:xfrm>
                <a:prstGeom prst="rect">
                  <a:avLst/>
                </a:prstGeom>
              </p:spPr>
            </p:pic>
          </p:grpSp>
          <p:grpSp>
            <p:nvGrpSpPr>
              <p:cNvPr id="90" name="Groupe 89"/>
              <p:cNvGrpSpPr/>
              <p:nvPr/>
            </p:nvGrpSpPr>
            <p:grpSpPr>
              <a:xfrm>
                <a:off x="3839344" y="4164803"/>
                <a:ext cx="1771057" cy="853830"/>
                <a:chOff x="7141388" y="3573580"/>
                <a:chExt cx="1477946" cy="712521"/>
              </a:xfrm>
            </p:grpSpPr>
            <p:sp>
              <p:nvSpPr>
                <p:cNvPr id="29" name="Rectangle 28"/>
                <p:cNvSpPr/>
                <p:nvPr/>
              </p:nvSpPr>
              <p:spPr>
                <a:xfrm>
                  <a:off x="7141388" y="3573580"/>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Imag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6813" y="3589651"/>
                  <a:ext cx="1239513" cy="696449"/>
                </a:xfrm>
                <a:prstGeom prst="rect">
                  <a:avLst/>
                </a:prstGeom>
              </p:spPr>
            </p:pic>
          </p:grpSp>
          <p:grpSp>
            <p:nvGrpSpPr>
              <p:cNvPr id="9" name="Groupe 8"/>
              <p:cNvGrpSpPr/>
              <p:nvPr/>
            </p:nvGrpSpPr>
            <p:grpSpPr>
              <a:xfrm>
                <a:off x="1515817" y="2986109"/>
                <a:ext cx="1771057" cy="853830"/>
                <a:chOff x="7134019" y="4499979"/>
                <a:chExt cx="1728192" cy="833165"/>
              </a:xfrm>
            </p:grpSpPr>
            <p:sp>
              <p:nvSpPr>
                <p:cNvPr id="38" name="Rectangle 37"/>
                <p:cNvSpPr/>
                <p:nvPr/>
              </p:nvSpPr>
              <p:spPr>
                <a:xfrm>
                  <a:off x="7134019" y="4499979"/>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0070" y="4585649"/>
                  <a:ext cx="562874" cy="661824"/>
                </a:xfrm>
                <a:prstGeom prst="rect">
                  <a:avLst/>
                </a:prstGeom>
              </p:spPr>
            </p:pic>
          </p:grpSp>
          <p:grpSp>
            <p:nvGrpSpPr>
              <p:cNvPr id="61" name="Groupe 60"/>
              <p:cNvGrpSpPr/>
              <p:nvPr/>
            </p:nvGrpSpPr>
            <p:grpSpPr>
              <a:xfrm>
                <a:off x="10347603" y="1887842"/>
                <a:ext cx="1383272" cy="666878"/>
                <a:chOff x="7134019" y="2404508"/>
                <a:chExt cx="1728192" cy="833165"/>
              </a:xfrm>
            </p:grpSpPr>
            <p:sp>
              <p:nvSpPr>
                <p:cNvPr id="35" name="Rectangle 34"/>
                <p:cNvSpPr/>
                <p:nvPr/>
              </p:nvSpPr>
              <p:spPr>
                <a:xfrm>
                  <a:off x="7134019" y="240450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89765" y="2493137"/>
                  <a:ext cx="1431438" cy="631028"/>
                </a:xfrm>
                <a:prstGeom prst="rect">
                  <a:avLst/>
                </a:prstGeom>
              </p:spPr>
            </p:pic>
          </p:grpSp>
          <p:grpSp>
            <p:nvGrpSpPr>
              <p:cNvPr id="19" name="Groupe 18">
                <a:extLst>
                  <a:ext uri="{FF2B5EF4-FFF2-40B4-BE49-F238E27FC236}">
                    <a16:creationId xmlns:a16="http://schemas.microsoft.com/office/drawing/2014/main" id="{58AA8799-5C28-D044-BDE2-5EF568907940}"/>
                  </a:ext>
                </a:extLst>
              </p:cNvPr>
              <p:cNvGrpSpPr/>
              <p:nvPr/>
            </p:nvGrpSpPr>
            <p:grpSpPr>
              <a:xfrm>
                <a:off x="8720829" y="5314603"/>
                <a:ext cx="1363564" cy="657377"/>
                <a:chOff x="8806586" y="4085923"/>
                <a:chExt cx="1363564" cy="657377"/>
              </a:xfrm>
            </p:grpSpPr>
            <p:sp>
              <p:nvSpPr>
                <p:cNvPr id="43" name="Rectangle 42"/>
                <p:cNvSpPr/>
                <p:nvPr/>
              </p:nvSpPr>
              <p:spPr>
                <a:xfrm>
                  <a:off x="8806586" y="4085923"/>
                  <a:ext cx="1363564" cy="65737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29659" y="4206226"/>
                  <a:ext cx="1216666" cy="468416"/>
                </a:xfrm>
                <a:prstGeom prst="rect">
                  <a:avLst/>
                </a:prstGeom>
              </p:spPr>
            </p:pic>
          </p:grpSp>
          <p:sp>
            <p:nvSpPr>
              <p:cNvPr id="91" name="Rectangle 90"/>
              <p:cNvSpPr/>
              <p:nvPr/>
            </p:nvSpPr>
            <p:spPr>
              <a:xfrm>
                <a:off x="6858485" y="1245380"/>
                <a:ext cx="1916011" cy="253916"/>
              </a:xfrm>
              <a:prstGeom prst="rect">
                <a:avLst/>
              </a:prstGeom>
            </p:spPr>
            <p:txBody>
              <a:bodyPr wrap="square">
                <a:spAutoFit/>
              </a:bodyPr>
              <a:lstStyle/>
              <a:p>
                <a:pPr fontAlgn="ctr"/>
                <a:r>
                  <a:rPr lang="fr-FR" sz="1050" dirty="0">
                    <a:solidFill>
                      <a:srgbClr val="E84525"/>
                    </a:solidFill>
                    <a:latin typeface="Arial" panose="020B0604020202020204" pitchFamily="34" charset="0"/>
                    <a:ea typeface="Gotham Book" charset="0"/>
                    <a:cs typeface="Arial" panose="020B0604020202020204" pitchFamily="34" charset="0"/>
                  </a:rPr>
                  <a:t>Top employeurs 2021</a:t>
                </a:r>
                <a:endParaRPr lang="fr-FR" sz="1050" dirty="0">
                  <a:solidFill>
                    <a:srgbClr val="E84525"/>
                  </a:solidFill>
                  <a:latin typeface="Arial" panose="020B0604020202020204" pitchFamily="34" charset="0"/>
                  <a:ea typeface="Roboto" pitchFamily="2" charset="0"/>
                  <a:cs typeface="Arial" panose="020B0604020202020204" pitchFamily="34" charset="0"/>
                </a:endParaRPr>
              </a:p>
            </p:txBody>
          </p:sp>
          <p:sp>
            <p:nvSpPr>
              <p:cNvPr id="95" name="Rectangle 94"/>
              <p:cNvSpPr/>
              <p:nvPr/>
            </p:nvSpPr>
            <p:spPr>
              <a:xfrm>
                <a:off x="10252598" y="4478506"/>
                <a:ext cx="1916011" cy="261610"/>
              </a:xfrm>
              <a:prstGeom prst="rect">
                <a:avLst/>
              </a:prstGeom>
            </p:spPr>
            <p:txBody>
              <a:bodyPr wrap="square">
                <a:spAutoFit/>
              </a:bodyPr>
              <a:lstStyle/>
              <a:p>
                <a:pPr fontAlgn="ctr"/>
                <a:r>
                  <a:rPr lang="fr-FR" sz="1100" dirty="0">
                    <a:solidFill>
                      <a:srgbClr val="333331"/>
                    </a:solidFill>
                    <a:latin typeface="Arial" panose="020B0604020202020204" pitchFamily="34" charset="0"/>
                    <a:ea typeface="Gotham Book" charset="0"/>
                    <a:cs typeface="Arial" panose="020B0604020202020204" pitchFamily="34" charset="0"/>
                  </a:rPr>
                  <a:t>Et bien d’autres…</a:t>
                </a:r>
                <a:endParaRPr lang="fr-FR" sz="1100" dirty="0">
                  <a:solidFill>
                    <a:srgbClr val="333331"/>
                  </a:solidFill>
                  <a:latin typeface="Arial" panose="020B0604020202020204" pitchFamily="34" charset="0"/>
                  <a:ea typeface="Roboto" pitchFamily="2" charset="0"/>
                  <a:cs typeface="Arial" panose="020B0604020202020204" pitchFamily="34" charset="0"/>
                </a:endParaRPr>
              </a:p>
            </p:txBody>
          </p:sp>
          <p:grpSp>
            <p:nvGrpSpPr>
              <p:cNvPr id="21" name="Groupe 20">
                <a:extLst>
                  <a:ext uri="{FF2B5EF4-FFF2-40B4-BE49-F238E27FC236}">
                    <a16:creationId xmlns:a16="http://schemas.microsoft.com/office/drawing/2014/main" id="{A9846435-4F39-CC45-B6AA-03A6F8E55D8C}"/>
                  </a:ext>
                </a:extLst>
              </p:cNvPr>
              <p:cNvGrpSpPr/>
              <p:nvPr/>
            </p:nvGrpSpPr>
            <p:grpSpPr>
              <a:xfrm>
                <a:off x="6164962" y="2986108"/>
                <a:ext cx="1771057" cy="853830"/>
                <a:chOff x="6209762" y="2941443"/>
                <a:chExt cx="1771057" cy="853830"/>
              </a:xfrm>
            </p:grpSpPr>
            <p:sp>
              <p:nvSpPr>
                <p:cNvPr id="66" name="Rectangle 65">
                  <a:extLst>
                    <a:ext uri="{FF2B5EF4-FFF2-40B4-BE49-F238E27FC236}">
                      <a16:creationId xmlns:a16="http://schemas.microsoft.com/office/drawing/2014/main" id="{EC77C576-D5CF-4742-8C81-57BDEA80B520}"/>
                    </a:ext>
                  </a:extLst>
                </p:cNvPr>
                <p:cNvSpPr/>
                <p:nvPr/>
              </p:nvSpPr>
              <p:spPr>
                <a:xfrm>
                  <a:off x="6209762" y="294144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texte, clipart&#10;&#10;Description générée automatiquement">
                  <a:extLst>
                    <a:ext uri="{FF2B5EF4-FFF2-40B4-BE49-F238E27FC236}">
                      <a16:creationId xmlns:a16="http://schemas.microsoft.com/office/drawing/2014/main" id="{08E3B531-D939-2247-B782-12364A02848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2020" y="3123957"/>
                  <a:ext cx="1386539" cy="525879"/>
                </a:xfrm>
                <a:prstGeom prst="rect">
                  <a:avLst/>
                </a:prstGeom>
              </p:spPr>
            </p:pic>
          </p:grpSp>
          <p:grpSp>
            <p:nvGrpSpPr>
              <p:cNvPr id="20" name="Groupe 19">
                <a:extLst>
                  <a:ext uri="{FF2B5EF4-FFF2-40B4-BE49-F238E27FC236}">
                    <a16:creationId xmlns:a16="http://schemas.microsoft.com/office/drawing/2014/main" id="{B87C8B46-1977-C646-A324-BBD3FEB6E4C8}"/>
                  </a:ext>
                </a:extLst>
              </p:cNvPr>
              <p:cNvGrpSpPr/>
              <p:nvPr/>
            </p:nvGrpSpPr>
            <p:grpSpPr>
              <a:xfrm>
                <a:off x="10318094" y="2682874"/>
                <a:ext cx="1413218" cy="681315"/>
                <a:chOff x="10911046" y="4106156"/>
                <a:chExt cx="1413218" cy="681315"/>
              </a:xfrm>
            </p:grpSpPr>
            <p:sp>
              <p:nvSpPr>
                <p:cNvPr id="67" name="Rectangle 66">
                  <a:extLst>
                    <a:ext uri="{FF2B5EF4-FFF2-40B4-BE49-F238E27FC236}">
                      <a16:creationId xmlns:a16="http://schemas.microsoft.com/office/drawing/2014/main" id="{5B9736C5-195B-3F43-A19A-1E26D59899D9}"/>
                    </a:ext>
                  </a:extLst>
                </p:cNvPr>
                <p:cNvSpPr/>
                <p:nvPr/>
              </p:nvSpPr>
              <p:spPr>
                <a:xfrm>
                  <a:off x="10911046" y="4106156"/>
                  <a:ext cx="1413218" cy="6813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28503F4-E0AB-3045-835B-17A44BA660D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644203" y="4315146"/>
                  <a:ext cx="583689" cy="333676"/>
                </a:xfrm>
                <a:prstGeom prst="rect">
                  <a:avLst/>
                </a:prstGeom>
              </p:spPr>
            </p:pic>
            <p:pic>
              <p:nvPicPr>
                <p:cNvPr id="13" name="Image 12">
                  <a:extLst>
                    <a:ext uri="{FF2B5EF4-FFF2-40B4-BE49-F238E27FC236}">
                      <a16:creationId xmlns:a16="http://schemas.microsoft.com/office/drawing/2014/main" id="{4C656CA4-CD55-584D-831D-AB687A09996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1096" t="1586" r="23756" b="41093"/>
                <a:stretch/>
              </p:blipFill>
              <p:spPr>
                <a:xfrm>
                  <a:off x="11130188" y="4262571"/>
                  <a:ext cx="422188" cy="438827"/>
                </a:xfrm>
                <a:prstGeom prst="rect">
                  <a:avLst/>
                </a:prstGeom>
              </p:spPr>
            </p:pic>
          </p:grpSp>
        </p:grpSp>
        <p:sp>
          <p:nvSpPr>
            <p:cNvPr id="63" name="Rectangle 62"/>
            <p:cNvSpPr/>
            <p:nvPr/>
          </p:nvSpPr>
          <p:spPr>
            <a:xfrm>
              <a:off x="1509202" y="531460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ichier:Logo SavetheChildren.png — Wikipédi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34718" y="5531667"/>
              <a:ext cx="1733254" cy="448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57318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5138093"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fr-FR" dirty="0"/>
              <a:t>Quelles formations proposons-nous ?</a:t>
            </a:r>
          </a:p>
        </p:txBody>
      </p:sp>
      <p:sp>
        <p:nvSpPr>
          <p:cNvPr id="6" name="Titre 1">
            <a:extLst>
              <a:ext uri="{FF2B5EF4-FFF2-40B4-BE49-F238E27FC236}">
                <a16:creationId xmlns:a16="http://schemas.microsoft.com/office/drawing/2014/main" id="{A27AF576-AC60-1E47-9EBF-15061828C88A}"/>
              </a:ext>
            </a:extLst>
          </p:cNvPr>
          <p:cNvSpPr txBox="1">
            <a:spLocks/>
          </p:cNvSpPr>
          <p:nvPr/>
        </p:nvSpPr>
        <p:spPr>
          <a:xfrm>
            <a:off x="723901" y="1690688"/>
            <a:ext cx="5736534" cy="4302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métiers diplômantes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Forme à un métier humanitaire</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Donne une Certification Professionnelle (RNCP)</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Dure de 3 mois à 3 ans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Uniquement en présentiel</a:t>
            </a:r>
          </a:p>
          <a:p>
            <a:pPr algn="l"/>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compétences </a:t>
            </a:r>
            <a:r>
              <a:rPr lang="fr-FR" sz="2000" b="1" dirty="0" err="1">
                <a:solidFill>
                  <a:srgbClr val="333331"/>
                </a:solidFill>
                <a:latin typeface="Arial" panose="020B0604020202020204" pitchFamily="34" charset="0"/>
                <a:cs typeface="Arial" panose="020B0604020202020204" pitchFamily="34" charset="0"/>
              </a:rPr>
              <a:t>certifiantes</a:t>
            </a:r>
            <a:endParaRPr lang="fr-FR" sz="2000" b="1" dirty="0">
              <a:solidFill>
                <a:srgbClr val="333331"/>
              </a:solidFill>
              <a:latin typeface="Arial" panose="020B0604020202020204" pitchFamily="34" charset="0"/>
              <a:cs typeface="Arial" panose="020B0604020202020204" pitchFamily="34" charset="0"/>
            </a:endParaRP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Renforce vos capacités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Donne une attestation et un badge </a:t>
            </a:r>
            <a:r>
              <a:rPr lang="fr-FR" sz="1400" dirty="0" err="1">
                <a:solidFill>
                  <a:srgbClr val="333331"/>
                </a:solidFill>
                <a:latin typeface="Arial" panose="020B0604020202020204" pitchFamily="34" charset="0"/>
                <a:ea typeface="+mn-ea"/>
                <a:cs typeface="Arial" panose="020B0604020202020204" pitchFamily="34" charset="0"/>
              </a:rPr>
              <a:t>Hpass</a:t>
            </a:r>
            <a:endParaRPr lang="fr-FR" sz="1400" dirty="0">
              <a:solidFill>
                <a:srgbClr val="333331"/>
              </a:solidFill>
              <a:latin typeface="Arial" panose="020B0604020202020204" pitchFamily="34" charset="0"/>
              <a:ea typeface="+mn-ea"/>
              <a:cs typeface="Arial" panose="020B0604020202020204" pitchFamily="34" charset="0"/>
            </a:endParaRP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Dure de 3 jours à 5 semaines</a:t>
            </a:r>
          </a:p>
          <a:p>
            <a:pPr marL="285750" indent="-285750" algn="l">
              <a:buFontTx/>
              <a:buChar char="-"/>
            </a:pPr>
            <a:r>
              <a:rPr lang="fr-FR" sz="1400" dirty="0">
                <a:solidFill>
                  <a:srgbClr val="333331"/>
                </a:solidFill>
                <a:latin typeface="Arial" panose="020B0604020202020204" pitchFamily="34" charset="0"/>
                <a:ea typeface="+mn-ea"/>
                <a:cs typeface="Arial" panose="020B0604020202020204" pitchFamily="34" charset="0"/>
              </a:rPr>
              <a:t>En présentiel ou en e-learning</a:t>
            </a: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2000" b="1"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2000" b="1" dirty="0">
                <a:solidFill>
                  <a:srgbClr val="333331"/>
                </a:solidFill>
                <a:latin typeface="Arial" panose="020B0604020202020204" pitchFamily="34" charset="0"/>
                <a:cs typeface="Arial" panose="020B0604020202020204" pitchFamily="34" charset="0"/>
              </a:rPr>
              <a:t>Des formations sur-mesure</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A la demande des ONG</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En réponse à des crises</a:t>
            </a:r>
          </a:p>
          <a:p>
            <a:pPr marL="285750" indent="-285750" algn="l">
              <a:lnSpc>
                <a:spcPct val="100000"/>
              </a:lnSpc>
              <a:buFontTx/>
              <a:buChar char="-"/>
            </a:pPr>
            <a:r>
              <a:rPr lang="fr-FR" sz="1400" dirty="0">
                <a:solidFill>
                  <a:srgbClr val="333331"/>
                </a:solidFill>
                <a:latin typeface="Arial" panose="020B0604020202020204" pitchFamily="34" charset="0"/>
                <a:ea typeface="+mn-ea"/>
                <a:cs typeface="Arial" panose="020B0604020202020204" pitchFamily="34" charset="0"/>
              </a:rPr>
              <a:t>Des thématiques et des lieux spécifiques selon leurs besoins</a:t>
            </a: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521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2959303"/>
            <a:ext cx="9501470" cy="3239791"/>
          </a:xfrm>
        </p:spPr>
        <p:txBody>
          <a:bodyPr>
            <a:normAutofit fontScale="90000"/>
          </a:bodyPr>
          <a:lstStyle/>
          <a:p>
            <a:pPr>
              <a:lnSpc>
                <a:spcPct val="150000"/>
              </a:lnSpc>
            </a:pPr>
            <a:r>
              <a:rPr lang="fr-FR" dirty="0" err="1">
                <a:solidFill>
                  <a:srgbClr val="333331"/>
                </a:solidFill>
              </a:rPr>
              <a:t>www.bioforce.org</a:t>
            </a:r>
            <a:br>
              <a:rPr lang="fr-FR" dirty="0">
                <a:solidFill>
                  <a:srgbClr val="333331"/>
                </a:solidFill>
              </a:rPr>
            </a:br>
            <a:r>
              <a:rPr lang="fr-FR" dirty="0" err="1">
                <a:solidFill>
                  <a:srgbClr val="333331"/>
                </a:solidFill>
              </a:rPr>
              <a:t>infoeurope@bioforce.org</a:t>
            </a:r>
            <a:br>
              <a:rPr lang="fr-FR" sz="2700" dirty="0">
                <a:solidFill>
                  <a:schemeClr val="tx1">
                    <a:lumMod val="50000"/>
                    <a:lumOff val="50000"/>
                  </a:schemeClr>
                </a:solidFill>
              </a:rPr>
            </a:br>
            <a:br>
              <a:rPr lang="fr-FR" sz="2700" dirty="0">
                <a:solidFill>
                  <a:schemeClr val="tx1">
                    <a:lumMod val="50000"/>
                    <a:lumOff val="50000"/>
                  </a:schemeClr>
                </a:solidFill>
              </a:rPr>
            </a:br>
            <a:br>
              <a:rPr lang="fr-FR" sz="2700" dirty="0">
                <a:solidFill>
                  <a:schemeClr val="tx1">
                    <a:lumMod val="50000"/>
                    <a:lumOff val="50000"/>
                  </a:schemeClr>
                </a:solidFill>
              </a:rPr>
            </a:br>
            <a:endParaRPr lang="fr-FR" sz="1300" b="0" spc="0" dirty="0">
              <a:solidFill>
                <a:schemeClr val="tx1">
                  <a:lumMod val="50000"/>
                  <a:lumOff val="50000"/>
                </a:schemeClr>
              </a:solidFill>
            </a:endParaRPr>
          </a:p>
        </p:txBody>
      </p:sp>
      <p:sp>
        <p:nvSpPr>
          <p:cNvPr id="3" name="ZoneTexte 2"/>
          <p:cNvSpPr txBox="1"/>
          <p:nvPr/>
        </p:nvSpPr>
        <p:spPr>
          <a:xfrm>
            <a:off x="1470455" y="1269423"/>
            <a:ext cx="10309867" cy="1200329"/>
          </a:xfrm>
          <a:prstGeom prst="rect">
            <a:avLst/>
          </a:prstGeom>
          <a:noFill/>
        </p:spPr>
        <p:txBody>
          <a:bodyPr wrap="square" rtlCol="0">
            <a:spAutoFit/>
          </a:bodyPr>
          <a:lstStyle/>
          <a:p>
            <a:r>
              <a:rPr lang="fr-FR" sz="7200" b="1" dirty="0">
                <a:solidFill>
                  <a:srgbClr val="E84424"/>
                </a:solidFill>
                <a:latin typeface="Arial" panose="020B0604020202020204" pitchFamily="34" charset="0"/>
                <a:cs typeface="Arial" panose="020B0604020202020204" pitchFamily="34" charset="0"/>
              </a:rPr>
              <a:t>Plus d’informations ?</a:t>
            </a:r>
          </a:p>
        </p:txBody>
      </p:sp>
      <p:pic>
        <p:nvPicPr>
          <p:cNvPr id="8" name="Image 7">
            <a:extLst>
              <a:ext uri="{FF2B5EF4-FFF2-40B4-BE49-F238E27FC236}">
                <a16:creationId xmlns:a16="http://schemas.microsoft.com/office/drawing/2014/main" id="{DAF0B32B-A23B-6041-9C8B-E35B582B6D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3184" y="5779932"/>
            <a:ext cx="699064" cy="699064"/>
          </a:xfrm>
          <a:prstGeom prst="rect">
            <a:avLst/>
          </a:prstGeom>
        </p:spPr>
      </p:pic>
      <p:pic>
        <p:nvPicPr>
          <p:cNvPr id="9" name="Image 8">
            <a:extLst>
              <a:ext uri="{FF2B5EF4-FFF2-40B4-BE49-F238E27FC236}">
                <a16:creationId xmlns:a16="http://schemas.microsoft.com/office/drawing/2014/main" id="{03212999-8672-4745-A853-4C7421DCAB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4561" y="5779932"/>
            <a:ext cx="718591" cy="699064"/>
          </a:xfrm>
          <a:prstGeom prst="rect">
            <a:avLst/>
          </a:prstGeom>
        </p:spPr>
      </p:pic>
      <p:pic>
        <p:nvPicPr>
          <p:cNvPr id="10" name="Image 9">
            <a:extLst>
              <a:ext uri="{FF2B5EF4-FFF2-40B4-BE49-F238E27FC236}">
                <a16:creationId xmlns:a16="http://schemas.microsoft.com/office/drawing/2014/main" id="{1BC198EE-3425-3640-9344-FABA473768A3}"/>
              </a:ext>
            </a:extLst>
          </p:cNvPr>
          <p:cNvPicPr>
            <a:picLocks noChangeAspect="1"/>
          </p:cNvPicPr>
          <p:nvPr/>
        </p:nvPicPr>
        <p:blipFill>
          <a:blip r:embed="rId4"/>
          <a:stretch>
            <a:fillRect/>
          </a:stretch>
        </p:blipFill>
        <p:spPr>
          <a:xfrm>
            <a:off x="8643814" y="5805430"/>
            <a:ext cx="821863" cy="668449"/>
          </a:xfrm>
          <a:prstGeom prst="rect">
            <a:avLst/>
          </a:prstGeom>
        </p:spPr>
      </p:pic>
      <p:pic>
        <p:nvPicPr>
          <p:cNvPr id="11" name="Image 10">
            <a:extLst>
              <a:ext uri="{FF2B5EF4-FFF2-40B4-BE49-F238E27FC236}">
                <a16:creationId xmlns:a16="http://schemas.microsoft.com/office/drawing/2014/main" id="{B0E5C7E1-11B0-B545-BE52-E2F7BEDF7730}"/>
              </a:ext>
            </a:extLst>
          </p:cNvPr>
          <p:cNvPicPr>
            <a:picLocks noChangeAspect="1"/>
          </p:cNvPicPr>
          <p:nvPr/>
        </p:nvPicPr>
        <p:blipFill>
          <a:blip r:embed="rId5"/>
          <a:stretch>
            <a:fillRect/>
          </a:stretch>
        </p:blipFill>
        <p:spPr>
          <a:xfrm>
            <a:off x="9675709" y="5797486"/>
            <a:ext cx="689658" cy="689658"/>
          </a:xfrm>
          <a:prstGeom prst="rect">
            <a:avLst/>
          </a:prstGeom>
        </p:spPr>
      </p:pic>
      <p:pic>
        <p:nvPicPr>
          <p:cNvPr id="12" name="Image 11">
            <a:extLst>
              <a:ext uri="{FF2B5EF4-FFF2-40B4-BE49-F238E27FC236}">
                <a16:creationId xmlns:a16="http://schemas.microsoft.com/office/drawing/2014/main" id="{51ADF0FB-E4E3-EA4D-8A99-1650E5C12E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56613" y="5781198"/>
            <a:ext cx="718591" cy="716912"/>
          </a:xfrm>
          <a:prstGeom prst="rect">
            <a:avLst/>
          </a:prstGeom>
        </p:spPr>
      </p:pic>
    </p:spTree>
    <p:extLst>
      <p:ext uri="{BB962C8B-B14F-4D97-AF65-F5344CB8AC3E}">
        <p14:creationId xmlns:p14="http://schemas.microsoft.com/office/powerpoint/2010/main" val="837622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70455" y="554110"/>
            <a:ext cx="10416745" cy="1569660"/>
          </a:xfrm>
          <a:prstGeom prst="rect">
            <a:avLst/>
          </a:prstGeom>
          <a:noFill/>
        </p:spPr>
        <p:txBody>
          <a:bodyPr wrap="square" rtlCol="0">
            <a:spAutoFit/>
          </a:bodyPr>
          <a:lstStyle/>
          <a:p>
            <a:r>
              <a:rPr lang="fr-FR" sz="9600" b="1" dirty="0">
                <a:solidFill>
                  <a:srgbClr val="E84424"/>
                </a:solidFill>
                <a:latin typeface="Arial" panose="020B0604020202020204" pitchFamily="34" charset="0"/>
                <a:cs typeface="Arial" panose="020B0604020202020204" pitchFamily="34" charset="0"/>
              </a:rPr>
              <a:t>Au sommaire</a:t>
            </a:r>
          </a:p>
        </p:txBody>
      </p:sp>
      <p:sp>
        <p:nvSpPr>
          <p:cNvPr id="4" name="Titre 1">
            <a:extLst>
              <a:ext uri="{FF2B5EF4-FFF2-40B4-BE49-F238E27FC236}">
                <a16:creationId xmlns:a16="http://schemas.microsoft.com/office/drawing/2014/main" id="{C9755AAD-67D2-D84D-80E7-F5B48C16609D}"/>
              </a:ext>
            </a:extLst>
          </p:cNvPr>
          <p:cNvSpPr txBox="1">
            <a:spLocks/>
          </p:cNvSpPr>
          <p:nvPr/>
        </p:nvSpPr>
        <p:spPr>
          <a:xfrm>
            <a:off x="1470455" y="3738398"/>
            <a:ext cx="8351971" cy="1504970"/>
          </a:xfrm>
          <a:prstGeom prst="rect">
            <a:avLst/>
          </a:prstGeom>
        </p:spPr>
        <p:txBody>
          <a:bodyPr vert="horz" lIns="91440" tIns="45720" rIns="91440" bIns="45720" rtlCol="0" anchor="b">
            <a:normAutofit fontScale="2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800"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800" dirty="0">
              <a:solidFill>
                <a:srgbClr val="333331"/>
              </a:solidFill>
              <a:latin typeface="Arial" panose="020B0604020202020204" pitchFamily="34" charset="0"/>
              <a:cs typeface="Arial" panose="020B0604020202020204" pitchFamily="34" charset="0"/>
            </a:endParaRP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cs typeface="Arial" panose="020B0604020202020204" pitchFamily="34" charset="0"/>
              </a:rPr>
              <a:t>UNE APPROCHE PEDAGOGIQUE ORIGINALE</a:t>
            </a: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ea typeface="+mn-ea"/>
                <a:cs typeface="Arial" panose="020B0604020202020204" pitchFamily="34" charset="0"/>
              </a:rPr>
              <a:t>TROIS PILIERS POUR CONSTRUIRE SON ENGAGEMENT</a:t>
            </a:r>
          </a:p>
          <a:p>
            <a:pPr marL="285750" indent="-285750" algn="l">
              <a:lnSpc>
                <a:spcPct val="220000"/>
              </a:lnSpc>
              <a:buFont typeface="Arial" panose="020B0604020202020204" pitchFamily="34" charset="0"/>
              <a:buChar char="•"/>
            </a:pPr>
            <a:r>
              <a:rPr lang="fr-FR" sz="5600" dirty="0">
                <a:solidFill>
                  <a:srgbClr val="333331"/>
                </a:solidFill>
                <a:latin typeface="Arial" panose="020B0604020202020204" pitchFamily="34" charset="0"/>
                <a:ea typeface="+mn-ea"/>
                <a:cs typeface="Arial" panose="020B0604020202020204" pitchFamily="34" charset="0"/>
              </a:rPr>
              <a:t>BIOFORCE, ET APRÈS ?</a:t>
            </a:r>
          </a:p>
          <a:p>
            <a:pPr marL="342900" indent="-342900" algn="l">
              <a:buFont typeface="Arial" panose="020B0604020202020204" pitchFamily="34" charset="0"/>
              <a:buChar char="•"/>
            </a:pPr>
            <a:endParaRPr lang="fr-FR" sz="1400" dirty="0">
              <a:solidFill>
                <a:srgbClr val="33333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0613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5943600" cy="4361935"/>
          </a:xfrm>
        </p:spPr>
        <p:txBody>
          <a:bodyPr/>
          <a:lstStyle/>
          <a:p>
            <a:r>
              <a:rPr lang="fr-FR" dirty="0">
                <a:solidFill>
                  <a:srgbClr val="E84424"/>
                </a:solidFill>
              </a:rPr>
              <a:t>UNE APPROCHE PÉDAGOGIQUE ORIGINALE</a:t>
            </a:r>
            <a:endParaRPr lang="fr-FR" sz="2000" b="0" spc="0" dirty="0">
              <a:solidFill>
                <a:srgbClr val="000002"/>
              </a:solidFill>
            </a:endParaRPr>
          </a:p>
        </p:txBody>
      </p:sp>
      <p:sp>
        <p:nvSpPr>
          <p:cNvPr id="3" name="ZoneTexte 2"/>
          <p:cNvSpPr txBox="1"/>
          <p:nvPr/>
        </p:nvSpPr>
        <p:spPr>
          <a:xfrm>
            <a:off x="1470455" y="190316"/>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8782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4800" y="1534168"/>
            <a:ext cx="5456722" cy="1325563"/>
          </a:xfrm>
        </p:spPr>
        <p:txBody>
          <a:bodyPr>
            <a:normAutofit fontScale="90000"/>
          </a:bodyPr>
          <a:lstStyle/>
          <a:p>
            <a:r>
              <a:rPr lang="fr-FR" dirty="0"/>
              <a:t>FORMER DES PROFESSIONNELS </a:t>
            </a:r>
            <a:r>
              <a:rPr lang="fr-FR" dirty="0">
                <a:solidFill>
                  <a:srgbClr val="333331"/>
                </a:solidFill>
              </a:rPr>
              <a:t>IMMÉDIATEMENT OPÉRATIONNELS</a:t>
            </a:r>
          </a:p>
        </p:txBody>
      </p:sp>
    </p:spTree>
    <p:extLst>
      <p:ext uri="{BB962C8B-B14F-4D97-AF65-F5344CB8AC3E}">
        <p14:creationId xmlns:p14="http://schemas.microsoft.com/office/powerpoint/2010/main" val="383754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contenu 2"/>
          <p:cNvSpPr>
            <a:spLocks noGrp="1"/>
          </p:cNvSpPr>
          <p:nvPr>
            <p:ph idx="1"/>
          </p:nvPr>
        </p:nvSpPr>
        <p:spPr>
          <a:xfrm>
            <a:off x="749301" y="2105025"/>
            <a:ext cx="5456722" cy="4071938"/>
          </a:xfrm>
        </p:spPr>
        <p:txBody>
          <a:bodyPr>
            <a:normAutofit/>
          </a:bodyPr>
          <a:lstStyle/>
          <a:p>
            <a:pPr marL="0" indent="0">
              <a:buNone/>
            </a:pPr>
            <a:r>
              <a:rPr lang="fr-FR" sz="2000" b="0" spc="0" dirty="0">
                <a:solidFill>
                  <a:srgbClr val="333331"/>
                </a:solidFill>
              </a:rPr>
              <a:t>Des formations </a:t>
            </a:r>
            <a:r>
              <a:rPr lang="fr-FR" sz="2000" b="0" spc="0" dirty="0">
                <a:solidFill>
                  <a:srgbClr val="E84525"/>
                </a:solidFill>
              </a:rPr>
              <a:t>adaptées aux besoins </a:t>
            </a:r>
            <a:r>
              <a:rPr lang="fr-FR" sz="2000" b="0" spc="0" dirty="0">
                <a:solidFill>
                  <a:srgbClr val="333331"/>
                </a:solidFill>
              </a:rPr>
              <a:t>des ONG et Organisations Internationales </a:t>
            </a:r>
          </a:p>
          <a:p>
            <a:pPr marL="0" indent="0">
              <a:buNone/>
            </a:pPr>
            <a:r>
              <a:rPr lang="fr-FR" sz="2000" b="0" spc="0" dirty="0">
                <a:solidFill>
                  <a:srgbClr val="333331"/>
                </a:solidFill>
              </a:rPr>
              <a:t>= des compétences traduites dans vos programmes de formation</a:t>
            </a:r>
          </a:p>
        </p:txBody>
      </p:sp>
      <p:sp>
        <p:nvSpPr>
          <p:cNvPr id="4" name="Espace réservé du contenu 3"/>
          <p:cNvSpPr>
            <a:spLocks noGrp="1"/>
          </p:cNvSpPr>
          <p:nvPr>
            <p:ph idx="13"/>
          </p:nvPr>
        </p:nvSpPr>
        <p:spPr/>
        <p:txBody>
          <a:bodyPr/>
          <a:lstStyle/>
          <a:p>
            <a:endParaRPr lang="fr-FR" dirty="0"/>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2489" t="-169" r="15443" b="169"/>
          <a:stretch/>
        </p:blipFill>
        <p:spPr>
          <a:xfrm>
            <a:off x="6470248" y="-55945"/>
            <a:ext cx="5721751" cy="6913945"/>
          </a:xfrm>
          <a:prstGeom prst="rect">
            <a:avLst/>
          </a:prstGeom>
        </p:spPr>
      </p:pic>
      <p:sp>
        <p:nvSpPr>
          <p:cNvPr id="6" name="Titre 1"/>
          <p:cNvSpPr>
            <a:spLocks noGrp="1"/>
          </p:cNvSpPr>
          <p:nvPr>
            <p:ph type="title"/>
          </p:nvPr>
        </p:nvSpPr>
        <p:spPr>
          <a:xfrm>
            <a:off x="723901" y="365125"/>
            <a:ext cx="5456722" cy="1325563"/>
          </a:xfrm>
        </p:spPr>
        <p:txBody>
          <a:bodyPr>
            <a:normAutofit/>
          </a:bodyPr>
          <a:lstStyle/>
          <a:p>
            <a:r>
              <a:rPr lang="fr-FR" dirty="0"/>
              <a:t>Un lien unique depuis près de 40 ans</a:t>
            </a:r>
          </a:p>
        </p:txBody>
      </p:sp>
      <p:cxnSp>
        <p:nvCxnSpPr>
          <p:cNvPr id="8" name="Connecteur droit 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76449"/>
            <a:ext cx="5456722" cy="4100513"/>
          </a:xfrm>
        </p:spPr>
        <p:txBody>
          <a:bodyPr>
            <a:normAutofit/>
          </a:bodyPr>
          <a:lstStyle/>
          <a:p>
            <a:pPr marL="0" indent="0">
              <a:buNone/>
            </a:pPr>
            <a:r>
              <a:rPr lang="fr-FR" sz="2000" b="0" spc="0" dirty="0">
                <a:solidFill>
                  <a:srgbClr val="333331"/>
                </a:solidFill>
              </a:rPr>
              <a:t>Une pédagogie par objectif de compétence métier, alliant :</a:t>
            </a:r>
          </a:p>
          <a:p>
            <a:pPr marL="0" indent="0">
              <a:buNone/>
            </a:pPr>
            <a:r>
              <a:rPr lang="fr-FR" sz="2000" b="0" spc="0" dirty="0">
                <a:solidFill>
                  <a:srgbClr val="333331"/>
                </a:solidFill>
              </a:rPr>
              <a:t>apports </a:t>
            </a:r>
            <a:r>
              <a:rPr lang="fr-FR" sz="2000" b="0" spc="0" dirty="0">
                <a:solidFill>
                  <a:srgbClr val="E84525"/>
                </a:solidFill>
              </a:rPr>
              <a:t>théoriques</a:t>
            </a:r>
            <a:r>
              <a:rPr lang="fr-FR" sz="2000" b="0" spc="0" dirty="0">
                <a:solidFill>
                  <a:srgbClr val="333331"/>
                </a:solidFill>
              </a:rPr>
              <a:t> (</a:t>
            </a:r>
            <a:r>
              <a:rPr lang="fr-FR" sz="2000" b="0" spc="0" dirty="0">
                <a:solidFill>
                  <a:srgbClr val="E84525"/>
                </a:solidFill>
              </a:rPr>
              <a:t>30%</a:t>
            </a:r>
            <a:r>
              <a:rPr lang="fr-FR" sz="2000" b="0" spc="0" dirty="0">
                <a:solidFill>
                  <a:srgbClr val="333331"/>
                </a:solidFill>
              </a:rPr>
              <a:t>) </a:t>
            </a:r>
          </a:p>
          <a:p>
            <a:pPr marL="0" indent="0">
              <a:buNone/>
            </a:pPr>
            <a:r>
              <a:rPr lang="fr-FR" sz="2000" b="0" spc="0" dirty="0">
                <a:solidFill>
                  <a:srgbClr val="333331"/>
                </a:solidFill>
              </a:rPr>
              <a:t>et </a:t>
            </a:r>
            <a:r>
              <a:rPr lang="fr-FR" sz="2000" b="0" spc="0" dirty="0">
                <a:solidFill>
                  <a:srgbClr val="E84525"/>
                </a:solidFill>
              </a:rPr>
              <a:t>mise en pratique </a:t>
            </a:r>
            <a:r>
              <a:rPr lang="fr-FR" sz="2000" b="0" spc="0" dirty="0">
                <a:solidFill>
                  <a:srgbClr val="333331"/>
                </a:solidFill>
              </a:rPr>
              <a:t>(</a:t>
            </a:r>
            <a:r>
              <a:rPr lang="fr-FR" sz="2000" b="0" spc="0" dirty="0">
                <a:solidFill>
                  <a:srgbClr val="E84525"/>
                </a:solidFill>
              </a:rPr>
              <a:t>70%</a:t>
            </a:r>
            <a:r>
              <a:rPr lang="fr-FR" sz="2000" b="0" spc="0" dirty="0">
                <a:solidFill>
                  <a:srgbClr val="333331"/>
                </a:solidFill>
              </a:rPr>
              <a:t>)</a:t>
            </a:r>
          </a:p>
          <a:p>
            <a:pPr marL="0" indent="0">
              <a:buNone/>
            </a:pPr>
            <a:endParaRPr lang="fr-FR" sz="2000" b="0" spc="0" dirty="0">
              <a:solidFill>
                <a:srgbClr val="333331"/>
              </a:solidFill>
            </a:endParaRPr>
          </a:p>
          <a:p>
            <a:pPr marL="0" indent="0">
              <a:buNone/>
            </a:pPr>
            <a:r>
              <a:rPr lang="fr-FR" sz="2000" b="0" spc="0" dirty="0">
                <a:solidFill>
                  <a:srgbClr val="333331"/>
                </a:solidFill>
              </a:rPr>
              <a:t>Un apprentissage avec des équipements utilisés sur le terrain</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4362" t="23150" r="14015" b="35309"/>
          <a:stretch/>
        </p:blipFill>
        <p:spPr>
          <a:xfrm>
            <a:off x="6496334" y="0"/>
            <a:ext cx="5771866" cy="2594358"/>
          </a:xfrm>
          <a:prstGeom prst="rect">
            <a:avLst/>
          </a:prstGeom>
        </p:spPr>
      </p:pic>
      <p:pic>
        <p:nvPicPr>
          <p:cNvPr id="8" name="Picture 5" descr="C:\Documents and Settings\julie.d\Bureau\Photos PPT\PICT0064.JPG"/>
          <p:cNvPicPr>
            <a:picLocks noChangeAspect="1" noChangeArrowheads="1"/>
          </p:cNvPicPr>
          <p:nvPr/>
        </p:nvPicPr>
        <p:blipFill rotWithShape="1">
          <a:blip r:embed="rId3" cstate="print"/>
          <a:srcRect l="183" r="6181"/>
          <a:stretch/>
        </p:blipFill>
        <p:spPr bwMode="auto">
          <a:xfrm>
            <a:off x="6496334" y="2594358"/>
            <a:ext cx="5876925" cy="4706732"/>
          </a:xfrm>
          <a:prstGeom prst="rect">
            <a:avLst/>
          </a:prstGeom>
          <a:noFill/>
          <a:ln w="9525">
            <a:noFill/>
            <a:miter lim="800000"/>
            <a:headEnd/>
            <a:tailEnd/>
          </a:ln>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0" name="Titre 1"/>
          <p:cNvSpPr>
            <a:spLocks noGrp="1"/>
          </p:cNvSpPr>
          <p:nvPr>
            <p:ph type="title"/>
          </p:nvPr>
        </p:nvSpPr>
        <p:spPr>
          <a:xfrm>
            <a:off x="723901" y="365125"/>
            <a:ext cx="5278547" cy="1325563"/>
          </a:xfrm>
        </p:spPr>
        <p:txBody>
          <a:bodyPr/>
          <a:lstStyle/>
          <a:p>
            <a:r>
              <a:rPr lang="fr-FR" dirty="0"/>
              <a:t>Préparez-vous au terrain</a:t>
            </a:r>
          </a:p>
        </p:txBody>
      </p:sp>
    </p:spTree>
    <p:extLst>
      <p:ext uri="{BB962C8B-B14F-4D97-AF65-F5344CB8AC3E}">
        <p14:creationId xmlns:p14="http://schemas.microsoft.com/office/powerpoint/2010/main" val="7737279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Modele-2020" id="{83B93254-FAF3-4701-BA83-15D764441FA1}" vid="{25F612EC-7290-49DD-AAB4-44D8FE4CD62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4B3FB2E166784481373E041EE8CE36" ma:contentTypeVersion="13" ma:contentTypeDescription="Crée un document." ma:contentTypeScope="" ma:versionID="ecadab40ad146e3c57527fe98e174a17">
  <xsd:schema xmlns:xsd="http://www.w3.org/2001/XMLSchema" xmlns:xs="http://www.w3.org/2001/XMLSchema" xmlns:p="http://schemas.microsoft.com/office/2006/metadata/properties" xmlns:ns2="4f751f40-bc36-4fd0-b301-ef6c82886578" xmlns:ns3="5ff39088-67bb-45e0-86b0-9f7e0a6e77b1" targetNamespace="http://schemas.microsoft.com/office/2006/metadata/properties" ma:root="true" ma:fieldsID="aec2144102c4d20793f9e47bd6dd1cf4" ns2:_="" ns3:_="">
    <xsd:import namespace="4f751f40-bc36-4fd0-b301-ef6c82886578"/>
    <xsd:import namespace="5ff39088-67bb-45e0-86b0-9f7e0a6e7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51f40-bc36-4fd0-b301-ef6c82886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ac545b0-a275-48cc-8b50-adade642e10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39088-67bb-45e0-86b0-9f7e0a6e77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bb1184-4a30-4cef-b4f1-0cd2845527c9}" ma:internalName="TaxCatchAll" ma:showField="CatchAllData" ma:web="5ff39088-67bb-45e0-86b0-9f7e0a6e7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ff39088-67bb-45e0-86b0-9f7e0a6e77b1" xsi:nil="true"/>
    <lcf76f155ced4ddcb4097134ff3c332f xmlns="4f751f40-bc36-4fd0-b301-ef6c8288657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253A67-2A36-4E5E-A1DF-0F2968CEB1F5}">
  <ds:schemaRefs>
    <ds:schemaRef ds:uri="http://schemas.microsoft.com/sharepoint/v3/contenttype/forms"/>
  </ds:schemaRefs>
</ds:datastoreItem>
</file>

<file path=customXml/itemProps2.xml><?xml version="1.0" encoding="utf-8"?>
<ds:datastoreItem xmlns:ds="http://schemas.openxmlformats.org/officeDocument/2006/customXml" ds:itemID="{7C504650-ED7D-4E52-8BC1-429DDD7204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751f40-bc36-4fd0-b301-ef6c82886578"/>
    <ds:schemaRef ds:uri="5ff39088-67bb-45e0-86b0-9f7e0a6e77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F2D225-45F3-4BAE-B135-008EBDD18E80}">
  <ds:schemaRefs>
    <ds:schemaRef ds:uri="http://schemas.microsoft.com/office/2006/metadata/properties"/>
    <ds:schemaRef ds:uri="http://schemas.microsoft.com/office/infopath/2007/PartnerControls"/>
    <ds:schemaRef ds:uri="5ff39088-67bb-45e0-86b0-9f7e0a6e77b1"/>
    <ds:schemaRef ds:uri="4f751f40-bc36-4fd0-b301-ef6c82886578"/>
  </ds:schemaRefs>
</ds:datastoreItem>
</file>

<file path=docProps/app.xml><?xml version="1.0" encoding="utf-8"?>
<Properties xmlns="http://schemas.openxmlformats.org/officeDocument/2006/extended-properties" xmlns:vt="http://schemas.openxmlformats.org/officeDocument/2006/docPropsVTypes">
  <Template>Presentation-Modele-2020</Template>
  <TotalTime>2435</TotalTime>
  <Words>2878</Words>
  <Application>Microsoft Office PowerPoint</Application>
  <PresentationFormat>Grand écran</PresentationFormat>
  <Paragraphs>439</Paragraphs>
  <Slides>40</Slides>
  <Notes>14</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Arial</vt:lpstr>
      <vt:lpstr>Calibri</vt:lpstr>
      <vt:lpstr>Calibri Light</vt:lpstr>
      <vt:lpstr>Gotham Book</vt:lpstr>
      <vt:lpstr>Roboto</vt:lpstr>
      <vt:lpstr>Thème Office</vt:lpstr>
      <vt:lpstr>CONSTRUIRE SON ENGAGEMENT AVEC bIOFORCE</vt:lpstr>
      <vt:lpstr>Une mission humanitaire,  c’est quoi ?</vt:lpstr>
      <vt:lpstr>BIOFORCE</vt:lpstr>
      <vt:lpstr>Quelles formations proposons-nous ?</vt:lpstr>
      <vt:lpstr>Présentation PowerPoint</vt:lpstr>
      <vt:lpstr>UNE APPROCHE PÉDAGOGIQUE ORIGINALE</vt:lpstr>
      <vt:lpstr>FORMER DES PROFESSIONNELS IMMÉDIATEMENT OPÉRATIONNELS</vt:lpstr>
      <vt:lpstr>Un lien unique depuis près de 40 ans</vt:lpstr>
      <vt:lpstr>Préparez-vous au terrain</vt:lpstr>
      <vt:lpstr>Présentation PowerPoint</vt:lpstr>
      <vt:lpstr>Préparez-vous au terrain</vt:lpstr>
      <vt:lpstr>Apprenez avec des humanitaires</vt:lpstr>
      <vt:lpstr>VOUS ACCOMPAGNER INDIVIDUELLEMENT DE LA FORMATION À L’EMPLOI</vt:lpstr>
      <vt:lpstr>Comptez sur nous</vt:lpstr>
      <vt:lpstr>TROIS PILIERS POUR CONSTRUIRE SON ENGAGEMENT</vt:lpstr>
      <vt:lpstr>S’INFORMER  AVEC BIOFORCE</vt:lpstr>
      <vt:lpstr>ÊTRE ACCOMPAGNÉ  PAR BIOFORCE</vt:lpstr>
      <vt:lpstr>SE FORMER  AVEC BIOFORCE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 prise en charge ?</vt:lpstr>
      <vt:lpstr>Quelles prises en charge ?</vt:lpstr>
      <vt:lpstr>Quelles prises en charge ?</vt:lpstr>
      <vt:lpstr>Quelles prises en charge ?</vt:lpstr>
      <vt:lpstr>BIOFORCE : ET APRÈS ?</vt:lpstr>
      <vt:lpstr>Ils sont en mission  après leur formation métier</vt:lpstr>
      <vt:lpstr>Ils sont en emploi après leur formation initiale</vt:lpstr>
      <vt:lpstr>Présentation PowerPoint</vt:lpstr>
      <vt:lpstr>Présentation PowerPoint</vt:lpstr>
      <vt:lpstr>www.bioforce.org infoeurope@bioforce.org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VOTRE TITRE</dc:title>
  <dc:creator>Justine Regent</dc:creator>
  <cp:lastModifiedBy>Samary MOUNIQ</cp:lastModifiedBy>
  <cp:revision>132</cp:revision>
  <dcterms:created xsi:type="dcterms:W3CDTF">2020-08-13T07:46:06Z</dcterms:created>
  <dcterms:modified xsi:type="dcterms:W3CDTF">2023-01-13T11:33:39Z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813400.000000000</vt:lpwstr>
  </property>
  <property fmtid="{D5CDD505-2E9C-101B-9397-08002B2CF9AE}" pid="3" name="ContentTypeId">
    <vt:lpwstr>0x0101005E4B3FB2E166784481373E041EE8CE36</vt:lpwstr>
  </property>
  <property fmtid="{D5CDD505-2E9C-101B-9397-08002B2CF9AE}" pid="4" name="MediaServiceImageTags">
    <vt:lpwstr/>
  </property>
</Properties>
</file>