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26"/>
  </p:notesMasterIdLst>
  <p:sldIdLst>
    <p:sldId id="256" r:id="rId5"/>
    <p:sldId id="353" r:id="rId6"/>
    <p:sldId id="326" r:id="rId7"/>
    <p:sldId id="265" r:id="rId8"/>
    <p:sldId id="344" r:id="rId9"/>
    <p:sldId id="345" r:id="rId10"/>
    <p:sldId id="346" r:id="rId11"/>
    <p:sldId id="301" r:id="rId12"/>
    <p:sldId id="302" r:id="rId13"/>
    <p:sldId id="303" r:id="rId14"/>
    <p:sldId id="347" r:id="rId15"/>
    <p:sldId id="349" r:id="rId16"/>
    <p:sldId id="350" r:id="rId17"/>
    <p:sldId id="356" r:id="rId18"/>
    <p:sldId id="264" r:id="rId19"/>
    <p:sldId id="355" r:id="rId20"/>
    <p:sldId id="321" r:id="rId21"/>
    <p:sldId id="354" r:id="rId22"/>
    <p:sldId id="311" r:id="rId23"/>
    <p:sldId id="358" r:id="rId24"/>
    <p:sldId id="351"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2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424"/>
    <a:srgbClr val="333331"/>
    <a:srgbClr val="676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8EB9A-DBFA-47C9-9348-6BA2270FE83F}" v="1" dt="2023-04-27T10:18:10.480"/>
  </p1510:revLst>
</p1510:revInfo>
</file>

<file path=ppt/tableStyles.xml><?xml version="1.0" encoding="utf-8"?>
<a:tblStyleLst xmlns:a="http://schemas.openxmlformats.org/drawingml/2006/main" def="{70FFEA42-5197-4703-A109-63C51BE62FB2}">
  <a:tblStyle styleId="{70FFEA42-5197-4703-A109-63C51BE62F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B128B70-536F-477F-8382-2F7C9281C1F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0A7DC8-F830-4AD0-9F06-B516C866316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D869BB-7602-4D4B-A690-82C7B79ADF66}"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3C3D0A-FDF8-465E-B54B-0DB67ADDE4DE}"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341A8B07-077D-4116-ADE0-A8A6559140C0}" styleName="Table_5">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4534"/>
  </p:normalViewPr>
  <p:slideViewPr>
    <p:cSldViewPr snapToGrid="0">
      <p:cViewPr varScale="1">
        <p:scale>
          <a:sx n="78" d="100"/>
          <a:sy n="78" d="100"/>
        </p:scale>
        <p:origin x="1094" y="62"/>
      </p:cViewPr>
      <p:guideLst>
        <p:guide orient="horz" pos="322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ôme PERSICO" userId="102aed2b-b9fc-4f24-8edd-547084eaa85f" providerId="ADAL" clId="{4098EB9A-DBFA-47C9-9348-6BA2270FE83F}"/>
    <pc:docChg chg="addSld delSld modSld sldOrd">
      <pc:chgData name="Jérôme PERSICO" userId="102aed2b-b9fc-4f24-8edd-547084eaa85f" providerId="ADAL" clId="{4098EB9A-DBFA-47C9-9348-6BA2270FE83F}" dt="2023-04-27T10:18:12.651" v="4" actId="47"/>
      <pc:docMkLst>
        <pc:docMk/>
      </pc:docMkLst>
      <pc:sldChg chg="new del ord">
        <pc:chgData name="Jérôme PERSICO" userId="102aed2b-b9fc-4f24-8edd-547084eaa85f" providerId="ADAL" clId="{4098EB9A-DBFA-47C9-9348-6BA2270FE83F}" dt="2023-04-27T10:18:12.651" v="4" actId="47"/>
        <pc:sldMkLst>
          <pc:docMk/>
          <pc:sldMk cId="3442355740" sldId="357"/>
        </pc:sldMkLst>
      </pc:sldChg>
      <pc:sldChg chg="add">
        <pc:chgData name="Jérôme PERSICO" userId="102aed2b-b9fc-4f24-8edd-547084eaa85f" providerId="ADAL" clId="{4098EB9A-DBFA-47C9-9348-6BA2270FE83F}" dt="2023-04-27T10:18:10.480" v="3"/>
        <pc:sldMkLst>
          <pc:docMk/>
          <pc:sldMk cId="1588039809"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c2fb40b0ba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c2fb40b0ba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c2fb40b0ba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c2fb40b0ba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77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44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97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74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51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41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6" name="Google Shape;866;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3" name="Google Shape;2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11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5</a:t>
            </a:fld>
            <a:endParaRPr/>
          </a:p>
        </p:txBody>
      </p:sp>
    </p:spTree>
    <p:extLst>
      <p:ext uri="{BB962C8B-B14F-4D97-AF65-F5344CB8AC3E}">
        <p14:creationId xmlns:p14="http://schemas.microsoft.com/office/powerpoint/2010/main" val="171622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80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7</a:t>
            </a:fld>
            <a:endParaRPr/>
          </a:p>
        </p:txBody>
      </p:sp>
    </p:spTree>
    <p:extLst>
      <p:ext uri="{BB962C8B-B14F-4D97-AF65-F5344CB8AC3E}">
        <p14:creationId xmlns:p14="http://schemas.microsoft.com/office/powerpoint/2010/main" val="225633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c2fb40b0ba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c2fb40b0ba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hapitrage ou liste">
  <p:cSld name="1_Chapitrage ou liste">
    <p:bg>
      <p:bgPr>
        <a:solidFill>
          <a:srgbClr val="EDF2F4"/>
        </a:solidFill>
        <a:effectLst/>
      </p:bgPr>
    </p:bg>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12356"/>
            <a:ext cx="12192000" cy="6858000"/>
          </a:xfrm>
          <a:prstGeom prst="rect">
            <a:avLst/>
          </a:prstGeom>
          <a:noFill/>
          <a:ln>
            <a:noFill/>
          </a:ln>
        </p:spPr>
      </p:pic>
      <p:sp>
        <p:nvSpPr>
          <p:cNvPr id="29" name="Google Shape;29;p4"/>
          <p:cNvSpPr txBox="1">
            <a:spLocks noGrp="1"/>
          </p:cNvSpPr>
          <p:nvPr>
            <p:ph type="title"/>
          </p:nvPr>
        </p:nvSpPr>
        <p:spPr>
          <a:xfrm>
            <a:off x="1470455" y="2790138"/>
            <a:ext cx="7912442" cy="3380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343455" y="741404"/>
            <a:ext cx="3811587" cy="20487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84424"/>
              </a:buClr>
              <a:buSzPts val="15000"/>
              <a:buNone/>
              <a:defRPr sz="15000" b="1">
                <a:solidFill>
                  <a:srgbClr val="E84424"/>
                </a:solidFill>
                <a:latin typeface="Arial"/>
                <a:ea typeface="Arial"/>
                <a:cs typeface="Arial"/>
                <a:sym typeface="Arial"/>
              </a:defRPr>
            </a:lvl1pPr>
            <a:lvl2pPr marL="914400" lvl="1"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2pPr>
            <a:lvl3pPr marL="1371600" lvl="2"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3pPr>
            <a:lvl4pPr marL="1828800" lvl="3"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4pPr>
            <a:lvl5pPr marL="2286000" lvl="4"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3"/>
        <p:cNvGrpSpPr/>
        <p:nvPr/>
      </p:nvGrpSpPr>
      <p:grpSpPr>
        <a:xfrm>
          <a:off x="0" y="0"/>
          <a:ext cx="0" cy="0"/>
          <a:chOff x="0" y="0"/>
          <a:chExt cx="0" cy="0"/>
        </a:xfrm>
      </p:grpSpPr>
      <p:sp>
        <p:nvSpPr>
          <p:cNvPr id="94" name="Google Shape;9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contenu 1">
  <p:cSld name="Titre et contenu">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6985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5" name="Google Shape;125;p21"/>
          <p:cNvPicPr preferRelativeResize="0"/>
          <p:nvPr/>
        </p:nvPicPr>
        <p:blipFill rotWithShape="1">
          <a:blip r:embed="rId2">
            <a:alphaModFix/>
          </a:blip>
          <a:srcRect/>
          <a:stretch/>
        </p:blipFill>
        <p:spPr>
          <a:xfrm>
            <a:off x="688091" y="6222817"/>
            <a:ext cx="1456209" cy="519456"/>
          </a:xfrm>
          <a:prstGeom prst="rect">
            <a:avLst/>
          </a:prstGeom>
          <a:noFill/>
          <a:ln>
            <a:noFill/>
          </a:ln>
        </p:spPr>
      </p:pic>
      <p:sp>
        <p:nvSpPr>
          <p:cNvPr id="126" name="Google Shape;126;p21"/>
          <p:cNvSpPr txBox="1">
            <a:spLocks noGrp="1"/>
          </p:cNvSpPr>
          <p:nvPr>
            <p:ph type="body" idx="1"/>
          </p:nvPr>
        </p:nvSpPr>
        <p:spPr>
          <a:xfrm>
            <a:off x="711200" y="1795463"/>
            <a:ext cx="10515600" cy="4202100"/>
          </a:xfrm>
          <a:prstGeom prst="rect">
            <a:avLst/>
          </a:prstGeom>
          <a:noFill/>
          <a:ln>
            <a:noFill/>
          </a:ln>
        </p:spPr>
        <p:txBody>
          <a:bodyPr spcFirstLastPara="1" wrap="square" lIns="91425" tIns="45700" rIns="91425" bIns="45700" anchor="t" anchorCtr="0">
            <a:normAutofit/>
          </a:bodyPr>
          <a:lstStyle>
            <a:lvl1pPr marL="457200" lvl="0" indent="-419100" algn="l" rtl="0">
              <a:lnSpc>
                <a:spcPct val="90000"/>
              </a:lnSpc>
              <a:spcBef>
                <a:spcPts val="1000"/>
              </a:spcBef>
              <a:spcAft>
                <a:spcPts val="0"/>
              </a:spcAft>
              <a:buClr>
                <a:schemeClr val="dk1"/>
              </a:buClr>
              <a:buSzPts val="3000"/>
              <a:buChar char="•"/>
              <a:defRPr sz="3000" b="1">
                <a:latin typeface="Arial"/>
                <a:ea typeface="Arial"/>
                <a:cs typeface="Arial"/>
                <a:sym typeface="Arial"/>
              </a:defRPr>
            </a:lvl1pPr>
            <a:lvl2pPr marL="914400" lvl="1" indent="-387350" algn="l" rtl="0">
              <a:lnSpc>
                <a:spcPct val="90000"/>
              </a:lnSpc>
              <a:spcBef>
                <a:spcPts val="500"/>
              </a:spcBef>
              <a:spcAft>
                <a:spcPts val="0"/>
              </a:spcAft>
              <a:buClr>
                <a:schemeClr val="dk1"/>
              </a:buClr>
              <a:buSzPts val="2500"/>
              <a:buChar char="•"/>
              <a:defRPr sz="2500" b="1">
                <a:latin typeface="Arial"/>
                <a:ea typeface="Arial"/>
                <a:cs typeface="Arial"/>
                <a:sym typeface="Arial"/>
              </a:defRPr>
            </a:lvl2pPr>
            <a:lvl3pPr marL="1371600" lvl="2" indent="-355600" algn="l" rtl="0">
              <a:lnSpc>
                <a:spcPct val="90000"/>
              </a:lnSpc>
              <a:spcBef>
                <a:spcPts val="500"/>
              </a:spcBef>
              <a:spcAft>
                <a:spcPts val="0"/>
              </a:spcAft>
              <a:buClr>
                <a:schemeClr val="dk1"/>
              </a:buClr>
              <a:buSzPts val="2000"/>
              <a:buChar char="•"/>
              <a:defRPr sz="2000">
                <a:latin typeface="Arial"/>
                <a:ea typeface="Arial"/>
                <a:cs typeface="Arial"/>
                <a:sym typeface="Arial"/>
              </a:defRPr>
            </a:lvl3pPr>
            <a:lvl4pPr marL="1828800" lvl="3" indent="-330200" algn="l" rtl="0">
              <a:lnSpc>
                <a:spcPct val="90000"/>
              </a:lnSpc>
              <a:spcBef>
                <a:spcPts val="500"/>
              </a:spcBef>
              <a:spcAft>
                <a:spcPts val="0"/>
              </a:spcAft>
              <a:buClr>
                <a:schemeClr val="dk1"/>
              </a:buClr>
              <a:buSzPts val="1600"/>
              <a:buChar char="•"/>
              <a:defRPr sz="1600">
                <a:latin typeface="Arial"/>
                <a:ea typeface="Arial"/>
                <a:cs typeface="Arial"/>
                <a:sym typeface="Arial"/>
              </a:defRPr>
            </a:lvl4pPr>
            <a:lvl5pPr marL="2286000" lvl="4" indent="-311150" algn="l" rtl="0">
              <a:lnSpc>
                <a:spcPct val="90000"/>
              </a:lnSpc>
              <a:spcBef>
                <a:spcPts val="500"/>
              </a:spcBef>
              <a:spcAft>
                <a:spcPts val="0"/>
              </a:spcAft>
              <a:buClr>
                <a:schemeClr val="dk1"/>
              </a:buClr>
              <a:buSzPts val="1300"/>
              <a:buChar char="•"/>
              <a:defRPr sz="1300">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p:cSld name="Titre">
    <p:bg>
      <p:bgPr>
        <a:solidFill>
          <a:srgbClr val="EDF2F4"/>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1221873" y="247117"/>
            <a:ext cx="1677846" cy="19872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0" y="12356"/>
            <a:ext cx="12192000" cy="6858000"/>
          </a:xfrm>
          <a:prstGeom prst="rect">
            <a:avLst/>
          </a:prstGeom>
          <a:noFill/>
          <a:ln>
            <a:noFill/>
          </a:ln>
        </p:spPr>
      </p:pic>
      <p:sp>
        <p:nvSpPr>
          <p:cNvPr id="18" name="Google Shape;18;p2"/>
          <p:cNvSpPr txBox="1">
            <a:spLocks noGrp="1"/>
          </p:cNvSpPr>
          <p:nvPr>
            <p:ph type="title"/>
          </p:nvPr>
        </p:nvSpPr>
        <p:spPr>
          <a:xfrm>
            <a:off x="1368855" y="2483642"/>
            <a:ext cx="5943600" cy="3380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800"/>
              <a:buFont typeface="Arial"/>
              <a:buNone/>
              <a:defRPr sz="4800" b="1" cap="none">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7111907"/>
      </p:ext>
    </p:extLst>
  </p:cSld>
  <p:clrMapOvr>
    <a:masterClrMapping/>
  </p:clrMapOvr>
  <p:extLst>
    <p:ext uri="{DCECCB84-F9BA-43D5-87BE-67443E8EF086}">
      <p15:sldGuideLst xmlns:p15="http://schemas.microsoft.com/office/powerpoint/2012/main">
        <p15:guide id="1" orient="horz" pos="2160">
          <p15:clr>
            <a:srgbClr val="FBAE40"/>
          </p15:clr>
        </p15:guide>
        <p15:guide id="2" pos="93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pitrage ou liste 1">
  <p:cSld name="Chapitrage ou liste 1">
    <p:bg>
      <p:bgPr>
        <a:solidFill>
          <a:srgbClr val="EDF2F4"/>
        </a:solidFill>
        <a:effectLst/>
      </p:bgPr>
    </p:bg>
    <p:spTree>
      <p:nvGrpSpPr>
        <p:cNvPr id="1"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a:stretch/>
        </p:blipFill>
        <p:spPr>
          <a:xfrm>
            <a:off x="0" y="12356"/>
            <a:ext cx="12192000" cy="6858000"/>
          </a:xfrm>
          <a:prstGeom prst="rect">
            <a:avLst/>
          </a:prstGeom>
          <a:noFill/>
          <a:ln>
            <a:noFill/>
          </a:ln>
        </p:spPr>
      </p:pic>
      <p:sp>
        <p:nvSpPr>
          <p:cNvPr id="67" name="Google Shape;67;p11"/>
          <p:cNvSpPr txBox="1">
            <a:spLocks noGrp="1"/>
          </p:cNvSpPr>
          <p:nvPr>
            <p:ph type="title"/>
          </p:nvPr>
        </p:nvSpPr>
        <p:spPr>
          <a:xfrm>
            <a:off x="1470455" y="2790138"/>
            <a:ext cx="7912500" cy="338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1343455" y="741404"/>
            <a:ext cx="3811500" cy="204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84424"/>
              </a:buClr>
              <a:buSzPts val="15000"/>
              <a:buNone/>
              <a:defRPr sz="15000" b="1">
                <a:solidFill>
                  <a:srgbClr val="E84424"/>
                </a:solidFill>
                <a:latin typeface="Arial"/>
                <a:ea typeface="Arial"/>
                <a:cs typeface="Arial"/>
                <a:sym typeface="Arial"/>
              </a:defRPr>
            </a:lvl1pPr>
            <a:lvl2pPr marL="914400" lvl="1"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2pPr>
            <a:lvl3pPr marL="1371600" lvl="2"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3pPr>
            <a:lvl4pPr marL="1828800" lvl="3"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4pPr>
            <a:lvl5pPr marL="2286000" lvl="4"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7362017"/>
      </p:ext>
    </p:extLst>
  </p:cSld>
  <p:clrMapOvr>
    <a:masterClrMapping/>
  </p:clrMapOvr>
  <p:extLst>
    <p:ext uri="{DCECCB84-F9BA-43D5-87BE-67443E8EF086}">
      <p15:sldGuideLst xmlns:p15="http://schemas.microsoft.com/office/powerpoint/2012/main">
        <p15:guide id="1" orient="horz" pos="2160">
          <p15:clr>
            <a:srgbClr val="FBAE40"/>
          </p15:clr>
        </p15:guide>
        <p15:guide id="2" pos="9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6"/>
        <p:cNvGrpSpPr/>
        <p:nvPr/>
      </p:nvGrpSpPr>
      <p:grpSpPr>
        <a:xfrm>
          <a:off x="0" y="0"/>
          <a:ext cx="0" cy="0"/>
          <a:chOff x="0" y="0"/>
          <a:chExt cx="0" cy="0"/>
        </a:xfrm>
      </p:grpSpPr>
      <p:sp>
        <p:nvSpPr>
          <p:cNvPr id="37" name="Google Shape;37;p6"/>
          <p:cNvSpPr txBox="1"/>
          <p:nvPr/>
        </p:nvSpPr>
        <p:spPr>
          <a:xfrm>
            <a:off x="6503542" y="0"/>
            <a:ext cx="5688458" cy="6858000"/>
          </a:xfrm>
          <a:prstGeom prst="rect">
            <a:avLst/>
          </a:prstGeom>
          <a:solidFill>
            <a:srgbClr val="E843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6"/>
          <p:cNvSpPr txBox="1">
            <a:spLocks noGrp="1"/>
          </p:cNvSpPr>
          <p:nvPr>
            <p:ph type="title"/>
          </p:nvPr>
        </p:nvSpPr>
        <p:spPr>
          <a:xfrm>
            <a:off x="723901" y="365125"/>
            <a:ext cx="545672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49301" y="1825625"/>
            <a:ext cx="5456722"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00002"/>
              </a:buClr>
              <a:buSzPts val="2400"/>
              <a:buChar char="•"/>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 name="Google Shape;41;p6"/>
          <p:cNvSpPr txBox="1">
            <a:spLocks noGrp="1"/>
          </p:cNvSpPr>
          <p:nvPr>
            <p:ph type="sldNum" idx="12"/>
          </p:nvPr>
        </p:nvSpPr>
        <p:spPr>
          <a:xfrm>
            <a:off x="9246742" y="635040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pic>
        <p:nvPicPr>
          <p:cNvPr id="42" name="Google Shape;42;p6"/>
          <p:cNvPicPr preferRelativeResize="0"/>
          <p:nvPr/>
        </p:nvPicPr>
        <p:blipFill rotWithShape="1">
          <a:blip r:embed="rId2">
            <a:alphaModFix/>
          </a:blip>
          <a:srcRect/>
          <a:stretch/>
        </p:blipFill>
        <p:spPr>
          <a:xfrm>
            <a:off x="696328" y="6226066"/>
            <a:ext cx="1456209" cy="519456"/>
          </a:xfrm>
          <a:prstGeom prst="rect">
            <a:avLst/>
          </a:prstGeom>
          <a:noFill/>
          <a:ln>
            <a:noFill/>
          </a:ln>
        </p:spPr>
      </p:pic>
      <p:sp>
        <p:nvSpPr>
          <p:cNvPr id="43" name="Google Shape;43;p6"/>
          <p:cNvSpPr txBox="1">
            <a:spLocks noGrp="1"/>
          </p:cNvSpPr>
          <p:nvPr>
            <p:ph type="body" idx="2"/>
          </p:nvPr>
        </p:nvSpPr>
        <p:spPr>
          <a:xfrm>
            <a:off x="6619410" y="1825625"/>
            <a:ext cx="5456722"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2"/>
              </a:buClr>
              <a:buSzPts val="2400"/>
              <a:buNone/>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8_Titre et contenu">
  <p:cSld name="28_Titre et contenu">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6455755" y="0"/>
            <a:ext cx="5736245" cy="6858000"/>
          </a:xfrm>
          <a:prstGeom prst="rect">
            <a:avLst/>
          </a:prstGeom>
          <a:noFill/>
          <a:ln>
            <a:noFill/>
          </a:ln>
        </p:spPr>
      </p:pic>
      <p:sp>
        <p:nvSpPr>
          <p:cNvPr id="47" name="Google Shape;47;p8"/>
          <p:cNvSpPr txBox="1">
            <a:spLocks noGrp="1"/>
          </p:cNvSpPr>
          <p:nvPr>
            <p:ph type="title"/>
          </p:nvPr>
        </p:nvSpPr>
        <p:spPr>
          <a:xfrm>
            <a:off x="685801" y="365125"/>
            <a:ext cx="545672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698501" y="1825625"/>
            <a:ext cx="5456722"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00002"/>
              </a:buClr>
              <a:buSzPts val="2400"/>
              <a:buChar char="•"/>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8"/>
          <p:cNvPicPr preferRelativeResize="0"/>
          <p:nvPr/>
        </p:nvPicPr>
        <p:blipFill rotWithShape="1">
          <a:blip r:embed="rId3">
            <a:alphaModFix/>
          </a:blip>
          <a:srcRect/>
          <a:stretch/>
        </p:blipFill>
        <p:spPr>
          <a:xfrm>
            <a:off x="688091" y="6222817"/>
            <a:ext cx="1456209" cy="5194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solidaire-info.org/"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387666" y="2071921"/>
            <a:ext cx="10398273" cy="4482885"/>
          </a:xfrm>
          <a:prstGeom prst="rect">
            <a:avLst/>
          </a:prstGeom>
          <a:noFill/>
          <a:ln>
            <a:noFill/>
          </a:ln>
        </p:spPr>
        <p:txBody>
          <a:bodyPr spcFirstLastPara="1" wrap="square" lIns="91425" tIns="45700" rIns="91425" bIns="45700" anchor="ctr" anchorCtr="0">
            <a:normAutofit/>
          </a:bodyPr>
          <a:lstStyle/>
          <a:p>
            <a:pPr lvl="0">
              <a:buSzPct val="100000"/>
            </a:pPr>
            <a:r>
              <a:rPr lang="fr-FR" sz="5400" b="0" dirty="0"/>
              <a:t>LES FORMATIONS </a:t>
            </a:r>
            <a:br>
              <a:rPr lang="fr-FR" sz="5400" b="0" dirty="0"/>
            </a:br>
            <a:r>
              <a:rPr lang="fr-FR" sz="5400" dirty="0"/>
              <a:t>EN PRATIQUE</a:t>
            </a:r>
            <a:br>
              <a:rPr lang="fr-FR" dirty="0"/>
            </a:br>
            <a:br>
              <a:rPr lang="fr-FR" sz="1800" dirty="0"/>
            </a:br>
            <a:endParaRPr sz="1800" dirty="0"/>
          </a:p>
        </p:txBody>
      </p:sp>
      <p:sp>
        <p:nvSpPr>
          <p:cNvPr id="2" name="ZoneTexte 1">
            <a:extLst>
              <a:ext uri="{FF2B5EF4-FFF2-40B4-BE49-F238E27FC236}">
                <a16:creationId xmlns:a16="http://schemas.microsoft.com/office/drawing/2014/main" id="{4265130C-40AC-A9ED-CD20-0FD9B81F80C8}"/>
              </a:ext>
            </a:extLst>
          </p:cNvPr>
          <p:cNvSpPr txBox="1"/>
          <p:nvPr/>
        </p:nvSpPr>
        <p:spPr>
          <a:xfrm>
            <a:off x="8304756" y="4885151"/>
            <a:ext cx="3244241" cy="1015663"/>
          </a:xfrm>
          <a:prstGeom prst="rect">
            <a:avLst/>
          </a:prstGeom>
          <a:noFill/>
        </p:spPr>
        <p:txBody>
          <a:bodyPr wrap="square" rtlCol="0">
            <a:spAutoFit/>
          </a:bodyPr>
          <a:lstStyle/>
          <a:p>
            <a:r>
              <a:rPr lang="fr-FR" sz="2400" b="1" dirty="0">
                <a:solidFill>
                  <a:srgbClr val="E84424"/>
                </a:solidFill>
              </a:rPr>
              <a:t>Jérôme PERSICO</a:t>
            </a:r>
          </a:p>
          <a:p>
            <a:r>
              <a:rPr lang="fr-FR" sz="1800" dirty="0">
                <a:solidFill>
                  <a:srgbClr val="333331"/>
                </a:solidFill>
              </a:rPr>
              <a:t>Coordinateur des fonctions supports</a:t>
            </a:r>
          </a:p>
        </p:txBody>
      </p:sp>
      <p:sp>
        <p:nvSpPr>
          <p:cNvPr id="3" name="Ellipse 2">
            <a:extLst>
              <a:ext uri="{FF2B5EF4-FFF2-40B4-BE49-F238E27FC236}">
                <a16:creationId xmlns:a16="http://schemas.microsoft.com/office/drawing/2014/main" id="{3FFF1C52-18AA-9754-3725-01C17770464E}"/>
              </a:ext>
            </a:extLst>
          </p:cNvPr>
          <p:cNvSpPr/>
          <p:nvPr/>
        </p:nvSpPr>
        <p:spPr>
          <a:xfrm>
            <a:off x="6688224" y="4801855"/>
            <a:ext cx="1422400" cy="1332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9"/>
          <p:cNvSpPr txBox="1">
            <a:spLocks noGrp="1"/>
          </p:cNvSpPr>
          <p:nvPr>
            <p:ph type="title"/>
          </p:nvPr>
        </p:nvSpPr>
        <p:spPr>
          <a:xfrm>
            <a:off x="711200" y="873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B0F0"/>
              </a:buClr>
              <a:buSzPct val="100000"/>
              <a:buFont typeface="Arial"/>
              <a:buNone/>
            </a:pPr>
            <a:r>
              <a:rPr lang="fr-FR" sz="3000" b="0" dirty="0">
                <a:solidFill>
                  <a:srgbClr val="E84424"/>
                </a:solidFill>
              </a:rPr>
              <a:t>Vous êtes résident en Union Européenne et </a:t>
            </a:r>
            <a:r>
              <a:rPr lang="fr-FR" sz="3000" b="0" dirty="0"/>
              <a:t>demandeur d’emploi </a:t>
            </a:r>
            <a:r>
              <a:rPr lang="fr-FR" sz="3000" dirty="0"/>
              <a:t>: postulez au financement Région Auvergne-Rhône-Alpes</a:t>
            </a:r>
            <a:endParaRPr sz="3000" dirty="0"/>
          </a:p>
        </p:txBody>
      </p:sp>
      <p:sp>
        <p:nvSpPr>
          <p:cNvPr id="790" name="Google Shape;790;p69"/>
          <p:cNvSpPr txBox="1"/>
          <p:nvPr/>
        </p:nvSpPr>
        <p:spPr>
          <a:xfrm>
            <a:off x="3542453" y="2586026"/>
            <a:ext cx="7501253" cy="414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333331"/>
              </a:buClr>
              <a:buSzPts val="2000"/>
              <a:buFont typeface="Arial"/>
              <a:buNone/>
            </a:pPr>
            <a:r>
              <a:rPr lang="fr-FR" sz="1800" dirty="0">
                <a:solidFill>
                  <a:srgbClr val="333331"/>
                </a:solidFill>
                <a:latin typeface="Arial"/>
                <a:ea typeface="Arial"/>
                <a:cs typeface="Arial"/>
                <a:sym typeface="Arial"/>
              </a:rPr>
              <a:t>Vous résidez :</a:t>
            </a:r>
            <a:endParaRPr sz="1800" dirty="0"/>
          </a:p>
          <a:p>
            <a:pPr marL="228600" marR="0" lvl="0" indent="-225425" algn="l" rtl="0">
              <a:lnSpc>
                <a:spcPct val="90000"/>
              </a:lnSpc>
              <a:spcBef>
                <a:spcPts val="1000"/>
              </a:spcBef>
              <a:spcAft>
                <a:spcPts val="0"/>
              </a:spcAft>
              <a:buClr>
                <a:srgbClr val="333331"/>
              </a:buClr>
              <a:buSzPts val="1800"/>
              <a:buFont typeface="Arial"/>
              <a:buChar char="•"/>
            </a:pPr>
            <a:r>
              <a:rPr lang="fr-FR" sz="1800" b="1" dirty="0">
                <a:solidFill>
                  <a:srgbClr val="333331"/>
                </a:solidFill>
                <a:latin typeface="Arial"/>
                <a:ea typeface="Arial"/>
                <a:cs typeface="Arial"/>
                <a:sym typeface="Arial"/>
              </a:rPr>
              <a:t>en Région Auvergne-Rhône-Alpes</a:t>
            </a:r>
            <a:br>
              <a:rPr lang="fr-FR" sz="1800" b="1" dirty="0">
                <a:solidFill>
                  <a:srgbClr val="333331"/>
                </a:solidFill>
                <a:latin typeface="Arial"/>
                <a:ea typeface="Arial"/>
                <a:cs typeface="Arial"/>
                <a:sym typeface="Arial"/>
              </a:rPr>
            </a:br>
            <a:r>
              <a:rPr lang="fr-FR" sz="1800" dirty="0">
                <a:solidFill>
                  <a:srgbClr val="333331"/>
                </a:solidFill>
                <a:latin typeface="Arial"/>
                <a:ea typeface="Arial"/>
                <a:cs typeface="Arial"/>
                <a:sym typeface="Arial"/>
              </a:rPr>
              <a:t>contactez votre organisme de référence, qui établira la prescription à partir de début mai et dès que vous devenez demandeur d’emploi. </a:t>
            </a:r>
            <a:endParaRPr sz="1800" dirty="0"/>
          </a:p>
          <a:p>
            <a:pPr marL="228600" marR="0" lvl="0" indent="-225425" algn="l" rtl="0">
              <a:lnSpc>
                <a:spcPct val="90000"/>
              </a:lnSpc>
              <a:spcBef>
                <a:spcPts val="1000"/>
              </a:spcBef>
              <a:spcAft>
                <a:spcPts val="0"/>
              </a:spcAft>
              <a:buClr>
                <a:srgbClr val="333331"/>
              </a:buClr>
              <a:buSzPts val="1800"/>
              <a:buFont typeface="Arial"/>
              <a:buChar char="•"/>
            </a:pPr>
            <a:r>
              <a:rPr lang="fr-FR" sz="1800" b="1" dirty="0">
                <a:solidFill>
                  <a:srgbClr val="333331"/>
                </a:solidFill>
                <a:latin typeface="Arial"/>
                <a:ea typeface="Arial"/>
                <a:cs typeface="Arial"/>
                <a:sym typeface="Arial"/>
              </a:rPr>
              <a:t>hors Auvergne-Rhône-Alpes</a:t>
            </a:r>
            <a:br>
              <a:rPr lang="fr-FR" sz="1800" b="1" dirty="0">
                <a:solidFill>
                  <a:srgbClr val="333331"/>
                </a:solidFill>
                <a:latin typeface="Arial"/>
                <a:ea typeface="Arial"/>
                <a:cs typeface="Arial"/>
                <a:sym typeface="Arial"/>
              </a:rPr>
            </a:br>
            <a:r>
              <a:rPr lang="fr-FR" sz="1800" dirty="0">
                <a:solidFill>
                  <a:srgbClr val="333331"/>
                </a:solidFill>
                <a:latin typeface="Arial"/>
                <a:ea typeface="Arial"/>
                <a:cs typeface="Arial"/>
                <a:sym typeface="Arial"/>
              </a:rPr>
              <a:t>votre conseiller doit prendre contact avec Jérôme </a:t>
            </a:r>
            <a:r>
              <a:rPr lang="fr-FR" sz="1800" dirty="0" err="1">
                <a:solidFill>
                  <a:srgbClr val="333331"/>
                </a:solidFill>
                <a:latin typeface="Arial"/>
                <a:ea typeface="Arial"/>
                <a:cs typeface="Arial"/>
                <a:sym typeface="Arial"/>
              </a:rPr>
              <a:t>Persico</a:t>
            </a:r>
            <a:r>
              <a:rPr lang="fr-FR" sz="1800" dirty="0">
                <a:solidFill>
                  <a:srgbClr val="333331"/>
                </a:solidFill>
                <a:latin typeface="Arial"/>
                <a:ea typeface="Arial"/>
                <a:cs typeface="Arial"/>
                <a:sym typeface="Arial"/>
              </a:rPr>
              <a:t>   </a:t>
            </a:r>
            <a:r>
              <a:rPr lang="fr-FR" sz="1800" dirty="0" err="1">
                <a:solidFill>
                  <a:srgbClr val="E84424"/>
                </a:solidFill>
                <a:latin typeface="Arial"/>
                <a:ea typeface="Arial"/>
                <a:cs typeface="Arial"/>
                <a:sym typeface="Arial"/>
              </a:rPr>
              <a:t>admissioneurope@bioforce.org</a:t>
            </a:r>
            <a:r>
              <a:rPr lang="fr-FR" sz="1800" dirty="0">
                <a:solidFill>
                  <a:srgbClr val="E84424"/>
                </a:solidFill>
                <a:latin typeface="Arial"/>
                <a:ea typeface="Arial"/>
                <a:cs typeface="Arial"/>
                <a:sym typeface="Arial"/>
              </a:rPr>
              <a:t> </a:t>
            </a:r>
            <a:r>
              <a:rPr lang="fr-FR" sz="1800" dirty="0">
                <a:solidFill>
                  <a:srgbClr val="333331"/>
                </a:solidFill>
                <a:latin typeface="Arial"/>
                <a:ea typeface="Arial"/>
                <a:cs typeface="Arial"/>
                <a:sym typeface="Arial"/>
              </a:rPr>
              <a:t>ou 04 72 89 31 45, qui établira lui-même la prescription.</a:t>
            </a:r>
            <a:endParaRPr sz="1800" dirty="0">
              <a:solidFill>
                <a:srgbClr val="333331"/>
              </a:solidFill>
              <a:latin typeface="Arial"/>
              <a:ea typeface="Arial"/>
              <a:cs typeface="Arial"/>
              <a:sym typeface="Arial"/>
            </a:endParaRPr>
          </a:p>
          <a:p>
            <a:pPr marL="0" marR="0" lvl="0" indent="0" rtl="0">
              <a:lnSpc>
                <a:spcPct val="90000"/>
              </a:lnSpc>
              <a:spcBef>
                <a:spcPts val="1000"/>
              </a:spcBef>
              <a:spcAft>
                <a:spcPts val="0"/>
              </a:spcAft>
              <a:buClr>
                <a:srgbClr val="333331"/>
              </a:buClr>
              <a:buSzPts val="1900"/>
              <a:buFont typeface="Arial"/>
              <a:buNone/>
            </a:pPr>
            <a:r>
              <a:rPr lang="fr-FR" sz="1800" dirty="0">
                <a:solidFill>
                  <a:schemeClr val="tx1">
                    <a:lumMod val="65000"/>
                    <a:lumOff val="35000"/>
                  </a:schemeClr>
                </a:solidFill>
                <a:latin typeface="Arial"/>
                <a:ea typeface="Arial"/>
                <a:cs typeface="Arial"/>
                <a:sym typeface="Arial"/>
              </a:rPr>
              <a:t>Aucun document papier à adresser à </a:t>
            </a:r>
            <a:r>
              <a:rPr lang="fr-FR" sz="1800" dirty="0" err="1">
                <a:solidFill>
                  <a:schemeClr val="tx1">
                    <a:lumMod val="65000"/>
                    <a:lumOff val="35000"/>
                  </a:schemeClr>
                </a:solidFill>
                <a:latin typeface="Arial"/>
                <a:ea typeface="Arial"/>
                <a:cs typeface="Arial"/>
                <a:sym typeface="Arial"/>
              </a:rPr>
              <a:t>Bioforce</a:t>
            </a:r>
            <a:r>
              <a:rPr lang="fr-FR" sz="1800" dirty="0">
                <a:solidFill>
                  <a:schemeClr val="tx1">
                    <a:lumMod val="65000"/>
                    <a:lumOff val="35000"/>
                  </a:schemeClr>
                </a:solidFill>
                <a:latin typeface="Arial"/>
                <a:ea typeface="Arial"/>
                <a:cs typeface="Arial"/>
                <a:sym typeface="Arial"/>
              </a:rPr>
              <a:t>, nous serons informés directement</a:t>
            </a:r>
            <a:r>
              <a:rPr lang="fr-FR" sz="1800" dirty="0">
                <a:solidFill>
                  <a:schemeClr val="tx1">
                    <a:lumMod val="65000"/>
                    <a:lumOff val="35000"/>
                  </a:schemeClr>
                </a:solidFill>
              </a:rPr>
              <a:t> </a:t>
            </a:r>
            <a:r>
              <a:rPr lang="fr-FR" sz="1800" dirty="0">
                <a:solidFill>
                  <a:schemeClr val="tx1">
                    <a:lumMod val="65000"/>
                    <a:lumOff val="35000"/>
                  </a:schemeClr>
                </a:solidFill>
                <a:sym typeface="Wingdings" pitchFamily="2" charset="2"/>
              </a:rPr>
              <a:t></a:t>
            </a:r>
            <a:endParaRPr sz="1800" dirty="0">
              <a:solidFill>
                <a:schemeClr val="tx1">
                  <a:lumMod val="65000"/>
                  <a:lumOff val="35000"/>
                </a:schemeClr>
              </a:solidFill>
            </a:endParaRPr>
          </a:p>
          <a:p>
            <a:pPr lvl="0">
              <a:lnSpc>
                <a:spcPct val="90000"/>
              </a:lnSpc>
              <a:spcBef>
                <a:spcPts val="1000"/>
              </a:spcBef>
              <a:buClr>
                <a:srgbClr val="333331"/>
              </a:buClr>
              <a:buSzPts val="1900"/>
            </a:pPr>
            <a:r>
              <a:rPr lang="fr-FR" sz="1800" dirty="0">
                <a:solidFill>
                  <a:schemeClr val="tx1">
                    <a:lumMod val="65000"/>
                    <a:lumOff val="35000"/>
                  </a:schemeClr>
                </a:solidFill>
              </a:rPr>
              <a:t>Postulez à la formation sans </a:t>
            </a:r>
            <a:r>
              <a:rPr lang="fr-FR" sz="1800" dirty="0">
                <a:solidFill>
                  <a:schemeClr val="tx1">
                    <a:lumMod val="65000"/>
                    <a:lumOff val="35000"/>
                  </a:schemeClr>
                </a:solidFill>
                <a:latin typeface="Arial"/>
                <a:ea typeface="Arial"/>
                <a:cs typeface="Arial"/>
                <a:sym typeface="Arial"/>
              </a:rPr>
              <a:t>attendre d’avoir fini cette démarche.</a:t>
            </a:r>
            <a:endParaRPr sz="1800" dirty="0">
              <a:solidFill>
                <a:schemeClr val="tx1">
                  <a:lumMod val="65000"/>
                  <a:lumOff val="35000"/>
                </a:schemeClr>
              </a:solidFill>
            </a:endParaRPr>
          </a:p>
          <a:p>
            <a:pPr marL="228600" marR="0" lvl="0" indent="-111125" algn="l" rtl="0">
              <a:lnSpc>
                <a:spcPct val="90000"/>
              </a:lnSpc>
              <a:spcBef>
                <a:spcPts val="1000"/>
              </a:spcBef>
              <a:spcAft>
                <a:spcPts val="0"/>
              </a:spcAft>
              <a:buClr>
                <a:schemeClr val="dk1"/>
              </a:buClr>
              <a:buSzPts val="2000"/>
              <a:buFont typeface="Arial"/>
              <a:buNone/>
            </a:pPr>
            <a:endParaRPr sz="1800" dirty="0">
              <a:solidFill>
                <a:srgbClr val="333331"/>
              </a:solidFill>
              <a:latin typeface="Arial"/>
              <a:ea typeface="Arial"/>
              <a:cs typeface="Arial"/>
              <a:sym typeface="Arial"/>
            </a:endParaRPr>
          </a:p>
        </p:txBody>
      </p:sp>
      <p:sp>
        <p:nvSpPr>
          <p:cNvPr id="2" name="Rectangle à coins arrondis 34">
            <a:extLst>
              <a:ext uri="{FF2B5EF4-FFF2-40B4-BE49-F238E27FC236}">
                <a16:creationId xmlns:a16="http://schemas.microsoft.com/office/drawing/2014/main" id="{274F0692-27BE-5551-EA05-097C6DC3441D}"/>
              </a:ext>
            </a:extLst>
          </p:cNvPr>
          <p:cNvSpPr/>
          <p:nvPr/>
        </p:nvSpPr>
        <p:spPr>
          <a:xfrm>
            <a:off x="812634" y="2588205"/>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A132D22-AD25-1081-9458-7D3F53919830}"/>
              </a:ext>
            </a:extLst>
          </p:cNvPr>
          <p:cNvSpPr txBox="1"/>
          <p:nvPr/>
        </p:nvSpPr>
        <p:spPr>
          <a:xfrm>
            <a:off x="803275" y="2772883"/>
            <a:ext cx="2458802" cy="400110"/>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PRESCRIPTION</a:t>
            </a:r>
            <a:endParaRPr lang="fr-FR" sz="2000" b="1" dirty="0">
              <a:solidFill>
                <a:srgbClr val="E84525"/>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9"/>
          <p:cNvSpPr txBox="1">
            <a:spLocks noGrp="1"/>
          </p:cNvSpPr>
          <p:nvPr>
            <p:ph type="title"/>
          </p:nvPr>
        </p:nvSpPr>
        <p:spPr>
          <a:xfrm>
            <a:off x="711200" y="873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B0F0"/>
              </a:buClr>
              <a:buSzPct val="100000"/>
              <a:buFont typeface="Arial"/>
              <a:buNone/>
            </a:pPr>
            <a:r>
              <a:rPr lang="fr-FR" sz="3000" b="0" dirty="0">
                <a:solidFill>
                  <a:srgbClr val="E84424"/>
                </a:solidFill>
              </a:rPr>
              <a:t>Vous êtes résident en Union Européenne et </a:t>
            </a:r>
            <a:r>
              <a:rPr lang="fr-FR" sz="3000" b="0" dirty="0"/>
              <a:t>demandeur d’emploi </a:t>
            </a:r>
            <a:r>
              <a:rPr lang="fr-FR" sz="3000" dirty="0"/>
              <a:t>: postulez au financement Région Auvergne-Rhône-Alpes</a:t>
            </a:r>
            <a:endParaRPr sz="3000" dirty="0"/>
          </a:p>
        </p:txBody>
      </p:sp>
      <p:sp>
        <p:nvSpPr>
          <p:cNvPr id="2" name="Rectangle à coins arrondis 34">
            <a:extLst>
              <a:ext uri="{FF2B5EF4-FFF2-40B4-BE49-F238E27FC236}">
                <a16:creationId xmlns:a16="http://schemas.microsoft.com/office/drawing/2014/main" id="{274F0692-27BE-5551-EA05-097C6DC3441D}"/>
              </a:ext>
            </a:extLst>
          </p:cNvPr>
          <p:cNvSpPr/>
          <p:nvPr/>
        </p:nvSpPr>
        <p:spPr>
          <a:xfrm>
            <a:off x="812634" y="2588205"/>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A132D22-AD25-1081-9458-7D3F53919830}"/>
              </a:ext>
            </a:extLst>
          </p:cNvPr>
          <p:cNvSpPr txBox="1"/>
          <p:nvPr/>
        </p:nvSpPr>
        <p:spPr>
          <a:xfrm>
            <a:off x="803275" y="2772883"/>
            <a:ext cx="2458802" cy="400110"/>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ATTRIBUTION  </a:t>
            </a:r>
            <a:endParaRPr lang="fr-FR" sz="2000" b="1" dirty="0">
              <a:solidFill>
                <a:srgbClr val="E84525"/>
              </a:solidFill>
              <a:latin typeface="Arial" panose="020B0604020202020204" pitchFamily="34" charset="0"/>
              <a:cs typeface="Arial" panose="020B0604020202020204" pitchFamily="34" charset="0"/>
            </a:endParaRPr>
          </a:p>
        </p:txBody>
      </p:sp>
      <p:sp>
        <p:nvSpPr>
          <p:cNvPr id="4" name="Google Shape;796;p70">
            <a:extLst>
              <a:ext uri="{FF2B5EF4-FFF2-40B4-BE49-F238E27FC236}">
                <a16:creationId xmlns:a16="http://schemas.microsoft.com/office/drawing/2014/main" id="{DB2A59C2-E17B-DF8F-C3FF-8B432CDDBEED}"/>
              </a:ext>
            </a:extLst>
          </p:cNvPr>
          <p:cNvSpPr txBox="1"/>
          <p:nvPr/>
        </p:nvSpPr>
        <p:spPr>
          <a:xfrm>
            <a:off x="3596639" y="2479832"/>
            <a:ext cx="8216054" cy="390462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33331"/>
              </a:buClr>
              <a:buSzPts val="2000"/>
              <a:buFont typeface="Arial"/>
              <a:buNone/>
            </a:pPr>
            <a:r>
              <a:rPr lang="fr-FR" sz="1600" dirty="0">
                <a:solidFill>
                  <a:srgbClr val="333331"/>
                </a:solidFill>
                <a:latin typeface="Arial"/>
                <a:ea typeface="Arial"/>
                <a:cs typeface="Arial"/>
                <a:sym typeface="Arial"/>
              </a:rPr>
              <a:t>Plusieurs commissions </a:t>
            </a:r>
            <a:r>
              <a:rPr lang="fr-FR" sz="1600" b="1" dirty="0">
                <a:solidFill>
                  <a:schemeClr val="tx1"/>
                </a:solidFill>
                <a:latin typeface="Arial"/>
                <a:ea typeface="Arial"/>
                <a:cs typeface="Arial"/>
                <a:sym typeface="Arial"/>
              </a:rPr>
              <a:t>fin juin, fin juillet, fin août, puis fin sept. ou fin octobre</a:t>
            </a:r>
            <a:endParaRPr sz="1600" b="1" dirty="0">
              <a:solidFill>
                <a:schemeClr val="tx1"/>
              </a:solidFill>
              <a:latin typeface="Arial"/>
              <a:ea typeface="Arial"/>
              <a:cs typeface="Arial"/>
              <a:sym typeface="Arial"/>
            </a:endParaRPr>
          </a:p>
          <a:p>
            <a:pPr marL="0" marR="0" lvl="0" indent="0" algn="l" rtl="0">
              <a:lnSpc>
                <a:spcPct val="120000"/>
              </a:lnSpc>
              <a:spcBef>
                <a:spcPts val="600"/>
              </a:spcBef>
              <a:spcAft>
                <a:spcPts val="0"/>
              </a:spcAft>
              <a:buClr>
                <a:srgbClr val="333331"/>
              </a:buClr>
              <a:buSzPts val="2000"/>
              <a:buFont typeface="Arial"/>
              <a:buNone/>
            </a:pPr>
            <a:r>
              <a:rPr lang="fr-FR" sz="1600" dirty="0">
                <a:solidFill>
                  <a:srgbClr val="333331"/>
                </a:solidFill>
                <a:latin typeface="Arial"/>
                <a:ea typeface="Arial"/>
                <a:cs typeface="Arial"/>
                <a:sym typeface="Arial"/>
              </a:rPr>
              <a:t>Avec le </a:t>
            </a:r>
            <a:r>
              <a:rPr lang="fr-FR" sz="1600" b="1" dirty="0">
                <a:solidFill>
                  <a:schemeClr val="tx1"/>
                </a:solidFill>
                <a:latin typeface="Arial"/>
                <a:ea typeface="Arial"/>
                <a:cs typeface="Arial"/>
                <a:sym typeface="Arial"/>
              </a:rPr>
              <a:t>Coordinateur des fonctions supports</a:t>
            </a:r>
            <a:r>
              <a:rPr lang="fr-FR" sz="1600" dirty="0">
                <a:solidFill>
                  <a:srgbClr val="E84424"/>
                </a:solidFill>
                <a:latin typeface="Arial"/>
                <a:ea typeface="Arial"/>
                <a:cs typeface="Arial"/>
                <a:sym typeface="Arial"/>
              </a:rPr>
              <a:t> </a:t>
            </a:r>
            <a:r>
              <a:rPr lang="fr-FR" sz="1600" dirty="0">
                <a:solidFill>
                  <a:srgbClr val="333331"/>
                </a:solidFill>
                <a:latin typeface="Arial"/>
                <a:ea typeface="Arial"/>
                <a:cs typeface="Arial"/>
                <a:sym typeface="Arial"/>
              </a:rPr>
              <a:t>et le </a:t>
            </a:r>
            <a:r>
              <a:rPr lang="fr-FR" sz="1600" b="1" dirty="0">
                <a:solidFill>
                  <a:schemeClr val="tx1"/>
                </a:solidFill>
                <a:latin typeface="Arial"/>
                <a:ea typeface="Arial"/>
                <a:cs typeface="Arial"/>
                <a:sym typeface="Arial"/>
              </a:rPr>
              <a:t>Responsable de </a:t>
            </a:r>
            <a:r>
              <a:rPr lang="fr-FR" sz="1600" b="1" dirty="0" err="1">
                <a:solidFill>
                  <a:schemeClr val="tx1"/>
                </a:solidFill>
                <a:latin typeface="Arial"/>
                <a:ea typeface="Arial"/>
                <a:cs typeface="Arial"/>
                <a:sym typeface="Arial"/>
              </a:rPr>
              <a:t>Bioforce</a:t>
            </a:r>
            <a:r>
              <a:rPr lang="fr-FR" sz="1600" b="1" dirty="0">
                <a:solidFill>
                  <a:schemeClr val="tx1"/>
                </a:solidFill>
                <a:latin typeface="Arial"/>
                <a:ea typeface="Arial"/>
                <a:cs typeface="Arial"/>
                <a:sym typeface="Arial"/>
              </a:rPr>
              <a:t> Europe</a:t>
            </a:r>
            <a:endParaRPr sz="1600" b="1" dirty="0">
              <a:solidFill>
                <a:schemeClr val="tx1"/>
              </a:solidFill>
              <a:latin typeface="Arial"/>
              <a:ea typeface="Arial"/>
              <a:cs typeface="Arial"/>
              <a:sym typeface="Arial"/>
            </a:endParaRPr>
          </a:p>
          <a:p>
            <a:pPr marL="0" marR="0" lvl="0" indent="0" algn="l" rtl="0">
              <a:lnSpc>
                <a:spcPct val="120000"/>
              </a:lnSpc>
              <a:spcBef>
                <a:spcPts val="600"/>
              </a:spcBef>
              <a:spcAft>
                <a:spcPts val="0"/>
              </a:spcAft>
              <a:buClr>
                <a:srgbClr val="333331"/>
              </a:buClr>
              <a:buSzPts val="2000"/>
              <a:buFont typeface="Arial"/>
              <a:buNone/>
            </a:pPr>
            <a:r>
              <a:rPr lang="fr-FR" sz="1600" dirty="0">
                <a:solidFill>
                  <a:srgbClr val="333331"/>
                </a:solidFill>
                <a:latin typeface="Arial"/>
                <a:ea typeface="Arial"/>
                <a:cs typeface="Arial"/>
                <a:sym typeface="Arial"/>
              </a:rPr>
              <a:t>Réparti</a:t>
            </a:r>
            <a:r>
              <a:rPr lang="fr-FR" sz="1600" dirty="0">
                <a:solidFill>
                  <a:srgbClr val="333331"/>
                </a:solidFill>
              </a:rPr>
              <a:t>ssent</a:t>
            </a:r>
            <a:r>
              <a:rPr lang="fr-FR" sz="1600" dirty="0">
                <a:solidFill>
                  <a:srgbClr val="333331"/>
                </a:solidFill>
                <a:latin typeface="Arial"/>
                <a:ea typeface="Arial"/>
                <a:cs typeface="Arial"/>
                <a:sym typeface="Arial"/>
              </a:rPr>
              <a:t> les fonds disponibles entre les candidats éligibles suivant les </a:t>
            </a:r>
            <a:r>
              <a:rPr lang="fr-FR" sz="1600" b="1" dirty="0">
                <a:solidFill>
                  <a:schemeClr val="tx1"/>
                </a:solidFill>
                <a:latin typeface="Arial"/>
                <a:ea typeface="Arial"/>
                <a:cs typeface="Arial"/>
                <a:sym typeface="Arial"/>
              </a:rPr>
              <a:t>critères de priorité</a:t>
            </a:r>
            <a:r>
              <a:rPr lang="fr-FR" sz="1600" dirty="0">
                <a:solidFill>
                  <a:srgbClr val="E84525"/>
                </a:solidFill>
                <a:latin typeface="Arial"/>
                <a:ea typeface="Arial"/>
                <a:cs typeface="Arial"/>
                <a:sym typeface="Arial"/>
              </a:rPr>
              <a:t> </a:t>
            </a:r>
            <a:r>
              <a:rPr lang="fr-FR" sz="1600" dirty="0">
                <a:solidFill>
                  <a:srgbClr val="333331"/>
                </a:solidFill>
                <a:latin typeface="Arial"/>
                <a:ea typeface="Arial"/>
                <a:cs typeface="Arial"/>
                <a:sym typeface="Arial"/>
              </a:rPr>
              <a:t>de la Région :</a:t>
            </a:r>
            <a:endParaRPr sz="1600" dirty="0"/>
          </a:p>
          <a:p>
            <a:pPr marL="228600" marR="0" lvl="0" indent="-225425" algn="l" rtl="0">
              <a:lnSpc>
                <a:spcPct val="120000"/>
              </a:lnSpc>
              <a:spcAft>
                <a:spcPts val="0"/>
              </a:spcAft>
              <a:buClr>
                <a:srgbClr val="333331"/>
              </a:buClr>
              <a:buSzPts val="1650"/>
              <a:buFont typeface="Arial"/>
              <a:buChar char="•"/>
            </a:pPr>
            <a:r>
              <a:rPr lang="fr-FR" sz="1600" dirty="0">
                <a:solidFill>
                  <a:srgbClr val="333331"/>
                </a:solidFill>
                <a:latin typeface="Arial"/>
                <a:ea typeface="Arial"/>
                <a:cs typeface="Arial"/>
                <a:sym typeface="Arial"/>
              </a:rPr>
              <a:t>candidats admis</a:t>
            </a:r>
            <a:endParaRPr sz="1600" dirty="0"/>
          </a:p>
          <a:p>
            <a:pPr marL="228600" marR="0" lvl="0" indent="-225425" algn="l" rtl="0">
              <a:lnSpc>
                <a:spcPct val="120000"/>
              </a:lnSpc>
              <a:spcAft>
                <a:spcPts val="0"/>
              </a:spcAft>
              <a:buClr>
                <a:srgbClr val="333331"/>
              </a:buClr>
              <a:buSzPts val="1650"/>
              <a:buFont typeface="Arial"/>
              <a:buChar char="•"/>
            </a:pPr>
            <a:r>
              <a:rPr lang="fr-FR" sz="1600" dirty="0">
                <a:solidFill>
                  <a:srgbClr val="333331"/>
                </a:solidFill>
                <a:latin typeface="Arial"/>
                <a:ea typeface="Arial"/>
                <a:cs typeface="Arial"/>
                <a:sym typeface="Arial"/>
              </a:rPr>
              <a:t>référents qui sélectionnent en priorité les – de 26 ans et les seniors de + de 45 ans, les niveaux de qualification les moins élevés, pertinence du projet professionnel, durée d’inscription comme demandeur d’emploi, reconnaissance de la qualité de travailleur handicapé (RQTH) …</a:t>
            </a:r>
            <a:endParaRPr sz="1600" dirty="0"/>
          </a:p>
          <a:p>
            <a:pPr marL="228600" marR="0" lvl="0" indent="-225425" algn="l" rtl="0">
              <a:lnSpc>
                <a:spcPct val="120000"/>
              </a:lnSpc>
              <a:spcAft>
                <a:spcPts val="0"/>
              </a:spcAft>
              <a:buClr>
                <a:srgbClr val="333331"/>
              </a:buClr>
              <a:buSzPts val="1650"/>
              <a:buFont typeface="Arial"/>
              <a:buChar char="•"/>
            </a:pPr>
            <a:r>
              <a:rPr lang="fr-FR" sz="1600" dirty="0">
                <a:solidFill>
                  <a:srgbClr val="333331"/>
                </a:solidFill>
                <a:latin typeface="Arial"/>
                <a:ea typeface="Arial"/>
                <a:cs typeface="Arial"/>
                <a:sym typeface="Arial"/>
              </a:rPr>
              <a:t>Difficulté à départager ? Prise en compte de l’employabilité à l’issue de la formation.</a:t>
            </a:r>
            <a:endParaRPr sz="1600" dirty="0">
              <a:solidFill>
                <a:srgbClr val="333331"/>
              </a:solidFill>
              <a:latin typeface="Arial"/>
              <a:ea typeface="Arial"/>
              <a:cs typeface="Arial"/>
              <a:sym typeface="Arial"/>
            </a:endParaRPr>
          </a:p>
          <a:p>
            <a:pPr marL="0" marR="0" lvl="0" indent="0" algn="l" rtl="0">
              <a:lnSpc>
                <a:spcPct val="120000"/>
              </a:lnSpc>
              <a:spcBef>
                <a:spcPts val="600"/>
              </a:spcBef>
              <a:spcAft>
                <a:spcPts val="0"/>
              </a:spcAft>
              <a:buClr>
                <a:srgbClr val="333331"/>
              </a:buClr>
              <a:buSzPts val="2000"/>
              <a:buFont typeface="Arial"/>
              <a:buNone/>
            </a:pPr>
            <a:r>
              <a:rPr lang="fr-FR" sz="1600" dirty="0" err="1">
                <a:solidFill>
                  <a:srgbClr val="333331"/>
                </a:solidFill>
                <a:latin typeface="Arial"/>
                <a:ea typeface="Arial"/>
                <a:cs typeface="Arial"/>
                <a:sym typeface="Arial"/>
              </a:rPr>
              <a:t>Bioforce</a:t>
            </a:r>
            <a:r>
              <a:rPr lang="fr-FR" sz="1600" dirty="0">
                <a:solidFill>
                  <a:srgbClr val="333331"/>
                </a:solidFill>
                <a:latin typeface="Arial"/>
                <a:ea typeface="Arial"/>
                <a:cs typeface="Arial"/>
                <a:sym typeface="Arial"/>
              </a:rPr>
              <a:t> vous informe </a:t>
            </a:r>
            <a:r>
              <a:rPr lang="fr-FR" sz="1600" b="1" dirty="0">
                <a:solidFill>
                  <a:srgbClr val="333331"/>
                </a:solidFill>
                <a:latin typeface="Arial"/>
                <a:ea typeface="Arial"/>
                <a:cs typeface="Arial"/>
                <a:sym typeface="Arial"/>
              </a:rPr>
              <a:t>directement par email </a:t>
            </a:r>
            <a:r>
              <a:rPr lang="fr-FR" sz="1600" dirty="0">
                <a:solidFill>
                  <a:srgbClr val="333331"/>
                </a:solidFill>
                <a:latin typeface="Arial"/>
                <a:ea typeface="Arial"/>
                <a:cs typeface="Arial"/>
                <a:sym typeface="Arial"/>
              </a:rPr>
              <a:t>du résultat des commissions.</a:t>
            </a:r>
            <a:endParaRPr sz="1600" dirty="0"/>
          </a:p>
          <a:p>
            <a:pPr marL="0" marR="0" lvl="0" indent="0" algn="l" rtl="0">
              <a:lnSpc>
                <a:spcPct val="120000"/>
              </a:lnSpc>
              <a:spcBef>
                <a:spcPts val="600"/>
              </a:spcBef>
              <a:spcAft>
                <a:spcPts val="0"/>
              </a:spcAft>
              <a:buClr>
                <a:srgbClr val="E84525"/>
              </a:buClr>
              <a:buSzPts val="2000"/>
              <a:buFont typeface="Arial"/>
              <a:buNone/>
            </a:pPr>
            <a:r>
              <a:rPr lang="fr-FR" sz="1600" b="1" dirty="0">
                <a:solidFill>
                  <a:srgbClr val="E84525"/>
                </a:solidFill>
                <a:latin typeface="Arial"/>
                <a:ea typeface="Arial"/>
                <a:cs typeface="Arial"/>
                <a:sym typeface="Arial"/>
              </a:rPr>
              <a:t>Important </a:t>
            </a:r>
            <a:r>
              <a:rPr lang="fr-FR" sz="1600" dirty="0">
                <a:solidFill>
                  <a:srgbClr val="E84424"/>
                </a:solidFill>
                <a:latin typeface="Arial"/>
                <a:ea typeface="Arial"/>
                <a:cs typeface="Arial"/>
                <a:sym typeface="Arial"/>
              </a:rPr>
              <a:t>la Région Auvergne-Rhône-Alpes n’attribue pas de financement à titre individuel, </a:t>
            </a:r>
            <a:r>
              <a:rPr lang="fr-FR" sz="1600" dirty="0" err="1">
                <a:solidFill>
                  <a:srgbClr val="E84424"/>
                </a:solidFill>
                <a:latin typeface="Arial"/>
                <a:ea typeface="Arial"/>
                <a:cs typeface="Arial"/>
                <a:sym typeface="Arial"/>
              </a:rPr>
              <a:t>Bioforce</a:t>
            </a:r>
            <a:r>
              <a:rPr lang="fr-FR" sz="1600" dirty="0">
                <a:solidFill>
                  <a:srgbClr val="E84424"/>
                </a:solidFill>
                <a:latin typeface="Arial"/>
                <a:ea typeface="Arial"/>
                <a:cs typeface="Arial"/>
                <a:sym typeface="Arial"/>
              </a:rPr>
              <a:t> reste votre seul interlocuteur.</a:t>
            </a:r>
            <a:endParaRPr sz="1600" dirty="0">
              <a:solidFill>
                <a:srgbClr val="E84424"/>
              </a:solidFill>
            </a:endParaRPr>
          </a:p>
        </p:txBody>
      </p:sp>
    </p:spTree>
    <p:extLst>
      <p:ext uri="{BB962C8B-B14F-4D97-AF65-F5344CB8AC3E}">
        <p14:creationId xmlns:p14="http://schemas.microsoft.com/office/powerpoint/2010/main" val="42049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flipV="1">
            <a:off x="839788" y="1266611"/>
            <a:ext cx="1700212" cy="582507"/>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2" name="Google Shape;782;p68"/>
          <p:cNvSpPr/>
          <p:nvPr/>
        </p:nvSpPr>
        <p:spPr>
          <a:xfrm>
            <a:off x="750532" y="4577058"/>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a:p>
            <a:pPr marL="0" marR="0" lvl="0" indent="0" algn="l" rtl="0">
              <a:spcBef>
                <a:spcPts val="0"/>
              </a:spcBef>
              <a:spcAft>
                <a:spcPts val="0"/>
              </a:spcAft>
              <a:buNone/>
            </a:pPr>
            <a:r>
              <a:rPr lang="fr-FR" sz="1400" dirty="0">
                <a:solidFill>
                  <a:srgbClr val="333331"/>
                </a:solidFill>
                <a:latin typeface="Arial"/>
                <a:ea typeface="Arial"/>
                <a:cs typeface="Arial"/>
                <a:sym typeface="Arial"/>
              </a:rPr>
              <a:t>Notamment auprès de votre région de résidence hors Auvergne Rhône-Alpes, Conseils Généraux, communes, financements privés</a:t>
            </a:r>
            <a:endParaRPr sz="1400" dirty="0">
              <a:solidFill>
                <a:srgbClr val="333331"/>
              </a:solidFill>
              <a:latin typeface="Arial"/>
              <a:ea typeface="Arial"/>
              <a:cs typeface="Arial"/>
              <a:sym typeface="Arial"/>
            </a:endParaRPr>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expérimenté</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r>
              <a:rPr lang="fr-FR" sz="4000" b="1" spc="-150" dirty="0">
                <a:solidFill>
                  <a:schemeClr val="bg1"/>
                </a:solidFill>
                <a:latin typeface="Arial" panose="020B0604020202020204" pitchFamily="34" charset="0"/>
                <a:cs typeface="Arial" panose="020B0604020202020204" pitchFamily="34" charset="0"/>
              </a:rPr>
              <a:t>3 mois</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2206318149"/>
              </p:ext>
            </p:extLst>
          </p:nvPr>
        </p:nvGraphicFramePr>
        <p:xfrm>
          <a:off x="839788" y="1947715"/>
          <a:ext cx="5204083" cy="2062530"/>
        </p:xfrm>
        <a:graphic>
          <a:graphicData uri="http://schemas.openxmlformats.org/drawingml/2006/table">
            <a:tbl>
              <a:tblPr firstRow="1" bandRow="1">
                <a:noFill/>
                <a:tableStyleId>{6ED869BB-7602-4D4B-A690-82C7B79ADF66}</a:tableStyleId>
              </a:tblPr>
              <a:tblGrid>
                <a:gridCol w="3420639">
                  <a:extLst>
                    <a:ext uri="{9D8B030D-6E8A-4147-A177-3AD203B41FA5}">
                      <a16:colId xmlns:a16="http://schemas.microsoft.com/office/drawing/2014/main" val="20000"/>
                    </a:ext>
                  </a:extLst>
                </a:gridCol>
                <a:gridCol w="1783444">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a:solidFill>
                            <a:srgbClr val="333331"/>
                          </a:solidFill>
                          <a:latin typeface="Arial"/>
                          <a:ea typeface="Arial"/>
                          <a:cs typeface="Arial"/>
                          <a:sym typeface="Arial"/>
                        </a:rPr>
                        <a:t>Frais de formation*</a:t>
                      </a:r>
                      <a:endParaRPr/>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RH et Finances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Coordinateur de programme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dirty="0">
                          <a:solidFill>
                            <a:srgbClr val="333331"/>
                          </a:solidFill>
                          <a:latin typeface="Arial"/>
                          <a:ea typeface="Arial"/>
                          <a:cs typeface="Arial"/>
                          <a:sym typeface="Arial"/>
                        </a:rPr>
                        <a:t>Responsable Logistique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a:solidFill>
                            <a:srgbClr val="333331"/>
                          </a:solidFill>
                          <a:latin typeface="Arial"/>
                          <a:ea typeface="Arial"/>
                          <a:cs typeface="Arial"/>
                          <a:sym typeface="Arial"/>
                        </a:rPr>
                        <a:t>Humanitarian Programme Manager</a:t>
                      </a:r>
                      <a:endParaRPr/>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 name="Google Shape;805;p71">
            <a:extLst>
              <a:ext uri="{FF2B5EF4-FFF2-40B4-BE49-F238E27FC236}">
                <a16:creationId xmlns:a16="http://schemas.microsoft.com/office/drawing/2014/main" id="{E69E794B-5C9D-92FE-769E-2EE55B09FB96}"/>
              </a:ext>
            </a:extLst>
          </p:cNvPr>
          <p:cNvSpPr txBox="1"/>
          <p:nvPr/>
        </p:nvSpPr>
        <p:spPr>
          <a:xfrm>
            <a:off x="6704913" y="796043"/>
            <a:ext cx="5300400" cy="59554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L="342900" marR="0" lvl="0" indent="-342900" algn="l" rtl="0">
              <a:spcBef>
                <a:spcPts val="0"/>
              </a:spcBef>
              <a:spcAft>
                <a:spcPts val="0"/>
              </a:spcAft>
              <a:buClr>
                <a:schemeClr val="lt1"/>
              </a:buClr>
              <a:buSzPts val="1400"/>
              <a:buFont typeface="Arial"/>
              <a:buChar char="•"/>
            </a:pPr>
            <a:r>
              <a:rPr lang="fr-FR" sz="1400" b="1" dirty="0">
                <a:solidFill>
                  <a:schemeClr val="lt1"/>
                </a:solidFill>
                <a:latin typeface="Arial"/>
                <a:ea typeface="Arial"/>
                <a:cs typeface="Arial"/>
                <a:sym typeface="Arial"/>
              </a:rPr>
              <a:t>Pôle Emploi </a:t>
            </a:r>
            <a:r>
              <a:rPr lang="fr-FR" sz="1400" dirty="0">
                <a:solidFill>
                  <a:schemeClr val="lt1"/>
                </a:solidFill>
                <a:latin typeface="Arial"/>
                <a:ea typeface="Arial"/>
                <a:cs typeface="Arial"/>
                <a:sym typeface="Arial"/>
              </a:rPr>
              <a:t>(Aide individuelle à la Formation, </a:t>
            </a:r>
            <a:r>
              <a:rPr lang="fr-FR" sz="1400" dirty="0" err="1">
                <a:solidFill>
                  <a:schemeClr val="lt1"/>
                </a:solidFill>
                <a:latin typeface="Arial"/>
                <a:ea typeface="Arial"/>
                <a:cs typeface="Arial"/>
                <a:sym typeface="Arial"/>
              </a:rPr>
              <a:t>etc</a:t>
            </a:r>
            <a:r>
              <a:rPr lang="fr-FR" sz="1400" dirty="0">
                <a:solidFill>
                  <a:schemeClr val="lt1"/>
                </a:solidFill>
                <a:latin typeface="Arial"/>
                <a:ea typeface="Arial"/>
                <a:cs typeface="Arial"/>
                <a:sym typeface="Arial"/>
              </a:rPr>
              <a:t>)</a:t>
            </a:r>
            <a:endParaRPr dirty="0"/>
          </a:p>
          <a:p>
            <a:pPr marL="342900" marR="0" lvl="0" indent="-254000" algn="l" rtl="0">
              <a:spcBef>
                <a:spcPts val="0"/>
              </a:spcBef>
              <a:spcAft>
                <a:spcPts val="0"/>
              </a:spcAft>
              <a:buClr>
                <a:schemeClr val="dk1"/>
              </a:buClr>
              <a:buSzPts val="1400"/>
              <a:buFont typeface="Arial"/>
              <a:buNone/>
            </a:pPr>
            <a:endParaRPr sz="1400" dirty="0">
              <a:solidFill>
                <a:srgbClr val="595959"/>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a:t>
            </a:r>
          </a:p>
          <a:p>
            <a:pPr marL="342900" marR="0" lvl="0" indent="-342900" algn="l" rtl="0">
              <a:spcBef>
                <a:spcPts val="0"/>
              </a:spcBef>
              <a:spcAft>
                <a:spcPts val="0"/>
              </a:spcAft>
              <a:buClr>
                <a:schemeClr val="lt1"/>
              </a:buClr>
              <a:buSzPts val="1400"/>
              <a:buFont typeface="Arial"/>
              <a:buChar char="•"/>
            </a:pPr>
            <a:endParaRPr lang="fr-FR" sz="1400" dirty="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dirty="0">
                <a:solidFill>
                  <a:schemeClr val="lt1"/>
                </a:solidFill>
              </a:rPr>
              <a:t>Transitions Pro</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285750" indent="-285750">
              <a:buClr>
                <a:schemeClr val="lt1"/>
              </a:buClr>
              <a:buSzPts val="1400"/>
              <a:buFont typeface="Arial"/>
              <a:buChar char="•"/>
            </a:pPr>
            <a:r>
              <a:rPr lang="fr-FR" sz="1400" dirty="0">
                <a:solidFill>
                  <a:schemeClr val="lt1"/>
                </a:solidFill>
                <a:latin typeface="Arial"/>
                <a:ea typeface="Arial"/>
                <a:cs typeface="Arial"/>
                <a:sym typeface="Arial"/>
              </a:rPr>
              <a:t>En utilisant votre </a:t>
            </a:r>
            <a:r>
              <a:rPr lang="fr-FR" sz="1400" b="1" dirty="0">
                <a:solidFill>
                  <a:schemeClr val="lt1"/>
                </a:solidFill>
                <a:latin typeface="Arial"/>
                <a:ea typeface="Arial"/>
                <a:cs typeface="Arial"/>
                <a:sym typeface="Arial"/>
              </a:rPr>
              <a:t>Compte Personnel de Formation </a:t>
            </a:r>
            <a:r>
              <a:rPr lang="fr-FR" sz="1400" dirty="0">
                <a:solidFill>
                  <a:schemeClr val="lt1"/>
                </a:solidFill>
                <a:latin typeface="Arial"/>
                <a:ea typeface="Arial"/>
                <a:cs typeface="Arial"/>
                <a:sym typeface="Arial"/>
              </a:rPr>
              <a:t>: consultez vos droits sur le site </a:t>
            </a:r>
            <a:r>
              <a:rPr lang="fr-FR" sz="1400" dirty="0" err="1">
                <a:solidFill>
                  <a:schemeClr val="lt1"/>
                </a:solidFill>
                <a:latin typeface="Arial"/>
                <a:ea typeface="Arial"/>
                <a:cs typeface="Arial"/>
                <a:sym typeface="Arial"/>
              </a:rPr>
              <a:t>moncompteformation.fr</a:t>
            </a:r>
            <a:r>
              <a:rPr lang="fr-FR" sz="1400" dirty="0">
                <a:solidFill>
                  <a:schemeClr val="lt1"/>
                </a:solidFill>
                <a:latin typeface="Arial"/>
                <a:ea typeface="Arial"/>
                <a:cs typeface="Arial"/>
                <a:sym typeface="Arial"/>
              </a:rPr>
              <a:t> puis recherchez la formation (pour vous aider, cette information figure sur notre site internet)</a:t>
            </a:r>
          </a:p>
          <a:p>
            <a:pPr marL="285750" marR="0" lvl="0" indent="-285750" algn="l" rtl="0">
              <a:spcBef>
                <a:spcPts val="0"/>
              </a:spcBef>
              <a:spcAft>
                <a:spcPts val="0"/>
              </a:spcAft>
              <a:buClr>
                <a:schemeClr val="lt1"/>
              </a:buClr>
              <a:buSzPts val="1400"/>
              <a:buFont typeface="Arial"/>
              <a:buChar char="•"/>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endParaRPr lang="fr-FR" sz="1400" dirty="0">
              <a:solidFill>
                <a:schemeClr val="lt1"/>
              </a:solidFill>
              <a:latin typeface="Arial"/>
              <a:ea typeface="Arial"/>
              <a:cs typeface="Arial"/>
              <a:sym typeface="Arial"/>
            </a:endParaRPr>
          </a:p>
          <a:p>
            <a:pPr marL="285750" indent="-285750">
              <a:buClr>
                <a:schemeClr val="lt1"/>
              </a:buClr>
              <a:buSzPts val="1400"/>
              <a:buFont typeface="Arial"/>
              <a:buChar char="•"/>
            </a:pPr>
            <a:r>
              <a:rPr lang="fr-FR" dirty="0">
                <a:solidFill>
                  <a:schemeClr val="lt1"/>
                </a:solidFill>
              </a:rPr>
              <a:t>Paiement en </a:t>
            </a:r>
            <a:r>
              <a:rPr lang="fr-FR" b="1" dirty="0">
                <a:solidFill>
                  <a:schemeClr val="lt1"/>
                </a:solidFill>
              </a:rPr>
              <a:t>3 échéances </a:t>
            </a:r>
            <a:r>
              <a:rPr lang="fr-FR" dirty="0">
                <a:solidFill>
                  <a:schemeClr val="lt1"/>
                </a:solidFill>
              </a:rPr>
              <a:t>pendant la période de formation en centre</a:t>
            </a:r>
            <a:endParaRPr lang="fr-FR" dirty="0"/>
          </a:p>
          <a:p>
            <a:pPr marL="285750" marR="0" lvl="0" indent="-285750" algn="l" rtl="0">
              <a:spcBef>
                <a:spcPts val="0"/>
              </a:spcBef>
              <a:spcAft>
                <a:spcPts val="0"/>
              </a:spcAft>
              <a:buClr>
                <a:schemeClr val="lt1"/>
              </a:buClr>
              <a:buSzPts val="1400"/>
              <a:buFont typeface="Arial"/>
              <a:buChar char="•"/>
            </a:pPr>
            <a:endParaRPr lang="fr-FR" sz="1400" dirty="0">
              <a:solidFill>
                <a:schemeClr val="lt1"/>
              </a:solidFill>
              <a:latin typeface="Arial"/>
              <a:ea typeface="Arial"/>
              <a:cs typeface="Arial"/>
              <a:sym typeface="Arial"/>
            </a:endParaRPr>
          </a:p>
          <a:p>
            <a:pPr marL="0" lvl="0" indent="0" algn="l" rtl="0">
              <a:spcBef>
                <a:spcPts val="0"/>
              </a:spcBef>
              <a:spcAft>
                <a:spcPts val="0"/>
              </a:spcAft>
              <a:buNone/>
            </a:pPr>
            <a:r>
              <a:rPr lang="fr-FR" dirty="0">
                <a:solidFill>
                  <a:schemeClr val="lt1"/>
                </a:solidFill>
              </a:rPr>
              <a:t>Dans la mesure où la </a:t>
            </a:r>
            <a:r>
              <a:rPr lang="fr-FR" dirty="0" err="1">
                <a:solidFill>
                  <a:schemeClr val="lt1"/>
                </a:solidFill>
              </a:rPr>
              <a:t>Région</a:t>
            </a:r>
            <a:r>
              <a:rPr lang="fr-FR" dirty="0">
                <a:solidFill>
                  <a:schemeClr val="lt1"/>
                </a:solidFill>
              </a:rPr>
              <a:t> Auvergne-Rhône-Alpes participe déjà au financement des Parcours 6 mois, il est inutile de les solliciter pour les Parcours Expérimentés 3 mois.</a:t>
            </a:r>
            <a:endParaRPr sz="1400" dirty="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285750" marR="0" lvl="0" indent="-196850" algn="ctr"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pic>
        <p:nvPicPr>
          <p:cNvPr id="784" name="Google Shape;784;p68"/>
          <p:cNvPicPr preferRelativeResize="0"/>
          <p:nvPr/>
        </p:nvPicPr>
        <p:blipFill rotWithShape="1">
          <a:blip r:embed="rId3">
            <a:alphaModFix/>
          </a:blip>
          <a:srcRect t="15494" b="23238"/>
          <a:stretch/>
        </p:blipFill>
        <p:spPr>
          <a:xfrm>
            <a:off x="9501941" y="3484703"/>
            <a:ext cx="857781" cy="525542"/>
          </a:xfrm>
          <a:prstGeom prst="rect">
            <a:avLst/>
          </a:prstGeom>
          <a:noFill/>
          <a:ln>
            <a:noFill/>
          </a:ln>
        </p:spPr>
      </p:pic>
    </p:spTree>
    <p:extLst>
      <p:ext uri="{BB962C8B-B14F-4D97-AF65-F5344CB8AC3E}">
        <p14:creationId xmlns:p14="http://schemas.microsoft.com/office/powerpoint/2010/main" val="78227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flipV="1">
            <a:off x="839788" y="1266610"/>
            <a:ext cx="1964372" cy="582507"/>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alternance</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r>
              <a:rPr lang="fr-FR" sz="4000" b="1" spc="-150" dirty="0">
                <a:solidFill>
                  <a:schemeClr val="bg1"/>
                </a:solidFill>
                <a:latin typeface="Arial" panose="020B0604020202020204" pitchFamily="34" charset="0"/>
                <a:cs typeface="Arial" panose="020B0604020202020204" pitchFamily="34" charset="0"/>
              </a:rPr>
              <a:t>12 mois</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1004933679"/>
              </p:ext>
            </p:extLst>
          </p:nvPr>
        </p:nvGraphicFramePr>
        <p:xfrm>
          <a:off x="839788" y="2263062"/>
          <a:ext cx="5204083" cy="741700"/>
        </p:xfrm>
        <a:graphic>
          <a:graphicData uri="http://schemas.openxmlformats.org/drawingml/2006/table">
            <a:tbl>
              <a:tblPr firstRow="1" bandRow="1">
                <a:noFill/>
                <a:tableStyleId>{6ED869BB-7602-4D4B-A690-82C7B79ADF66}</a:tableStyleId>
              </a:tblPr>
              <a:tblGrid>
                <a:gridCol w="2722985">
                  <a:extLst>
                    <a:ext uri="{9D8B030D-6E8A-4147-A177-3AD203B41FA5}">
                      <a16:colId xmlns:a16="http://schemas.microsoft.com/office/drawing/2014/main" val="20000"/>
                    </a:ext>
                  </a:extLst>
                </a:gridCol>
                <a:gridCol w="2481098">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a:solidFill>
                            <a:srgbClr val="333331"/>
                          </a:solidFill>
                          <a:latin typeface="Arial"/>
                          <a:ea typeface="Arial"/>
                          <a:cs typeface="Arial"/>
                          <a:sym typeface="Arial"/>
                        </a:rPr>
                        <a:t>Frais de formation*</a:t>
                      </a:r>
                      <a:endParaRPr/>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dirty="0">
                          <a:solidFill>
                            <a:srgbClr val="333331"/>
                          </a:solidFill>
                          <a:latin typeface="Arial"/>
                          <a:ea typeface="Arial"/>
                          <a:cs typeface="Arial"/>
                          <a:sym typeface="Arial"/>
                        </a:rPr>
                        <a:t>Responsable Logistique</a:t>
                      </a:r>
                      <a:endParaRPr dirty="0"/>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7 500 €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 name="Google Shape;805;p71">
            <a:extLst>
              <a:ext uri="{FF2B5EF4-FFF2-40B4-BE49-F238E27FC236}">
                <a16:creationId xmlns:a16="http://schemas.microsoft.com/office/drawing/2014/main" id="{E69E794B-5C9D-92FE-769E-2EE55B09FB96}"/>
              </a:ext>
            </a:extLst>
          </p:cNvPr>
          <p:cNvSpPr txBox="1"/>
          <p:nvPr/>
        </p:nvSpPr>
        <p:spPr>
          <a:xfrm>
            <a:off x="6704913" y="796043"/>
            <a:ext cx="5300400" cy="10002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Quelle rémunération ?</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sp>
        <p:nvSpPr>
          <p:cNvPr id="5" name="Google Shape;241;p30">
            <a:extLst>
              <a:ext uri="{FF2B5EF4-FFF2-40B4-BE49-F238E27FC236}">
                <a16:creationId xmlns:a16="http://schemas.microsoft.com/office/drawing/2014/main" id="{D0222806-0A79-1143-FA7C-010B8300B256}"/>
              </a:ext>
            </a:extLst>
          </p:cNvPr>
          <p:cNvSpPr txBox="1">
            <a:spLocks/>
          </p:cNvSpPr>
          <p:nvPr/>
        </p:nvSpPr>
        <p:spPr>
          <a:xfrm>
            <a:off x="729426" y="3367714"/>
            <a:ext cx="5314445"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84324"/>
              </a:buClr>
              <a:buSzPts val="4000"/>
              <a:buFont typeface="Arial"/>
              <a:buNone/>
              <a:defRPr sz="4000" b="1" i="0" u="none" strike="noStrike" cap="none">
                <a:solidFill>
                  <a:srgbClr val="E8432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200" dirty="0"/>
              <a:t>pris en charge par votre future structure d’accueil</a:t>
            </a:r>
            <a:endParaRPr lang="fr-FR" dirty="0"/>
          </a:p>
        </p:txBody>
      </p:sp>
      <p:sp>
        <p:nvSpPr>
          <p:cNvPr id="6" name="Rectangle 5">
            <a:extLst>
              <a:ext uri="{FF2B5EF4-FFF2-40B4-BE49-F238E27FC236}">
                <a16:creationId xmlns:a16="http://schemas.microsoft.com/office/drawing/2014/main" id="{5F83E7D3-DF04-7FE9-FBA9-6FA0EE2D2B78}"/>
              </a:ext>
            </a:extLst>
          </p:cNvPr>
          <p:cNvSpPr/>
          <p:nvPr/>
        </p:nvSpPr>
        <p:spPr>
          <a:xfrm>
            <a:off x="745453" y="4630354"/>
            <a:ext cx="4962683" cy="58477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fr-FR" sz="1600" dirty="0">
                <a:solidFill>
                  <a:srgbClr val="333331"/>
                </a:solidFill>
              </a:rPr>
              <a:t>via son Opérateur de Compétences (OPCO)</a:t>
            </a:r>
            <a:endParaRPr lang="fr-FR" sz="1600" dirty="0">
              <a:solidFill>
                <a:srgbClr val="33333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solidFill>
                  <a:srgbClr val="333331"/>
                </a:solidFill>
                <a:latin typeface="Arial" panose="020B0604020202020204" pitchFamily="34" charset="0"/>
                <a:cs typeface="Arial" panose="020B0604020202020204" pitchFamily="34" charset="0"/>
              </a:rPr>
              <a:t>directement en cas de reste à charge</a:t>
            </a:r>
          </a:p>
        </p:txBody>
      </p:sp>
      <p:sp>
        <p:nvSpPr>
          <p:cNvPr id="32" name="ZoneTexte 31">
            <a:extLst>
              <a:ext uri="{FF2B5EF4-FFF2-40B4-BE49-F238E27FC236}">
                <a16:creationId xmlns:a16="http://schemas.microsoft.com/office/drawing/2014/main" id="{D9465D84-51E9-C512-C0EF-89D0A12C31C1}"/>
              </a:ext>
            </a:extLst>
          </p:cNvPr>
          <p:cNvSpPr txBox="1"/>
          <p:nvPr/>
        </p:nvSpPr>
        <p:spPr>
          <a:xfrm>
            <a:off x="6681693" y="1590969"/>
            <a:ext cx="2673420" cy="276999"/>
          </a:xfrm>
          <a:prstGeom prst="rect">
            <a:avLst/>
          </a:prstGeom>
          <a:noFill/>
        </p:spPr>
        <p:txBody>
          <a:bodyPr wrap="square" rtlCol="0">
            <a:spAutoFit/>
          </a:bodyPr>
          <a:lstStyle/>
          <a:p>
            <a:r>
              <a:rPr lang="fr-FR" sz="1200" b="1" dirty="0">
                <a:solidFill>
                  <a:schemeClr val="bg1"/>
                </a:solidFill>
                <a:latin typeface="Arial" panose="020B0604020202020204" pitchFamily="34" charset="0"/>
                <a:cs typeface="Arial" panose="020B0604020202020204" pitchFamily="34" charset="0"/>
              </a:rPr>
              <a:t>CONTRAT D’APPRENTISSAGE </a:t>
            </a:r>
          </a:p>
        </p:txBody>
      </p:sp>
      <p:sp>
        <p:nvSpPr>
          <p:cNvPr id="35" name="ZoneTexte 34">
            <a:extLst>
              <a:ext uri="{FF2B5EF4-FFF2-40B4-BE49-F238E27FC236}">
                <a16:creationId xmlns:a16="http://schemas.microsoft.com/office/drawing/2014/main" id="{8846DFE8-E248-BE42-77B2-B46A87CE6FF8}"/>
              </a:ext>
            </a:extLst>
          </p:cNvPr>
          <p:cNvSpPr txBox="1"/>
          <p:nvPr/>
        </p:nvSpPr>
        <p:spPr>
          <a:xfrm>
            <a:off x="6681693" y="1876022"/>
            <a:ext cx="2394941" cy="430887"/>
          </a:xfrm>
          <a:prstGeom prst="rect">
            <a:avLst/>
          </a:prstGeom>
          <a:noFill/>
        </p:spPr>
        <p:txBody>
          <a:bodyPr wrap="square">
            <a:spAutoFit/>
          </a:bodyPr>
          <a:lstStyle/>
          <a:p>
            <a:r>
              <a:rPr lang="fr-FR" sz="1100" dirty="0">
                <a:solidFill>
                  <a:schemeClr val="bg1"/>
                </a:solidFill>
                <a:effectLst/>
                <a:latin typeface="Arial" panose="020B0604020202020204" pitchFamily="34" charset="0"/>
                <a:cs typeface="Arial" panose="020B0604020202020204" pitchFamily="34" charset="0"/>
              </a:rPr>
              <a:t>J’ai 29 ans maximum</a:t>
            </a:r>
            <a:br>
              <a:rPr lang="fr-FR" sz="1100" dirty="0">
                <a:solidFill>
                  <a:schemeClr val="bg1"/>
                </a:solidFill>
                <a:effectLst/>
                <a:latin typeface="Arial" panose="020B0604020202020204" pitchFamily="34" charset="0"/>
                <a:cs typeface="Arial" panose="020B0604020202020204" pitchFamily="34" charset="0"/>
              </a:rPr>
            </a:br>
            <a:r>
              <a:rPr lang="fr-FR" sz="1100" dirty="0">
                <a:solidFill>
                  <a:schemeClr val="bg1"/>
                </a:solidFill>
                <a:effectLst/>
                <a:latin typeface="Arial" panose="020B0604020202020204" pitchFamily="34" charset="0"/>
                <a:cs typeface="Arial" panose="020B0604020202020204" pitchFamily="34" charset="0"/>
              </a:rPr>
              <a:t>Je suis en formation initiale </a:t>
            </a:r>
            <a:endParaRPr lang="fr-FR" dirty="0">
              <a:solidFill>
                <a:schemeClr val="bg1"/>
              </a:solidFill>
              <a:latin typeface="Arial" panose="020B0604020202020204" pitchFamily="34" charset="0"/>
              <a:cs typeface="Arial" panose="020B0604020202020204" pitchFamily="34" charset="0"/>
            </a:endParaRPr>
          </a:p>
        </p:txBody>
      </p:sp>
      <p:graphicFrame>
        <p:nvGraphicFramePr>
          <p:cNvPr id="36" name="Google Shape;243;p30">
            <a:extLst>
              <a:ext uri="{FF2B5EF4-FFF2-40B4-BE49-F238E27FC236}">
                <a16:creationId xmlns:a16="http://schemas.microsoft.com/office/drawing/2014/main" id="{1069B549-D071-E815-EFE9-B9BBBA3A9E97}"/>
              </a:ext>
            </a:extLst>
          </p:cNvPr>
          <p:cNvGraphicFramePr/>
          <p:nvPr>
            <p:extLst>
              <p:ext uri="{D42A27DB-BD31-4B8C-83A1-F6EECF244321}">
                <p14:modId xmlns:p14="http://schemas.microsoft.com/office/powerpoint/2010/main" val="646383887"/>
              </p:ext>
            </p:extLst>
          </p:nvPr>
        </p:nvGraphicFramePr>
        <p:xfrm>
          <a:off x="6766560" y="2473638"/>
          <a:ext cx="3851627" cy="1211741"/>
        </p:xfrm>
        <a:graphic>
          <a:graphicData uri="http://schemas.openxmlformats.org/drawingml/2006/table">
            <a:tbl>
              <a:tblPr>
                <a:noFill/>
              </a:tblPr>
              <a:tblGrid>
                <a:gridCol w="1746644">
                  <a:extLst>
                    <a:ext uri="{9D8B030D-6E8A-4147-A177-3AD203B41FA5}">
                      <a16:colId xmlns:a16="http://schemas.microsoft.com/office/drawing/2014/main" val="20000"/>
                    </a:ext>
                  </a:extLst>
                </a:gridCol>
                <a:gridCol w="2104983">
                  <a:extLst>
                    <a:ext uri="{9D8B030D-6E8A-4147-A177-3AD203B41FA5}">
                      <a16:colId xmlns:a16="http://schemas.microsoft.com/office/drawing/2014/main" val="20001"/>
                    </a:ext>
                  </a:extLst>
                </a:gridCol>
              </a:tblGrid>
              <a:tr h="654639">
                <a:tc>
                  <a:txBody>
                    <a:bodyPr/>
                    <a:lstStyle/>
                    <a:p>
                      <a:pPr marL="0" marR="0" lvl="0" indent="0" algn="l" rtl="0">
                        <a:lnSpc>
                          <a:spcPct val="100000"/>
                        </a:lnSpc>
                        <a:spcBef>
                          <a:spcPts val="0"/>
                        </a:spcBef>
                        <a:spcAft>
                          <a:spcPts val="0"/>
                        </a:spcAft>
                        <a:buClr>
                          <a:srgbClr val="000000"/>
                        </a:buClr>
                        <a:buSzPts val="1600"/>
                        <a:buFont typeface="Arial"/>
                        <a:buNone/>
                      </a:pPr>
                      <a:r>
                        <a:rPr lang="fr-FR" sz="1400" u="none" strike="noStrike" cap="none" dirty="0">
                          <a:solidFill>
                            <a:schemeClr val="bg1"/>
                          </a:solidFill>
                          <a:latin typeface="Arial"/>
                          <a:ea typeface="Arial"/>
                          <a:cs typeface="Arial"/>
                          <a:sym typeface="Arial"/>
                        </a:rPr>
                        <a:t>21-25 ans révolus</a:t>
                      </a:r>
                      <a:endParaRPr sz="140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905,92 € </a:t>
                      </a:r>
                      <a:r>
                        <a:rPr lang="fr-FR" sz="1400" b="0" i="0" u="none" strike="noStrike" cap="none" dirty="0">
                          <a:solidFill>
                            <a:schemeClr val="bg1"/>
                          </a:solidFill>
                          <a:effectLst/>
                          <a:latin typeface="+mn-lt"/>
                          <a:ea typeface="+mn-ea"/>
                          <a:cs typeface="+mn-cs"/>
                          <a:sym typeface="Arial"/>
                        </a:rPr>
                        <a:t>(53% Smic) </a:t>
                      </a:r>
                      <a:endParaRPr lang="fr-FR" sz="1400"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7102">
                <a:tc>
                  <a:txBody>
                    <a:bodyPr/>
                    <a:lstStyle/>
                    <a:p>
                      <a:pPr marL="0" marR="0" lvl="0" indent="0" algn="l" rtl="0">
                        <a:lnSpc>
                          <a:spcPct val="100000"/>
                        </a:lnSpc>
                        <a:spcBef>
                          <a:spcPts val="0"/>
                        </a:spcBef>
                        <a:spcAft>
                          <a:spcPts val="0"/>
                        </a:spcAft>
                        <a:buClr>
                          <a:srgbClr val="000000"/>
                        </a:buClr>
                        <a:buSzPts val="1600"/>
                        <a:buFont typeface="Arial"/>
                        <a:buNone/>
                      </a:pPr>
                      <a:r>
                        <a:rPr lang="fr-FR" sz="1400" b="0" u="none" strike="noStrike" cap="none" dirty="0">
                          <a:solidFill>
                            <a:schemeClr val="bg1"/>
                          </a:solidFill>
                          <a:latin typeface="Arial"/>
                          <a:ea typeface="Arial"/>
                          <a:cs typeface="Arial"/>
                          <a:sym typeface="Arial"/>
                        </a:rPr>
                        <a:t>26 ans et plus</a:t>
                      </a:r>
                      <a:endParaRPr sz="1400" b="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1709,28 € </a:t>
                      </a:r>
                      <a:r>
                        <a:rPr lang="fr-FR" sz="1400" b="0" i="0" u="none" strike="noStrike" cap="none" dirty="0">
                          <a:solidFill>
                            <a:schemeClr val="bg1"/>
                          </a:solidFill>
                          <a:effectLst/>
                          <a:latin typeface="+mn-lt"/>
                          <a:ea typeface="+mn-ea"/>
                          <a:cs typeface="+mn-cs"/>
                          <a:sym typeface="Arial"/>
                        </a:rPr>
                        <a:t>(100% Smic) </a:t>
                      </a:r>
                      <a:endParaRPr lang="fr-FR" sz="1400"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7" name="ZoneTexte 36">
            <a:extLst>
              <a:ext uri="{FF2B5EF4-FFF2-40B4-BE49-F238E27FC236}">
                <a16:creationId xmlns:a16="http://schemas.microsoft.com/office/drawing/2014/main" id="{0C9F1330-8CBA-3423-9C9F-C189BA627A04}"/>
              </a:ext>
            </a:extLst>
          </p:cNvPr>
          <p:cNvSpPr txBox="1"/>
          <p:nvPr/>
        </p:nvSpPr>
        <p:spPr>
          <a:xfrm>
            <a:off x="6681693" y="4085742"/>
            <a:ext cx="3100596" cy="276999"/>
          </a:xfrm>
          <a:prstGeom prst="rect">
            <a:avLst/>
          </a:prstGeom>
          <a:noFill/>
        </p:spPr>
        <p:txBody>
          <a:bodyPr wrap="square" rtlCol="0">
            <a:spAutoFit/>
          </a:bodyPr>
          <a:lstStyle/>
          <a:p>
            <a:r>
              <a:rPr lang="fr-FR" sz="1200" b="1" dirty="0">
                <a:solidFill>
                  <a:schemeClr val="bg1"/>
                </a:solidFill>
                <a:latin typeface="Arial" panose="020B0604020202020204" pitchFamily="34" charset="0"/>
                <a:cs typeface="Arial" panose="020B0604020202020204" pitchFamily="34" charset="0"/>
              </a:rPr>
              <a:t>CONTRAT DE PROFESSIONALISATION </a:t>
            </a:r>
          </a:p>
        </p:txBody>
      </p:sp>
      <p:sp>
        <p:nvSpPr>
          <p:cNvPr id="39" name="ZoneTexte 38">
            <a:extLst>
              <a:ext uri="{FF2B5EF4-FFF2-40B4-BE49-F238E27FC236}">
                <a16:creationId xmlns:a16="http://schemas.microsoft.com/office/drawing/2014/main" id="{F483252B-3844-7EFB-CEBE-C8166418170F}"/>
              </a:ext>
            </a:extLst>
          </p:cNvPr>
          <p:cNvSpPr txBox="1"/>
          <p:nvPr/>
        </p:nvSpPr>
        <p:spPr>
          <a:xfrm>
            <a:off x="6637868" y="4362741"/>
            <a:ext cx="4456853" cy="430887"/>
          </a:xfrm>
          <a:prstGeom prst="rect">
            <a:avLst/>
          </a:prstGeom>
          <a:noFill/>
        </p:spPr>
        <p:txBody>
          <a:bodyPr wrap="square">
            <a:spAutoFit/>
          </a:bodyPr>
          <a:lstStyle/>
          <a:p>
            <a:r>
              <a:rPr lang="fr-FR" sz="1100" dirty="0">
                <a:solidFill>
                  <a:schemeClr val="bg1"/>
                </a:solidFill>
                <a:effectLst/>
                <a:latin typeface="Arial" panose="020B0604020202020204" pitchFamily="34" charset="0"/>
                <a:cs typeface="Arial" panose="020B0604020202020204" pitchFamily="34" charset="0"/>
              </a:rPr>
              <a:t>Je suis demandeur d’emploi de 26 ans et plus </a:t>
            </a:r>
            <a:br>
              <a:rPr lang="fr-FR" sz="1100" dirty="0">
                <a:solidFill>
                  <a:schemeClr val="bg1"/>
                </a:solidFill>
                <a:effectLst/>
                <a:latin typeface="Arial" panose="020B0604020202020204" pitchFamily="34" charset="0"/>
                <a:cs typeface="Arial" panose="020B0604020202020204" pitchFamily="34" charset="0"/>
              </a:rPr>
            </a:br>
            <a:r>
              <a:rPr lang="fr-FR" sz="1100" dirty="0">
                <a:solidFill>
                  <a:schemeClr val="bg1"/>
                </a:solidFill>
                <a:effectLst/>
                <a:latin typeface="Arial" panose="020B0604020202020204" pitchFamily="34" charset="0"/>
                <a:cs typeface="Arial" panose="020B0604020202020204" pitchFamily="34" charset="0"/>
              </a:rPr>
              <a:t>Je suis inscrit à Pôle Emploi </a:t>
            </a:r>
            <a:endParaRPr lang="fr-FR" sz="1400" dirty="0">
              <a:solidFill>
                <a:schemeClr val="bg1"/>
              </a:solidFill>
              <a:latin typeface="Arial" panose="020B0604020202020204" pitchFamily="34" charset="0"/>
              <a:cs typeface="Arial" panose="020B0604020202020204" pitchFamily="34" charset="0"/>
            </a:endParaRPr>
          </a:p>
        </p:txBody>
      </p:sp>
      <p:graphicFrame>
        <p:nvGraphicFramePr>
          <p:cNvPr id="40" name="Google Shape;243;p30">
            <a:extLst>
              <a:ext uri="{FF2B5EF4-FFF2-40B4-BE49-F238E27FC236}">
                <a16:creationId xmlns:a16="http://schemas.microsoft.com/office/drawing/2014/main" id="{16CCEA5C-9EBA-3966-D75E-FB1D150603F4}"/>
              </a:ext>
            </a:extLst>
          </p:cNvPr>
          <p:cNvGraphicFramePr/>
          <p:nvPr>
            <p:extLst>
              <p:ext uri="{D42A27DB-BD31-4B8C-83A1-F6EECF244321}">
                <p14:modId xmlns:p14="http://schemas.microsoft.com/office/powerpoint/2010/main" val="2872525087"/>
              </p:ext>
            </p:extLst>
          </p:nvPr>
        </p:nvGraphicFramePr>
        <p:xfrm>
          <a:off x="6766560" y="4951133"/>
          <a:ext cx="3851627" cy="1158250"/>
        </p:xfrm>
        <a:graphic>
          <a:graphicData uri="http://schemas.openxmlformats.org/drawingml/2006/table">
            <a:tbl>
              <a:tblPr>
                <a:noFill/>
              </a:tblPr>
              <a:tblGrid>
                <a:gridCol w="1746644">
                  <a:extLst>
                    <a:ext uri="{9D8B030D-6E8A-4147-A177-3AD203B41FA5}">
                      <a16:colId xmlns:a16="http://schemas.microsoft.com/office/drawing/2014/main" val="20000"/>
                    </a:ext>
                  </a:extLst>
                </a:gridCol>
                <a:gridCol w="2104983">
                  <a:extLst>
                    <a:ext uri="{9D8B030D-6E8A-4147-A177-3AD203B41FA5}">
                      <a16:colId xmlns:a16="http://schemas.microsoft.com/office/drawing/2014/main" val="20001"/>
                    </a:ext>
                  </a:extLst>
                </a:gridCol>
              </a:tblGrid>
              <a:tr h="557102">
                <a:tc>
                  <a:txBody>
                    <a:bodyPr/>
                    <a:lstStyle/>
                    <a:p>
                      <a:pPr marL="0" marR="0" lvl="0" indent="0" algn="l" rtl="0">
                        <a:lnSpc>
                          <a:spcPct val="100000"/>
                        </a:lnSpc>
                        <a:spcBef>
                          <a:spcPts val="0"/>
                        </a:spcBef>
                        <a:spcAft>
                          <a:spcPts val="0"/>
                        </a:spcAft>
                        <a:buClr>
                          <a:srgbClr val="000000"/>
                        </a:buClr>
                        <a:buSzPts val="1600"/>
                        <a:buFont typeface="Arial"/>
                        <a:buNone/>
                      </a:pPr>
                      <a:r>
                        <a:rPr lang="fr-FR" sz="1400" b="0" u="none" strike="noStrike" cap="none" dirty="0">
                          <a:solidFill>
                            <a:schemeClr val="bg1"/>
                          </a:solidFill>
                          <a:latin typeface="Arial"/>
                          <a:ea typeface="Arial"/>
                          <a:cs typeface="Arial"/>
                          <a:sym typeface="Arial"/>
                        </a:rPr>
                        <a:t>26 ans et plus</a:t>
                      </a:r>
                      <a:endParaRPr sz="1400" b="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1709,28 € </a:t>
                      </a:r>
                      <a:r>
                        <a:rPr lang="fr-FR" sz="1400" b="0" i="0" u="none" strike="noStrike" cap="none" dirty="0">
                          <a:solidFill>
                            <a:schemeClr val="bg1"/>
                          </a:solidFill>
                          <a:effectLst/>
                          <a:latin typeface="+mn-lt"/>
                          <a:ea typeface="+mn-ea"/>
                          <a:cs typeface="+mn-cs"/>
                          <a:sym typeface="Arial"/>
                        </a:rPr>
                        <a:t>(100% Smic) ou </a:t>
                      </a:r>
                      <a:r>
                        <a:rPr lang="fr-FR" sz="1400" b="1" i="0" u="none" strike="noStrike" cap="none" dirty="0">
                          <a:solidFill>
                            <a:schemeClr val="bg1"/>
                          </a:solidFill>
                          <a:effectLst/>
                          <a:latin typeface="+mn-lt"/>
                          <a:ea typeface="+mn-ea"/>
                          <a:cs typeface="+mn-cs"/>
                          <a:sym typeface="Arial"/>
                        </a:rPr>
                        <a:t>85% de la rémunération minimale conventionnelle</a:t>
                      </a:r>
                      <a:endParaRPr lang="fr-FR" sz="1400" b="1"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191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FINANCEMENTS</a:t>
            </a:r>
            <a:br>
              <a:rPr lang="fr-FR" dirty="0">
                <a:solidFill>
                  <a:srgbClr val="E84424"/>
                </a:solidFill>
              </a:rPr>
            </a:br>
            <a:r>
              <a:rPr lang="fr-FR" b="0" dirty="0">
                <a:solidFill>
                  <a:srgbClr val="E84424"/>
                </a:solidFill>
              </a:rPr>
              <a:t>FORMATIONS </a:t>
            </a:r>
            <a:r>
              <a:rPr lang="fr-FR" dirty="0">
                <a:solidFill>
                  <a:srgbClr val="E84424"/>
                </a:solidFill>
              </a:rPr>
              <a:t>A VOTRE RYTHME</a:t>
            </a:r>
            <a:endParaRPr sz="200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3</a:t>
            </a:r>
            <a:endParaRPr dirty="0"/>
          </a:p>
        </p:txBody>
      </p:sp>
    </p:spTree>
    <p:extLst>
      <p:ext uri="{BB962C8B-B14F-4D97-AF65-F5344CB8AC3E}">
        <p14:creationId xmlns:p14="http://schemas.microsoft.com/office/powerpoint/2010/main" val="235277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20"/>
          <p:cNvSpPr/>
          <p:nvPr/>
        </p:nvSpPr>
        <p:spPr>
          <a:xfrm>
            <a:off x="993190" y="3727591"/>
            <a:ext cx="4677600"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3 mois de formation </a:t>
            </a:r>
            <a:br>
              <a:rPr lang="fr-FR" sz="1800" b="1" i="0" u="none" strike="noStrike" cap="none" dirty="0">
                <a:solidFill>
                  <a:srgbClr val="333331"/>
                </a:solidFill>
                <a:latin typeface="Arial"/>
                <a:ea typeface="Arial"/>
                <a:cs typeface="Arial"/>
                <a:sym typeface="Arial"/>
              </a:rPr>
            </a:br>
            <a:r>
              <a:rPr lang="fr-FR" sz="1800" b="0" i="0" u="none" strike="noStrike" cap="none" dirty="0">
                <a:solidFill>
                  <a:srgbClr val="333331"/>
                </a:solidFill>
                <a:latin typeface="Arial"/>
                <a:ea typeface="Arial"/>
                <a:cs typeface="Arial"/>
                <a:sym typeface="Arial"/>
              </a:rPr>
              <a:t>pour suivre et valider les unités de formation</a:t>
            </a:r>
            <a:endParaRPr sz="1400" b="0" i="0" u="none" strike="noStrike" cap="none" dirty="0">
              <a:solidFill>
                <a:srgbClr val="333331"/>
              </a:solidFill>
              <a:latin typeface="Arial"/>
              <a:ea typeface="Arial"/>
              <a:cs typeface="Arial"/>
              <a:sym typeface="Arial"/>
            </a:endParaRPr>
          </a:p>
        </p:txBody>
      </p:sp>
      <p:cxnSp>
        <p:nvCxnSpPr>
          <p:cNvPr id="141" name="Google Shape;141;p20"/>
          <p:cNvCxnSpPr/>
          <p:nvPr/>
        </p:nvCxnSpPr>
        <p:spPr>
          <a:xfrm>
            <a:off x="6091311" y="3038375"/>
            <a:ext cx="0" cy="2007900"/>
          </a:xfrm>
          <a:prstGeom prst="straightConnector1">
            <a:avLst/>
          </a:prstGeom>
          <a:noFill/>
          <a:ln w="19050" cap="rnd" cmpd="sng">
            <a:solidFill>
              <a:schemeClr val="accent3"/>
            </a:solidFill>
            <a:prstDash val="dash"/>
            <a:miter lim="800000"/>
            <a:headEnd type="none" w="sm" len="sm"/>
            <a:tailEnd type="none" w="sm" len="sm"/>
          </a:ln>
        </p:spPr>
      </p:cxnSp>
      <p:sp>
        <p:nvSpPr>
          <p:cNvPr id="143" name="Google Shape;143;p20"/>
          <p:cNvSpPr/>
          <p:nvPr/>
        </p:nvSpPr>
        <p:spPr>
          <a:xfrm>
            <a:off x="711200" y="1697212"/>
            <a:ext cx="10762800"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dirty="0">
                <a:solidFill>
                  <a:srgbClr val="333331"/>
                </a:solidFill>
                <a:latin typeface="Arial"/>
                <a:ea typeface="Arial"/>
                <a:cs typeface="Arial"/>
                <a:sym typeface="Arial"/>
              </a:rPr>
              <a:t>Tous les </a:t>
            </a:r>
            <a:r>
              <a:rPr lang="fr-FR" sz="1800" b="1" i="0" u="none" strike="noStrike" cap="none" dirty="0">
                <a:solidFill>
                  <a:srgbClr val="333331"/>
                </a:solidFill>
                <a:latin typeface="Arial"/>
                <a:ea typeface="Arial"/>
                <a:cs typeface="Arial"/>
                <a:sym typeface="Arial"/>
              </a:rPr>
              <a:t>parcours expérimentés 3 mois </a:t>
            </a:r>
            <a:r>
              <a:rPr lang="fr-FR" sz="1800" b="0" i="0" u="none" strike="noStrike" cap="none" dirty="0">
                <a:solidFill>
                  <a:srgbClr val="333331"/>
                </a:solidFill>
                <a:latin typeface="Arial"/>
                <a:ea typeface="Arial"/>
                <a:cs typeface="Arial"/>
                <a:sym typeface="Arial"/>
              </a:rPr>
              <a:t>sont composées de 4 unités de formation correspondant à des blocs de compétences à acquérir (savoirs et savoir-faire). Ces unités de formation peuvent être suivies en continu (la même année) ou à votre rythme (sur plusieurs années).</a:t>
            </a:r>
            <a:endParaRPr sz="1800" b="1" i="0" u="none" strike="noStrike" cap="none" dirty="0">
              <a:solidFill>
                <a:srgbClr val="333331"/>
              </a:solidFill>
              <a:latin typeface="Arial"/>
              <a:ea typeface="Arial"/>
              <a:cs typeface="Arial"/>
              <a:sym typeface="Arial"/>
            </a:endParaRPr>
          </a:p>
        </p:txBody>
      </p:sp>
      <p:sp>
        <p:nvSpPr>
          <p:cNvPr id="144" name="Google Shape;144;p20"/>
          <p:cNvSpPr/>
          <p:nvPr/>
        </p:nvSpPr>
        <p:spPr>
          <a:xfrm>
            <a:off x="572073" y="4821572"/>
            <a:ext cx="4918200" cy="4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6 mois de mission humanitaire</a:t>
            </a:r>
            <a:endParaRPr sz="1400" b="0" i="0" u="none" strike="noStrike" cap="none" dirty="0">
              <a:solidFill>
                <a:srgbClr val="333331"/>
              </a:solidFill>
              <a:latin typeface="Arial"/>
              <a:ea typeface="Arial"/>
              <a:cs typeface="Arial"/>
              <a:sym typeface="Arial"/>
            </a:endParaRPr>
          </a:p>
        </p:txBody>
      </p:sp>
      <p:sp>
        <p:nvSpPr>
          <p:cNvPr id="145" name="Google Shape;145;p20"/>
          <p:cNvSpPr/>
          <p:nvPr/>
        </p:nvSpPr>
        <p:spPr>
          <a:xfrm>
            <a:off x="6869271" y="4822033"/>
            <a:ext cx="4566000" cy="4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333331"/>
                </a:solidFill>
                <a:latin typeface="Arial"/>
                <a:ea typeface="Arial"/>
                <a:cs typeface="Arial"/>
                <a:sym typeface="Arial"/>
              </a:rPr>
              <a:t>6 mois de mission humanitaire</a:t>
            </a:r>
            <a:endParaRPr sz="1400" b="0" i="0" u="none" strike="noStrike" cap="none">
              <a:solidFill>
                <a:srgbClr val="333331"/>
              </a:solidFill>
              <a:latin typeface="Arial"/>
              <a:ea typeface="Arial"/>
              <a:cs typeface="Arial"/>
              <a:sym typeface="Arial"/>
            </a:endParaRPr>
          </a:p>
        </p:txBody>
      </p:sp>
      <p:sp>
        <p:nvSpPr>
          <p:cNvPr id="146" name="Google Shape;146;p20"/>
          <p:cNvSpPr/>
          <p:nvPr/>
        </p:nvSpPr>
        <p:spPr>
          <a:xfrm>
            <a:off x="993190" y="5213966"/>
            <a:ext cx="10480809"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Une même certification professionnelle </a:t>
            </a:r>
            <a:endParaRPr sz="1400" b="0" i="0" u="none" strike="noStrike" cap="none" dirty="0">
              <a:solidFill>
                <a:srgbClr val="333331"/>
              </a:solidFill>
              <a:latin typeface="Arial"/>
              <a:ea typeface="Arial"/>
              <a:cs typeface="Arial"/>
              <a:sym typeface="Arial"/>
            </a:endParaRPr>
          </a:p>
        </p:txBody>
      </p:sp>
      <p:sp>
        <p:nvSpPr>
          <p:cNvPr id="147" name="Google Shape;147;p20"/>
          <p:cNvSpPr/>
          <p:nvPr/>
        </p:nvSpPr>
        <p:spPr>
          <a:xfrm>
            <a:off x="6604817" y="3770233"/>
            <a:ext cx="4879500" cy="9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E84424"/>
                </a:solidFill>
                <a:latin typeface="Arial"/>
                <a:ea typeface="Arial"/>
                <a:cs typeface="Arial"/>
                <a:sym typeface="Arial"/>
              </a:rPr>
              <a:t>Plusieurs années</a:t>
            </a:r>
            <a:br>
              <a:rPr lang="fr-FR" sz="1800" b="1" i="0" u="none" strike="noStrike" cap="none" dirty="0">
                <a:solidFill>
                  <a:srgbClr val="E84424"/>
                </a:solidFill>
                <a:latin typeface="Arial"/>
                <a:ea typeface="Arial"/>
                <a:cs typeface="Arial"/>
                <a:sym typeface="Arial"/>
              </a:rPr>
            </a:br>
            <a:r>
              <a:rPr lang="fr-FR" sz="1800" b="0" i="0" u="none" strike="noStrike" cap="none" dirty="0">
                <a:solidFill>
                  <a:srgbClr val="E84424"/>
                </a:solidFill>
                <a:latin typeface="Arial"/>
                <a:ea typeface="Arial"/>
                <a:cs typeface="Arial"/>
                <a:sym typeface="Arial"/>
              </a:rPr>
              <a:t>pour suivre et valider les unités de formation</a:t>
            </a:r>
            <a:br>
              <a:rPr lang="fr-FR" sz="1800" b="0" i="0" u="none" strike="noStrike" cap="none" dirty="0">
                <a:solidFill>
                  <a:srgbClr val="E84424"/>
                </a:solidFill>
                <a:latin typeface="Arial"/>
                <a:ea typeface="Arial"/>
                <a:cs typeface="Arial"/>
                <a:sym typeface="Arial"/>
              </a:rPr>
            </a:br>
            <a:r>
              <a:rPr lang="fr-FR" sz="1400" b="0" i="0" u="none" strike="noStrike" cap="none" dirty="0">
                <a:solidFill>
                  <a:srgbClr val="E84424"/>
                </a:solidFill>
                <a:latin typeface="Arial"/>
                <a:ea typeface="Arial"/>
                <a:cs typeface="Arial"/>
                <a:sym typeface="Arial"/>
              </a:rPr>
              <a:t> (hors compétences transversales)</a:t>
            </a:r>
            <a:endParaRPr sz="1100" b="0" i="0" u="none" strike="noStrike" cap="none" dirty="0">
              <a:solidFill>
                <a:srgbClr val="E84424"/>
              </a:solidFill>
              <a:latin typeface="Arial"/>
              <a:ea typeface="Arial"/>
              <a:cs typeface="Arial"/>
              <a:sym typeface="Arial"/>
            </a:endParaRPr>
          </a:p>
        </p:txBody>
      </p:sp>
      <p:sp>
        <p:nvSpPr>
          <p:cNvPr id="4" name="Titre 1">
            <a:extLst>
              <a:ext uri="{FF2B5EF4-FFF2-40B4-BE49-F238E27FC236}">
                <a16:creationId xmlns:a16="http://schemas.microsoft.com/office/drawing/2014/main" id="{35A12E40-AD68-3E79-0D2F-113FF34F18DB}"/>
              </a:ext>
            </a:extLst>
          </p:cNvPr>
          <p:cNvSpPr txBox="1">
            <a:spLocks/>
          </p:cNvSpPr>
          <p:nvPr/>
        </p:nvSpPr>
        <p:spPr>
          <a:xfrm>
            <a:off x="729426" y="677559"/>
            <a:ext cx="5908442" cy="802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A votre rythme ?</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endParaRPr lang="fr-FR" sz="4000" spc="-150" dirty="0">
              <a:solidFill>
                <a:schemeClr val="bg1"/>
              </a:solidFill>
              <a:latin typeface="Arial" panose="020B0604020202020204" pitchFamily="34" charset="0"/>
              <a:cs typeface="Arial" panose="020B0604020202020204" pitchFamily="34" charset="0"/>
            </a:endParaRPr>
          </a:p>
        </p:txBody>
      </p:sp>
      <p:sp>
        <p:nvSpPr>
          <p:cNvPr id="5" name="Rectangle à coins arrondis 34">
            <a:extLst>
              <a:ext uri="{FF2B5EF4-FFF2-40B4-BE49-F238E27FC236}">
                <a16:creationId xmlns:a16="http://schemas.microsoft.com/office/drawing/2014/main" id="{B960D5E9-581F-C2B0-97FD-057C15B820CF}"/>
              </a:ext>
            </a:extLst>
          </p:cNvPr>
          <p:cNvSpPr/>
          <p:nvPr/>
        </p:nvSpPr>
        <p:spPr>
          <a:xfrm>
            <a:off x="2111948" y="2830329"/>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DD80FE8-4F90-EDFF-A3F2-0F0AD10109C8}"/>
              </a:ext>
            </a:extLst>
          </p:cNvPr>
          <p:cNvSpPr txBox="1"/>
          <p:nvPr/>
        </p:nvSpPr>
        <p:spPr>
          <a:xfrm>
            <a:off x="2102589" y="3015007"/>
            <a:ext cx="2458802" cy="400110"/>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EN CONTINU  </a:t>
            </a:r>
            <a:endParaRPr lang="fr-FR" sz="2000" b="1" dirty="0">
              <a:solidFill>
                <a:srgbClr val="E84525"/>
              </a:solidFill>
              <a:latin typeface="Arial" panose="020B0604020202020204" pitchFamily="34" charset="0"/>
              <a:cs typeface="Arial" panose="020B0604020202020204" pitchFamily="34" charset="0"/>
            </a:endParaRPr>
          </a:p>
        </p:txBody>
      </p:sp>
      <p:sp>
        <p:nvSpPr>
          <p:cNvPr id="7" name="Rectangle à coins arrondis 34">
            <a:extLst>
              <a:ext uri="{FF2B5EF4-FFF2-40B4-BE49-F238E27FC236}">
                <a16:creationId xmlns:a16="http://schemas.microsoft.com/office/drawing/2014/main" id="{0ECF64D7-B09E-DAB9-0763-7F1E1C6599BE}"/>
              </a:ext>
            </a:extLst>
          </p:cNvPr>
          <p:cNvSpPr/>
          <p:nvPr/>
        </p:nvSpPr>
        <p:spPr>
          <a:xfrm>
            <a:off x="7817417" y="2834927"/>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C3B962A-F062-3F02-0E75-D286373CC136}"/>
              </a:ext>
            </a:extLst>
          </p:cNvPr>
          <p:cNvSpPr txBox="1"/>
          <p:nvPr/>
        </p:nvSpPr>
        <p:spPr>
          <a:xfrm>
            <a:off x="7811126" y="2865659"/>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A VOTRE </a:t>
            </a:r>
          </a:p>
          <a:p>
            <a:pPr algn="ctr"/>
            <a:r>
              <a:rPr lang="fr-FR" sz="2000" dirty="0">
                <a:solidFill>
                  <a:srgbClr val="E84525"/>
                </a:solidFill>
                <a:latin typeface="Arial" panose="020B0604020202020204" pitchFamily="34" charset="0"/>
                <a:cs typeface="Arial" panose="020B0604020202020204" pitchFamily="34" charset="0"/>
              </a:rPr>
              <a:t>RYTHME  </a:t>
            </a:r>
            <a:endParaRPr lang="fr-FR" sz="2000" b="1" dirty="0">
              <a:solidFill>
                <a:srgbClr val="E84525"/>
              </a:solidFill>
              <a:latin typeface="Arial" panose="020B0604020202020204" pitchFamily="34" charset="0"/>
              <a:cs typeface="Arial" panose="020B0604020202020204" pitchFamily="34" charset="0"/>
            </a:endParaRPr>
          </a:p>
        </p:txBody>
      </p:sp>
      <p:sp>
        <p:nvSpPr>
          <p:cNvPr id="9" name="Google Shape;143;p20">
            <a:extLst>
              <a:ext uri="{FF2B5EF4-FFF2-40B4-BE49-F238E27FC236}">
                <a16:creationId xmlns:a16="http://schemas.microsoft.com/office/drawing/2014/main" id="{D3EE5DD9-F181-1473-E15F-7BBABAD8790E}"/>
              </a:ext>
            </a:extLst>
          </p:cNvPr>
          <p:cNvSpPr/>
          <p:nvPr/>
        </p:nvSpPr>
        <p:spPr>
          <a:xfrm>
            <a:off x="704278" y="6082597"/>
            <a:ext cx="10762800" cy="465600"/>
          </a:xfrm>
          <a:prstGeom prst="rect">
            <a:avLst/>
          </a:prstGeom>
          <a:solidFill>
            <a:schemeClr val="lt1"/>
          </a:solidFill>
          <a:ln w="19050">
            <a:solidFill>
              <a:srgbClr val="E84424"/>
            </a:solidFill>
            <a:prstDash val="sysDot"/>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fr-FR" dirty="0">
                <a:solidFill>
                  <a:srgbClr val="333331"/>
                </a:solidFill>
              </a:rPr>
              <a:t>Coordinateur de programme humanitaire, </a:t>
            </a:r>
            <a:r>
              <a:rPr lang="fr-FR" dirty="0" err="1">
                <a:solidFill>
                  <a:srgbClr val="333331"/>
                </a:solidFill>
              </a:rPr>
              <a:t>Humanitarian</a:t>
            </a:r>
            <a:r>
              <a:rPr lang="fr-FR" dirty="0">
                <a:solidFill>
                  <a:srgbClr val="333331"/>
                </a:solidFill>
              </a:rPr>
              <a:t> Programme Manager, Responsable Logistique, Responsable RH et Finances</a:t>
            </a:r>
            <a:endParaRPr b="1" i="0" u="none" strike="noStrike" cap="none" dirty="0">
              <a:solidFill>
                <a:srgbClr val="333331"/>
              </a:solidFill>
              <a:latin typeface="Arial"/>
              <a:ea typeface="Arial"/>
              <a:cs typeface="Arial"/>
              <a:sym typeface="Arial"/>
            </a:endParaRPr>
          </a:p>
        </p:txBody>
      </p:sp>
      <p:cxnSp>
        <p:nvCxnSpPr>
          <p:cNvPr id="11" name="Connecteur en angle 10">
            <a:extLst>
              <a:ext uri="{FF2B5EF4-FFF2-40B4-BE49-F238E27FC236}">
                <a16:creationId xmlns:a16="http://schemas.microsoft.com/office/drawing/2014/main" id="{6F9B4C6E-F051-FE14-2472-1CF448BD00EB}"/>
              </a:ext>
            </a:extLst>
          </p:cNvPr>
          <p:cNvCxnSpPr>
            <a:cxnSpLocks/>
            <a:stCxn id="143" idx="1"/>
            <a:endCxn id="9" idx="1"/>
          </p:cNvCxnSpPr>
          <p:nvPr/>
        </p:nvCxnSpPr>
        <p:spPr>
          <a:xfrm rot="10800000" flipV="1">
            <a:off x="704278" y="2105511"/>
            <a:ext cx="6922" cy="4209885"/>
          </a:xfrm>
          <a:prstGeom prst="bentConnector3">
            <a:avLst>
              <a:gd name="adj1" fmla="val 3402514"/>
            </a:avLst>
          </a:prstGeom>
          <a:ln w="19050">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82" name="Google Shape;782;p68"/>
          <p:cNvSpPr/>
          <p:nvPr/>
        </p:nvSpPr>
        <p:spPr>
          <a:xfrm>
            <a:off x="750532" y="5298785"/>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a:p>
            <a:pPr marL="0" marR="0" lvl="0" indent="0" algn="l" rtl="0">
              <a:spcBef>
                <a:spcPts val="0"/>
              </a:spcBef>
              <a:spcAft>
                <a:spcPts val="0"/>
              </a:spcAft>
              <a:buNone/>
            </a:pPr>
            <a:r>
              <a:rPr lang="fr-FR" sz="1400" dirty="0">
                <a:solidFill>
                  <a:srgbClr val="333331"/>
                </a:solidFill>
                <a:latin typeface="Arial"/>
                <a:ea typeface="Arial"/>
                <a:cs typeface="Arial"/>
                <a:sym typeface="Arial"/>
              </a:rPr>
              <a:t>Notamment auprès de votre région de résidence hors Auvergne Rhône-Alpes, Conseils Généraux, communes, financements privés</a:t>
            </a:r>
            <a:endParaRPr sz="1400" dirty="0">
              <a:solidFill>
                <a:srgbClr val="333331"/>
              </a:solidFill>
              <a:latin typeface="Arial"/>
              <a:ea typeface="Arial"/>
              <a:cs typeface="Arial"/>
              <a:sym typeface="Arial"/>
            </a:endParaRPr>
          </a:p>
        </p:txBody>
      </p:sp>
      <p:sp>
        <p:nvSpPr>
          <p:cNvPr id="783" name="Google Shape;783;p68"/>
          <p:cNvSpPr/>
          <p:nvPr/>
        </p:nvSpPr>
        <p:spPr>
          <a:xfrm>
            <a:off x="761549" y="480587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50" dirty="0">
                <a:solidFill>
                  <a:srgbClr val="333331"/>
                </a:solidFill>
                <a:latin typeface="Arial"/>
                <a:ea typeface="Arial"/>
                <a:cs typeface="Arial"/>
                <a:sym typeface="Arial"/>
              </a:rPr>
              <a:t>Les frais de sélection et d’inscription sont inclus.</a:t>
            </a:r>
            <a:endParaRPr sz="105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A votre rythme</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2716153237"/>
              </p:ext>
            </p:extLst>
          </p:nvPr>
        </p:nvGraphicFramePr>
        <p:xfrm>
          <a:off x="839788" y="1947715"/>
          <a:ext cx="5204083" cy="2595950"/>
        </p:xfrm>
        <a:graphic>
          <a:graphicData uri="http://schemas.openxmlformats.org/drawingml/2006/table">
            <a:tbl>
              <a:tblPr firstRow="1" bandRow="1">
                <a:noFill/>
                <a:tableStyleId>{6ED869BB-7602-4D4B-A690-82C7B79ADF66}</a:tableStyleId>
              </a:tblPr>
              <a:tblGrid>
                <a:gridCol w="3420639">
                  <a:extLst>
                    <a:ext uri="{9D8B030D-6E8A-4147-A177-3AD203B41FA5}">
                      <a16:colId xmlns:a16="http://schemas.microsoft.com/office/drawing/2014/main" val="20000"/>
                    </a:ext>
                  </a:extLst>
                </a:gridCol>
                <a:gridCol w="1783444">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Durée de l’unité de formation</a:t>
                      </a:r>
                      <a:endParaRPr sz="1600" dirty="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Prix</a:t>
                      </a:r>
                      <a:endParaRPr dirty="0"/>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6 et 10 jours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1 600 €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11 et 15 jours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2 100 €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16 et 20 jours</a:t>
                      </a:r>
                      <a:endParaRPr lang="fr-FR" sz="1600"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2 600 €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21 et 25 jours</a:t>
                      </a:r>
                      <a:endParaRPr lang="fr-FR" sz="1600"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3 100 €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333331"/>
                          </a:solidFill>
                          <a:latin typeface="Arial"/>
                          <a:ea typeface="Arial"/>
                          <a:cs typeface="Arial"/>
                          <a:sym typeface="Arial"/>
                        </a:rPr>
                        <a:t>Entre 26 et 30 jours</a:t>
                      </a:r>
                      <a:endParaRPr lang="fr-FR" sz="1600" dirty="0"/>
                    </a:p>
                  </a:txBody>
                  <a:tcPr marL="91450" marR="91450" marT="45725" marB="45725" anchor="ctr">
                    <a:lnR w="12700" cap="flat" cmpd="sng" algn="ctr">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3 500 €</a:t>
                      </a:r>
                      <a:endParaRPr lang="fr-FR" sz="1600" dirty="0"/>
                    </a:p>
                  </a:txBody>
                  <a:tcPr marL="91450" marR="91450" marT="45725" marB="45725" anchor="ctr">
                    <a:lnL w="12700" cap="flat" cmpd="sng" algn="ctr">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extLst>
                  <a:ext uri="{0D108BD9-81ED-4DB2-BD59-A6C34878D82A}">
                    <a16:rowId xmlns:a16="http://schemas.microsoft.com/office/drawing/2014/main" val="393196166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333331"/>
                          </a:solidFill>
                          <a:latin typeface="Arial"/>
                          <a:ea typeface="Arial"/>
                          <a:cs typeface="Arial"/>
                          <a:sym typeface="Arial"/>
                        </a:rPr>
                        <a:t>Entre 31 et 35 jours</a:t>
                      </a:r>
                      <a:endParaRPr lang="fr-FR" sz="1600" dirty="0"/>
                    </a:p>
                  </a:txBody>
                  <a:tcPr marL="91450" marR="91450" marT="45725" marB="45725" anchor="ctr">
                    <a:lnR w="12700" cap="flat" cmpd="sng" algn="ctr">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3 800 €</a:t>
                      </a:r>
                      <a:endParaRPr lang="fr-FR" sz="1600" dirty="0"/>
                    </a:p>
                  </a:txBody>
                  <a:tcPr marL="91450" marR="91450" marT="45725" marB="45725" anchor="ctr">
                    <a:lnL w="12700" cap="flat" cmpd="sng" algn="ctr">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648519069"/>
                  </a:ext>
                </a:extLst>
              </a:tr>
            </a:tbl>
          </a:graphicData>
        </a:graphic>
      </p:graphicFrame>
      <p:sp>
        <p:nvSpPr>
          <p:cNvPr id="4" name="Google Shape;805;p71">
            <a:extLst>
              <a:ext uri="{FF2B5EF4-FFF2-40B4-BE49-F238E27FC236}">
                <a16:creationId xmlns:a16="http://schemas.microsoft.com/office/drawing/2014/main" id="{E69E794B-5C9D-92FE-769E-2EE55B09FB96}"/>
              </a:ext>
            </a:extLst>
          </p:cNvPr>
          <p:cNvSpPr txBox="1"/>
          <p:nvPr/>
        </p:nvSpPr>
        <p:spPr>
          <a:xfrm>
            <a:off x="6704913" y="796043"/>
            <a:ext cx="5300400" cy="59554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 de prises en charge</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L="342900" marR="0" lvl="0" indent="-342900" algn="l" rtl="0">
              <a:spcBef>
                <a:spcPts val="0"/>
              </a:spcBef>
              <a:spcAft>
                <a:spcPts val="0"/>
              </a:spcAft>
              <a:buClr>
                <a:schemeClr val="lt1"/>
              </a:buClr>
              <a:buSzPts val="1400"/>
              <a:buFont typeface="Arial"/>
              <a:buChar char="•"/>
            </a:pPr>
            <a:r>
              <a:rPr lang="fr-FR" sz="1400" b="1" dirty="0">
                <a:solidFill>
                  <a:schemeClr val="lt1"/>
                </a:solidFill>
                <a:latin typeface="Arial"/>
                <a:ea typeface="Arial"/>
                <a:cs typeface="Arial"/>
                <a:sym typeface="Arial"/>
              </a:rPr>
              <a:t>Pôle Emploi </a:t>
            </a:r>
            <a:r>
              <a:rPr lang="fr-FR" sz="1400" dirty="0">
                <a:solidFill>
                  <a:schemeClr val="lt1"/>
                </a:solidFill>
                <a:latin typeface="Arial"/>
                <a:ea typeface="Arial"/>
                <a:cs typeface="Arial"/>
                <a:sym typeface="Arial"/>
              </a:rPr>
              <a:t>(Aide individuelle à la Formation, </a:t>
            </a:r>
            <a:r>
              <a:rPr lang="fr-FR" sz="1400" dirty="0" err="1">
                <a:solidFill>
                  <a:schemeClr val="lt1"/>
                </a:solidFill>
                <a:latin typeface="Arial"/>
                <a:ea typeface="Arial"/>
                <a:cs typeface="Arial"/>
                <a:sym typeface="Arial"/>
              </a:rPr>
              <a:t>etc</a:t>
            </a:r>
            <a:r>
              <a:rPr lang="fr-FR" sz="1400" dirty="0">
                <a:solidFill>
                  <a:schemeClr val="lt1"/>
                </a:solidFill>
                <a:latin typeface="Arial"/>
                <a:ea typeface="Arial"/>
                <a:cs typeface="Arial"/>
                <a:sym typeface="Arial"/>
              </a:rPr>
              <a:t>)</a:t>
            </a:r>
            <a:endParaRPr dirty="0"/>
          </a:p>
          <a:p>
            <a:pPr marL="342900" marR="0" lvl="0" indent="-254000" algn="l" rtl="0">
              <a:spcBef>
                <a:spcPts val="0"/>
              </a:spcBef>
              <a:spcAft>
                <a:spcPts val="0"/>
              </a:spcAft>
              <a:buClr>
                <a:schemeClr val="dk1"/>
              </a:buClr>
              <a:buSzPts val="1400"/>
              <a:buFont typeface="Arial"/>
              <a:buNone/>
            </a:pPr>
            <a:endParaRPr sz="1400" dirty="0">
              <a:solidFill>
                <a:srgbClr val="595959"/>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 votre OPCO</a:t>
            </a:r>
            <a:endParaRPr dirty="0"/>
          </a:p>
          <a:p>
            <a:pPr marL="342900" indent="-342900">
              <a:buClr>
                <a:srgbClr val="FFFFFF"/>
              </a:buClr>
              <a:buSzPts val="1400"/>
              <a:buFont typeface="Arial"/>
              <a:buChar char="•"/>
            </a:pPr>
            <a:endParaRPr lang="fr-FR" dirty="0">
              <a:solidFill>
                <a:schemeClr val="lt1"/>
              </a:solidFill>
            </a:endParaRPr>
          </a:p>
          <a:p>
            <a:pPr marL="342900" indent="-342900">
              <a:buClr>
                <a:srgbClr val="FFFFFF"/>
              </a:buClr>
              <a:buSzPts val="1400"/>
              <a:buFont typeface="Arial"/>
              <a:buChar char="•"/>
            </a:pPr>
            <a:r>
              <a:rPr lang="fr-FR" dirty="0">
                <a:solidFill>
                  <a:schemeClr val="lt1"/>
                </a:solidFill>
              </a:rPr>
              <a:t>Transitions Pro</a:t>
            </a:r>
            <a:endParaRPr lang="fr-FR" sz="1400" dirty="0">
              <a:solidFill>
                <a:schemeClr val="lt1"/>
              </a:solidFill>
              <a:latin typeface="Arial"/>
              <a:ea typeface="Arial"/>
              <a:cs typeface="Arial"/>
            </a:endParaRPr>
          </a:p>
          <a:p>
            <a:pPr marL="342900" indent="-254000">
              <a:buSzPts val="1400"/>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En utilisant votre </a:t>
            </a:r>
            <a:r>
              <a:rPr lang="fr-FR" sz="1400" b="1" dirty="0">
                <a:solidFill>
                  <a:schemeClr val="lt1"/>
                </a:solidFill>
                <a:latin typeface="Arial"/>
                <a:ea typeface="Arial"/>
                <a:cs typeface="Arial"/>
                <a:sym typeface="Arial"/>
              </a:rPr>
              <a:t>Compte Personnel de Formation </a:t>
            </a:r>
            <a:r>
              <a:rPr lang="fr-FR" sz="1400" dirty="0">
                <a:solidFill>
                  <a:schemeClr val="lt1"/>
                </a:solidFill>
                <a:latin typeface="Arial"/>
                <a:ea typeface="Arial"/>
                <a:cs typeface="Arial"/>
                <a:sym typeface="Arial"/>
              </a:rPr>
              <a:t>: consultez vos droits sur le site moncompteformation.fr puis rechercher la formation souhaitée pour savoir si elle est éligible. Pour vous aider, nous avons indiqué cette information sur notre site internet sur chaque fiche formation concernée.</a:t>
            </a:r>
            <a:endParaRPr lang="fr-FR" sz="1400" dirty="0">
              <a:solidFill>
                <a:schemeClr val="lt1"/>
              </a:solidFill>
              <a:latin typeface="Arial"/>
              <a:ea typeface="Arial"/>
              <a:cs typeface="Arial"/>
            </a:endParaRPr>
          </a:p>
          <a:p>
            <a:pPr marL="285750" marR="0" lvl="0" indent="-285750" algn="l" rtl="0">
              <a:spcBef>
                <a:spcPts val="0"/>
              </a:spcBef>
              <a:spcAft>
                <a:spcPts val="0"/>
              </a:spcAft>
              <a:buClr>
                <a:schemeClr val="lt1"/>
              </a:buClr>
              <a:buSzPts val="1400"/>
              <a:buFont typeface="Arial"/>
              <a:buChar char="•"/>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endParaRPr sz="1400" dirty="0">
              <a:solidFill>
                <a:schemeClr val="lt1"/>
              </a:solidFill>
              <a:latin typeface="Arial"/>
              <a:ea typeface="Arial"/>
              <a:cs typeface="Arial"/>
              <a:sym typeface="Arial"/>
            </a:endParaRPr>
          </a:p>
          <a:p>
            <a:pPr marL="0" marR="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r>
              <a:rPr lang="fr-FR" dirty="0">
                <a:solidFill>
                  <a:schemeClr val="lt1"/>
                </a:solidFill>
              </a:rPr>
              <a:t>Dans la mesure où la </a:t>
            </a:r>
            <a:r>
              <a:rPr lang="fr-FR" dirty="0" err="1">
                <a:solidFill>
                  <a:schemeClr val="lt1"/>
                </a:solidFill>
              </a:rPr>
              <a:t>Région</a:t>
            </a:r>
            <a:r>
              <a:rPr lang="fr-FR" dirty="0">
                <a:solidFill>
                  <a:schemeClr val="lt1"/>
                </a:solidFill>
              </a:rPr>
              <a:t> Auvergne-Rhône-Alpes participe déjà au financement des Parcours 6 mois, il est inutile de les solliciter pour le Parcours « à votre rythme ».</a:t>
            </a:r>
            <a:endParaRPr sz="1400" dirty="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285750" marR="0" lvl="0" indent="-196850" algn="ctr"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pic>
        <p:nvPicPr>
          <p:cNvPr id="784" name="Google Shape;784;p68"/>
          <p:cNvPicPr preferRelativeResize="0"/>
          <p:nvPr/>
        </p:nvPicPr>
        <p:blipFill rotWithShape="1">
          <a:blip r:embed="rId3">
            <a:alphaModFix/>
          </a:blip>
          <a:srcRect t="15494" b="23238"/>
          <a:stretch/>
        </p:blipFill>
        <p:spPr>
          <a:xfrm>
            <a:off x="8204863" y="4013022"/>
            <a:ext cx="857781" cy="525542"/>
          </a:xfrm>
          <a:prstGeom prst="rect">
            <a:avLst/>
          </a:prstGeom>
          <a:noFill/>
          <a:ln>
            <a:noFill/>
          </a:ln>
        </p:spPr>
      </p:pic>
    </p:spTree>
    <p:extLst>
      <p:ext uri="{BB962C8B-B14F-4D97-AF65-F5344CB8AC3E}">
        <p14:creationId xmlns:p14="http://schemas.microsoft.com/office/powerpoint/2010/main" val="43811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71B38-DE93-4849-900C-E28DC481C355}"/>
              </a:ext>
            </a:extLst>
          </p:cNvPr>
          <p:cNvSpPr>
            <a:spLocks noGrp="1"/>
          </p:cNvSpPr>
          <p:nvPr>
            <p:ph type="title"/>
          </p:nvPr>
        </p:nvSpPr>
        <p:spPr/>
        <p:txBody>
          <a:bodyPr>
            <a:normAutofit/>
          </a:bodyPr>
          <a:lstStyle/>
          <a:p>
            <a:r>
              <a:rPr lang="fr-FR" sz="4000" b="1" dirty="0">
                <a:solidFill>
                  <a:srgbClr val="E84424"/>
                </a:solidFill>
                <a:latin typeface="Arial"/>
                <a:cs typeface="Arial"/>
                <a:sym typeface="Arial"/>
              </a:rPr>
              <a:t>Frais de vie </a:t>
            </a:r>
            <a:r>
              <a:rPr lang="fr-FR" sz="4000" dirty="0">
                <a:solidFill>
                  <a:srgbClr val="E84424"/>
                </a:solidFill>
                <a:latin typeface="Arial"/>
                <a:cs typeface="Arial"/>
                <a:sym typeface="Arial"/>
              </a:rPr>
              <a:t>pendant la formation </a:t>
            </a:r>
          </a:p>
        </p:txBody>
      </p:sp>
      <p:sp>
        <p:nvSpPr>
          <p:cNvPr id="4" name="Ellipse 3">
            <a:extLst>
              <a:ext uri="{FF2B5EF4-FFF2-40B4-BE49-F238E27FC236}">
                <a16:creationId xmlns:a16="http://schemas.microsoft.com/office/drawing/2014/main" id="{A9D3986E-8DB7-4042-B99C-F3BB23D99498}"/>
              </a:ext>
            </a:extLst>
          </p:cNvPr>
          <p:cNvSpPr/>
          <p:nvPr/>
        </p:nvSpPr>
        <p:spPr>
          <a:xfrm>
            <a:off x="431408" y="3710841"/>
            <a:ext cx="2669639" cy="2669639"/>
          </a:xfrm>
          <a:prstGeom prst="ellipse">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Text Box 30">
            <a:extLst>
              <a:ext uri="{FF2B5EF4-FFF2-40B4-BE49-F238E27FC236}">
                <a16:creationId xmlns:a16="http://schemas.microsoft.com/office/drawing/2014/main" id="{BE6C360B-CBC2-1445-88A6-6D1431AC1651}"/>
              </a:ext>
            </a:extLst>
          </p:cNvPr>
          <p:cNvSpPr txBox="1">
            <a:spLocks noChangeArrowheads="1"/>
          </p:cNvSpPr>
          <p:nvPr/>
        </p:nvSpPr>
        <p:spPr bwMode="auto">
          <a:xfrm>
            <a:off x="4753330" y="2080886"/>
            <a:ext cx="6553919" cy="584775"/>
          </a:xfrm>
          <a:prstGeom prst="rect">
            <a:avLst/>
          </a:prstGeom>
          <a:noFill/>
          <a:ln w="9525">
            <a:noFill/>
            <a:miter lim="800000"/>
            <a:headEnd/>
            <a:tailEnd/>
          </a:ln>
        </p:spPr>
        <p:txBody>
          <a:bodyPr wrap="square" lIns="91440" tIns="45720" rIns="91440" bIns="45720" anchor="t">
            <a:spAutoFit/>
          </a:bodyPr>
          <a:lstStyle/>
          <a:p>
            <a:r>
              <a:rPr lang="fr-FR" sz="1600" b="1" dirty="0">
                <a:solidFill>
                  <a:srgbClr val="333331"/>
                </a:solidFill>
              </a:rPr>
              <a:t>Montant du salaire fixé suivant les conditions de l’OPCO</a:t>
            </a:r>
          </a:p>
          <a:p>
            <a:r>
              <a:rPr lang="fr-FR" sz="1600" dirty="0">
                <a:solidFill>
                  <a:srgbClr val="333331"/>
                </a:solidFill>
              </a:rPr>
              <a:t>(par exemple : maintien du salaire)</a:t>
            </a:r>
          </a:p>
        </p:txBody>
      </p:sp>
      <p:sp>
        <p:nvSpPr>
          <p:cNvPr id="6" name="Text Box 32">
            <a:extLst>
              <a:ext uri="{FF2B5EF4-FFF2-40B4-BE49-F238E27FC236}">
                <a16:creationId xmlns:a16="http://schemas.microsoft.com/office/drawing/2014/main" id="{3C37B32F-79DC-614F-AD97-03571045292D}"/>
              </a:ext>
            </a:extLst>
          </p:cNvPr>
          <p:cNvSpPr txBox="1">
            <a:spLocks noChangeArrowheads="1"/>
          </p:cNvSpPr>
          <p:nvPr/>
        </p:nvSpPr>
        <p:spPr bwMode="auto">
          <a:xfrm>
            <a:off x="4753329" y="2998868"/>
            <a:ext cx="6300192" cy="1077218"/>
          </a:xfrm>
          <a:prstGeom prst="rect">
            <a:avLst/>
          </a:prstGeom>
          <a:noFill/>
          <a:ln w="9525">
            <a:noFill/>
            <a:miter lim="800000"/>
            <a:headEnd/>
            <a:tailEnd/>
          </a:ln>
        </p:spPr>
        <p:txBody>
          <a:bodyPr wrap="square">
            <a:spAutoFit/>
          </a:bodyPr>
          <a:lstStyle/>
          <a:p>
            <a:pPr marL="0" lvl="1"/>
            <a:r>
              <a:rPr lang="fr-FR" sz="1600" b="1" dirty="0">
                <a:solidFill>
                  <a:srgbClr val="333331"/>
                </a:solidFill>
              </a:rPr>
              <a:t>Avec indemnités </a:t>
            </a:r>
            <a:endParaRPr lang="fr-FR" sz="1600" dirty="0">
              <a:solidFill>
                <a:srgbClr val="333331"/>
              </a:solidFill>
            </a:endParaRPr>
          </a:p>
          <a:p>
            <a:pPr marL="0" lvl="1"/>
            <a:r>
              <a:rPr lang="fr-FR" sz="1600" dirty="0">
                <a:solidFill>
                  <a:srgbClr val="333331"/>
                </a:solidFill>
              </a:rPr>
              <a:t>Bien connaître la durée de ses droits à compter de la date d’entrée en formation et se renseigner auprès de Pôle Emploi du possible maintien des indemnités jusqu’à la fin de la formation.</a:t>
            </a:r>
          </a:p>
        </p:txBody>
      </p:sp>
      <p:sp>
        <p:nvSpPr>
          <p:cNvPr id="7" name="Text Box 33">
            <a:extLst>
              <a:ext uri="{FF2B5EF4-FFF2-40B4-BE49-F238E27FC236}">
                <a16:creationId xmlns:a16="http://schemas.microsoft.com/office/drawing/2014/main" id="{F0BE3F7D-EAA7-9B49-9CF4-3B758C6FE961}"/>
              </a:ext>
            </a:extLst>
          </p:cNvPr>
          <p:cNvSpPr txBox="1">
            <a:spLocks noChangeArrowheads="1"/>
          </p:cNvSpPr>
          <p:nvPr/>
        </p:nvSpPr>
        <p:spPr bwMode="auto">
          <a:xfrm>
            <a:off x="4753330" y="4197628"/>
            <a:ext cx="7152158" cy="2062103"/>
          </a:xfrm>
          <a:prstGeom prst="rect">
            <a:avLst/>
          </a:prstGeom>
          <a:noFill/>
          <a:ln w="9525">
            <a:noFill/>
            <a:miter lim="800000"/>
            <a:headEnd/>
            <a:tailEnd/>
          </a:ln>
        </p:spPr>
        <p:txBody>
          <a:bodyPr wrap="square">
            <a:spAutoFit/>
          </a:bodyPr>
          <a:lstStyle/>
          <a:p>
            <a:r>
              <a:rPr lang="fr-FR" sz="1600" b="1" dirty="0">
                <a:solidFill>
                  <a:srgbClr val="333331"/>
                </a:solidFill>
              </a:rPr>
              <a:t>Sans indemnités </a:t>
            </a:r>
            <a:endParaRPr lang="fr-FR" sz="1600" u="sng" dirty="0">
              <a:solidFill>
                <a:srgbClr val="333331"/>
              </a:solidFill>
            </a:endParaRPr>
          </a:p>
          <a:p>
            <a:pPr marL="0" lvl="1"/>
            <a:r>
              <a:rPr lang="fr-FR" sz="1600" b="1" dirty="0">
                <a:solidFill>
                  <a:srgbClr val="333331"/>
                </a:solidFill>
              </a:rPr>
              <a:t>RSA</a:t>
            </a:r>
            <a:r>
              <a:rPr lang="fr-FR" sz="1600" dirty="0">
                <a:solidFill>
                  <a:srgbClr val="333331"/>
                </a:solidFill>
              </a:rPr>
              <a:t> (voir avec sa CAF, s’inscrire au minimum 4 mois avant le début de la formation !)</a:t>
            </a:r>
            <a:endParaRPr lang="fr-FR" sz="1600" b="1" dirty="0">
              <a:solidFill>
                <a:srgbClr val="333331"/>
              </a:solidFill>
            </a:endParaRPr>
          </a:p>
          <a:p>
            <a:pPr marL="0" lvl="1"/>
            <a:r>
              <a:rPr lang="fr-FR" sz="1600" b="1" dirty="0">
                <a:solidFill>
                  <a:srgbClr val="333331"/>
                </a:solidFill>
              </a:rPr>
              <a:t>Chéquier formation </a:t>
            </a:r>
            <a:r>
              <a:rPr lang="fr-FR" sz="1600" dirty="0">
                <a:solidFill>
                  <a:srgbClr val="333331"/>
                </a:solidFill>
              </a:rPr>
              <a:t>(si prise en charge par votre région d’origine)</a:t>
            </a:r>
          </a:p>
          <a:p>
            <a:pPr marL="0" lvl="1"/>
            <a:r>
              <a:rPr lang="fr-FR" sz="1600" b="1" dirty="0">
                <a:solidFill>
                  <a:srgbClr val="333331"/>
                </a:solidFill>
              </a:rPr>
              <a:t>Conseil Général </a:t>
            </a:r>
            <a:r>
              <a:rPr lang="fr-FR" sz="1600" dirty="0">
                <a:solidFill>
                  <a:srgbClr val="333331"/>
                </a:solidFill>
              </a:rPr>
              <a:t>de votre département d’origine</a:t>
            </a:r>
            <a:endParaRPr lang="fr-FR" sz="1600" b="1" dirty="0">
              <a:solidFill>
                <a:srgbClr val="333331"/>
              </a:solidFill>
            </a:endParaRPr>
          </a:p>
          <a:p>
            <a:pPr marL="0" lvl="1"/>
            <a:r>
              <a:rPr lang="fr-FR" sz="1600" b="1" dirty="0">
                <a:solidFill>
                  <a:srgbClr val="333331"/>
                </a:solidFill>
              </a:rPr>
              <a:t>Prêts bancaires - Fonds personnels</a:t>
            </a:r>
            <a:br>
              <a:rPr lang="fr-FR" sz="1600" b="1" dirty="0">
                <a:solidFill>
                  <a:srgbClr val="333331"/>
                </a:solidFill>
              </a:rPr>
            </a:br>
            <a:r>
              <a:rPr lang="fr-FR" sz="1600" b="1" dirty="0">
                <a:solidFill>
                  <a:srgbClr val="333331"/>
                </a:solidFill>
              </a:rPr>
              <a:t>Rémunération par la Région Auvergne-Rhône-Alpes </a:t>
            </a:r>
            <a:r>
              <a:rPr lang="fr-FR" sz="1600" dirty="0">
                <a:solidFill>
                  <a:srgbClr val="333331"/>
                </a:solidFill>
              </a:rPr>
              <a:t>pour ceux ayant obtenu un financement via </a:t>
            </a:r>
            <a:r>
              <a:rPr lang="fr-FR" sz="1600" dirty="0" err="1">
                <a:solidFill>
                  <a:srgbClr val="333331"/>
                </a:solidFill>
              </a:rPr>
              <a:t>Bioforce</a:t>
            </a:r>
            <a:endParaRPr lang="fr-FR" sz="1600" dirty="0">
              <a:solidFill>
                <a:srgbClr val="333331"/>
              </a:solidFill>
            </a:endParaRPr>
          </a:p>
        </p:txBody>
      </p:sp>
      <p:sp>
        <p:nvSpPr>
          <p:cNvPr id="8" name="Rectangle 7">
            <a:extLst>
              <a:ext uri="{FF2B5EF4-FFF2-40B4-BE49-F238E27FC236}">
                <a16:creationId xmlns:a16="http://schemas.microsoft.com/office/drawing/2014/main" id="{D10580B3-85C7-3C4C-AE9B-25FECB43B4DD}"/>
              </a:ext>
            </a:extLst>
          </p:cNvPr>
          <p:cNvSpPr/>
          <p:nvPr/>
        </p:nvSpPr>
        <p:spPr>
          <a:xfrm>
            <a:off x="2779776" y="1954746"/>
            <a:ext cx="1063265" cy="604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E84424"/>
                </a:solidFill>
              </a:rPr>
              <a:t>Salarié</a:t>
            </a:r>
          </a:p>
        </p:txBody>
      </p:sp>
      <p:sp>
        <p:nvSpPr>
          <p:cNvPr id="9" name="Rectangle 8">
            <a:extLst>
              <a:ext uri="{FF2B5EF4-FFF2-40B4-BE49-F238E27FC236}">
                <a16:creationId xmlns:a16="http://schemas.microsoft.com/office/drawing/2014/main" id="{A7387C30-8F3D-1E47-8069-669BEBB5A874}"/>
              </a:ext>
            </a:extLst>
          </p:cNvPr>
          <p:cNvSpPr/>
          <p:nvPr/>
        </p:nvSpPr>
        <p:spPr>
          <a:xfrm>
            <a:off x="2779776" y="3096606"/>
            <a:ext cx="1679448" cy="604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E84424"/>
                </a:solidFill>
              </a:rPr>
              <a:t>Inscrits Pôle Emploi</a:t>
            </a:r>
          </a:p>
        </p:txBody>
      </p:sp>
      <p:sp>
        <p:nvSpPr>
          <p:cNvPr id="10" name="Text Box 28">
            <a:extLst>
              <a:ext uri="{FF2B5EF4-FFF2-40B4-BE49-F238E27FC236}">
                <a16:creationId xmlns:a16="http://schemas.microsoft.com/office/drawing/2014/main" id="{290B57FE-1DEE-DA42-AF93-0C573721CD0B}"/>
              </a:ext>
            </a:extLst>
          </p:cNvPr>
          <p:cNvSpPr txBox="1">
            <a:spLocks noChangeArrowheads="1"/>
          </p:cNvSpPr>
          <p:nvPr/>
        </p:nvSpPr>
        <p:spPr bwMode="auto">
          <a:xfrm>
            <a:off x="506087" y="4076086"/>
            <a:ext cx="2520280" cy="1754326"/>
          </a:xfrm>
          <a:prstGeom prst="rect">
            <a:avLst/>
          </a:prstGeom>
          <a:noFill/>
          <a:ln w="9525">
            <a:noFill/>
            <a:miter lim="800000"/>
            <a:headEnd/>
            <a:tailEnd/>
          </a:ln>
        </p:spPr>
        <p:txBody>
          <a:bodyPr wrap="square">
            <a:spAutoFit/>
          </a:bodyPr>
          <a:lstStyle/>
          <a:p>
            <a:pPr algn="ctr"/>
            <a:r>
              <a:rPr lang="fr-FR" sz="1800" dirty="0">
                <a:solidFill>
                  <a:schemeClr val="bg1"/>
                </a:solidFill>
              </a:rPr>
              <a:t>Assurez-vous </a:t>
            </a:r>
            <a:br>
              <a:rPr lang="fr-FR" sz="1800" dirty="0">
                <a:solidFill>
                  <a:schemeClr val="bg1"/>
                </a:solidFill>
              </a:rPr>
            </a:br>
            <a:r>
              <a:rPr lang="fr-FR" sz="1800" dirty="0">
                <a:solidFill>
                  <a:schemeClr val="bg1"/>
                </a:solidFill>
              </a:rPr>
              <a:t>d’avoir des </a:t>
            </a:r>
            <a:br>
              <a:rPr lang="fr-FR" sz="1800" dirty="0">
                <a:solidFill>
                  <a:schemeClr val="bg1"/>
                </a:solidFill>
              </a:rPr>
            </a:br>
            <a:r>
              <a:rPr lang="fr-FR" sz="1800" dirty="0">
                <a:solidFill>
                  <a:schemeClr val="bg1"/>
                </a:solidFill>
              </a:rPr>
              <a:t>ressources </a:t>
            </a:r>
            <a:br>
              <a:rPr lang="fr-FR" sz="1800" dirty="0">
                <a:solidFill>
                  <a:schemeClr val="bg1"/>
                </a:solidFill>
              </a:rPr>
            </a:br>
            <a:r>
              <a:rPr lang="fr-FR" sz="1800" dirty="0">
                <a:solidFill>
                  <a:schemeClr val="bg1"/>
                </a:solidFill>
              </a:rPr>
              <a:t>suffisantes </a:t>
            </a:r>
            <a:br>
              <a:rPr lang="fr-FR" sz="1800" dirty="0">
                <a:solidFill>
                  <a:schemeClr val="bg1"/>
                </a:solidFill>
              </a:rPr>
            </a:br>
            <a:r>
              <a:rPr lang="fr-FR" sz="1800" b="1" dirty="0">
                <a:solidFill>
                  <a:schemeClr val="bg1"/>
                </a:solidFill>
              </a:rPr>
              <a:t>jusqu’à la fin </a:t>
            </a:r>
            <a:br>
              <a:rPr lang="fr-FR" sz="1800" b="1" dirty="0">
                <a:solidFill>
                  <a:schemeClr val="bg1"/>
                </a:solidFill>
              </a:rPr>
            </a:br>
            <a:r>
              <a:rPr lang="fr-FR" sz="1800" b="1" dirty="0">
                <a:solidFill>
                  <a:schemeClr val="bg1"/>
                </a:solidFill>
              </a:rPr>
              <a:t>de la formation</a:t>
            </a:r>
          </a:p>
        </p:txBody>
      </p:sp>
    </p:spTree>
    <p:extLst>
      <p:ext uri="{BB962C8B-B14F-4D97-AF65-F5344CB8AC3E}">
        <p14:creationId xmlns:p14="http://schemas.microsoft.com/office/powerpoint/2010/main" val="265125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2"/>
            <a:ext cx="9630092" cy="32744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LOGEMENT</a:t>
            </a:r>
            <a:endParaRPr sz="2000" b="0" dirty="0">
              <a:solidFill>
                <a:srgbClr val="000002"/>
              </a:solidFill>
            </a:endParaRPr>
          </a:p>
        </p:txBody>
      </p:sp>
      <p:sp>
        <p:nvSpPr>
          <p:cNvPr id="92" name="Google Shape;92;p15"/>
          <p:cNvSpPr txBox="1"/>
          <p:nvPr/>
        </p:nvSpPr>
        <p:spPr>
          <a:xfrm>
            <a:off x="1332142" y="881879"/>
            <a:ext cx="2103255" cy="24006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dirty="0">
                <a:solidFill>
                  <a:srgbClr val="E84424"/>
                </a:solidFill>
              </a:rPr>
              <a:t>4</a:t>
            </a:r>
            <a:endParaRPr dirty="0"/>
          </a:p>
        </p:txBody>
      </p:sp>
    </p:spTree>
    <p:extLst>
      <p:ext uri="{BB962C8B-B14F-4D97-AF65-F5344CB8AC3E}">
        <p14:creationId xmlns:p14="http://schemas.microsoft.com/office/powerpoint/2010/main" val="139579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9" name="Google Shape;869;p77"/>
          <p:cNvSpPr txBox="1">
            <a:spLocks noGrp="1"/>
          </p:cNvSpPr>
          <p:nvPr>
            <p:ph type="body" idx="2"/>
          </p:nvPr>
        </p:nvSpPr>
        <p:spPr>
          <a:xfrm>
            <a:off x="753250" y="2811529"/>
            <a:ext cx="5342750" cy="1965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fr-FR" sz="1600" dirty="0">
                <a:solidFill>
                  <a:srgbClr val="333331"/>
                </a:solidFill>
              </a:rPr>
              <a:t>Parcours 6 mois</a:t>
            </a:r>
          </a:p>
          <a:p>
            <a:pPr marL="0" lvl="0" indent="0" algn="l" rtl="0">
              <a:lnSpc>
                <a:spcPct val="100000"/>
              </a:lnSpc>
              <a:spcBef>
                <a:spcPts val="1000"/>
              </a:spcBef>
              <a:spcAft>
                <a:spcPts val="0"/>
              </a:spcAft>
              <a:buSzPts val="2400"/>
              <a:buNone/>
            </a:pPr>
            <a:r>
              <a:rPr lang="fr-FR" sz="1600" b="0" dirty="0">
                <a:solidFill>
                  <a:srgbClr val="333331"/>
                </a:solidFill>
              </a:rPr>
              <a:t>Grand Lyon Habitat, partenaire de </a:t>
            </a:r>
            <a:r>
              <a:rPr lang="fr-FR" sz="1600" b="0" dirty="0" err="1">
                <a:solidFill>
                  <a:srgbClr val="333331"/>
                </a:solidFill>
              </a:rPr>
              <a:t>Bioforce</a:t>
            </a:r>
            <a:r>
              <a:rPr lang="fr-FR" sz="1600" b="0" dirty="0">
                <a:solidFill>
                  <a:srgbClr val="333331"/>
                </a:solidFill>
              </a:rPr>
              <a:t>, propose un logement pour le temps de votre formation (50 places disponibles). </a:t>
            </a:r>
            <a:r>
              <a:rPr lang="fr-FR" sz="1600" b="0" i="1" dirty="0">
                <a:solidFill>
                  <a:srgbClr val="333331"/>
                </a:solidFill>
              </a:rPr>
              <a:t>Attention : le logement proposé n’est pas mis à disposition à titre gratuit</a:t>
            </a:r>
          </a:p>
          <a:p>
            <a:pPr marL="0" lvl="0" indent="0" algn="l" rtl="0">
              <a:lnSpc>
                <a:spcPct val="100000"/>
              </a:lnSpc>
              <a:spcBef>
                <a:spcPts val="1000"/>
              </a:spcBef>
              <a:spcAft>
                <a:spcPts val="0"/>
              </a:spcAft>
              <a:buSzPts val="2400"/>
              <a:buNone/>
            </a:pPr>
            <a:r>
              <a:rPr lang="fr-FR" sz="1600" dirty="0">
                <a:solidFill>
                  <a:srgbClr val="333331"/>
                </a:solidFill>
              </a:rPr>
              <a:t>Parcours expérimenté 3 mois</a:t>
            </a:r>
          </a:p>
          <a:p>
            <a:pPr marL="0" lvl="0" indent="0" algn="l" rtl="0">
              <a:lnSpc>
                <a:spcPct val="100000"/>
              </a:lnSpc>
              <a:spcBef>
                <a:spcPts val="1000"/>
              </a:spcBef>
              <a:spcAft>
                <a:spcPts val="0"/>
              </a:spcAft>
              <a:buSzPts val="2400"/>
              <a:buNone/>
            </a:pPr>
            <a:r>
              <a:rPr lang="fr-FR" sz="1600" b="0" dirty="0">
                <a:solidFill>
                  <a:srgbClr val="333331"/>
                </a:solidFill>
              </a:rPr>
              <a:t>Nous vous communiquerons une liste d’hébergements possibles, à contacter directement.</a:t>
            </a:r>
            <a:endParaRPr sz="1600" b="0" dirty="0">
              <a:solidFill>
                <a:srgbClr val="333331"/>
              </a:solidFill>
            </a:endParaRPr>
          </a:p>
        </p:txBody>
      </p:sp>
      <p:sp>
        <p:nvSpPr>
          <p:cNvPr id="876" name="Google Shape;876;p77"/>
          <p:cNvSpPr txBox="1"/>
          <p:nvPr/>
        </p:nvSpPr>
        <p:spPr>
          <a:xfrm>
            <a:off x="753250" y="2335349"/>
            <a:ext cx="534275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500" b="0" i="0" u="none" strike="noStrike" cap="none" dirty="0">
                <a:solidFill>
                  <a:srgbClr val="333331"/>
                </a:solidFill>
                <a:latin typeface="Arial"/>
                <a:ea typeface="Arial"/>
                <a:cs typeface="Arial"/>
                <a:sym typeface="Arial"/>
              </a:rPr>
              <a:t>Une fois votre candidature acceptée :</a:t>
            </a:r>
            <a:endParaRPr sz="1300" dirty="0">
              <a:solidFill>
                <a:srgbClr val="333331"/>
              </a:solidFill>
            </a:endParaRPr>
          </a:p>
        </p:txBody>
      </p:sp>
      <p:sp>
        <p:nvSpPr>
          <p:cNvPr id="4" name="Titre 1">
            <a:extLst>
              <a:ext uri="{FF2B5EF4-FFF2-40B4-BE49-F238E27FC236}">
                <a16:creationId xmlns:a16="http://schemas.microsoft.com/office/drawing/2014/main" id="{7E939E3C-CBBB-7B03-AD94-B6F0FE4F12FB}"/>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Quelles pistes </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pour se loger ?</a:t>
            </a:r>
            <a:endParaRPr lang="fr-FR" sz="4000" spc="-150" dirty="0">
              <a:solidFill>
                <a:schemeClr val="bg1"/>
              </a:solidFill>
              <a:latin typeface="Arial" panose="020B0604020202020204" pitchFamily="34" charset="0"/>
              <a:cs typeface="Arial" panose="020B0604020202020204" pitchFamily="34" charset="0"/>
            </a:endParaRPr>
          </a:p>
        </p:txBody>
      </p:sp>
      <p:pic>
        <p:nvPicPr>
          <p:cNvPr id="9" name="Image 8" descr="Une image contenant personne, gens&#10;&#10;Description générée automatiquement">
            <a:extLst>
              <a:ext uri="{FF2B5EF4-FFF2-40B4-BE49-F238E27FC236}">
                <a16:creationId xmlns:a16="http://schemas.microsoft.com/office/drawing/2014/main" id="{4A9F860F-DD2A-A2F8-24AE-CA3F498977A7}"/>
              </a:ext>
            </a:extLst>
          </p:cNvPr>
          <p:cNvPicPr>
            <a:picLocks noChangeAspect="1"/>
          </p:cNvPicPr>
          <p:nvPr/>
        </p:nvPicPr>
        <p:blipFill rotWithShape="1">
          <a:blip r:embed="rId3"/>
          <a:srcRect r="38122"/>
          <a:stretch/>
        </p:blipFill>
        <p:spPr>
          <a:xfrm>
            <a:off x="6448811" y="-51561"/>
            <a:ext cx="5743189" cy="69611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Rectangle 2">
            <a:extLst>
              <a:ext uri="{FF2B5EF4-FFF2-40B4-BE49-F238E27FC236}">
                <a16:creationId xmlns:a16="http://schemas.microsoft.com/office/drawing/2014/main" id="{2D1231C9-7FE8-989D-73C1-89958C35FA06}"/>
              </a:ext>
            </a:extLst>
          </p:cNvPr>
          <p:cNvSpPr/>
          <p:nvPr/>
        </p:nvSpPr>
        <p:spPr>
          <a:xfrm>
            <a:off x="0" y="0"/>
            <a:ext cx="12192000" cy="6858000"/>
          </a:xfrm>
          <a:prstGeom prst="rect">
            <a:avLst/>
          </a:prstGeom>
          <a:solidFill>
            <a:srgbClr val="E845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Google Shape;123;p19"/>
          <p:cNvSpPr txBox="1">
            <a:spLocks noGrp="1"/>
          </p:cNvSpPr>
          <p:nvPr>
            <p:ph type="title"/>
          </p:nvPr>
        </p:nvSpPr>
        <p:spPr>
          <a:xfrm>
            <a:off x="1470454" y="1751371"/>
            <a:ext cx="9905117" cy="4361935"/>
          </a:xfrm>
          <a:prstGeom prst="rect">
            <a:avLst/>
          </a:prstGeom>
          <a:noFill/>
          <a:ln>
            <a:noFill/>
          </a:ln>
        </p:spPr>
        <p:txBody>
          <a:bodyPr spcFirstLastPara="1" wrap="square" lIns="91425" tIns="45700" rIns="91425" bIns="45700" anchor="ctr" anchorCtr="0">
            <a:normAutofit fontScale="90000"/>
          </a:bodyPr>
          <a:lstStyle/>
          <a:p>
            <a:pPr lvl="0" algn="l" rtl="0">
              <a:lnSpc>
                <a:spcPct val="90000"/>
              </a:lnSpc>
              <a:spcBef>
                <a:spcPts val="1200"/>
              </a:spcBef>
              <a:spcAft>
                <a:spcPts val="0"/>
              </a:spcAft>
              <a:buClr>
                <a:schemeClr val="bg1"/>
              </a:buClr>
              <a:buSzPts val="4000"/>
            </a:pPr>
            <a:r>
              <a:rPr lang="fr-FR" b="0" dirty="0">
                <a:solidFill>
                  <a:schemeClr val="bg1"/>
                </a:solidFill>
              </a:rPr>
              <a:t>1. CANDIDATURE</a:t>
            </a:r>
            <a:br>
              <a:rPr lang="fr-FR" b="0" dirty="0">
                <a:solidFill>
                  <a:schemeClr val="bg1"/>
                </a:solidFill>
              </a:rPr>
            </a:br>
            <a:r>
              <a:rPr lang="fr-FR" b="0" dirty="0">
                <a:solidFill>
                  <a:schemeClr val="bg1"/>
                </a:solidFill>
              </a:rPr>
              <a:t>2. FINANCEMENT DES FORMATIONS </a:t>
            </a:r>
            <a:r>
              <a:rPr lang="fr-FR" dirty="0">
                <a:solidFill>
                  <a:schemeClr val="bg1"/>
                </a:solidFill>
              </a:rPr>
              <a:t>EN CONTINU</a:t>
            </a:r>
            <a:br>
              <a:rPr lang="fr-FR" dirty="0">
                <a:solidFill>
                  <a:schemeClr val="bg1"/>
                </a:solidFill>
              </a:rPr>
            </a:br>
            <a:r>
              <a:rPr lang="fr-FR" b="0" dirty="0">
                <a:solidFill>
                  <a:schemeClr val="bg1"/>
                </a:solidFill>
              </a:rPr>
              <a:t>3. FINANCEMENT DES FORMATIONS </a:t>
            </a:r>
            <a:r>
              <a:rPr lang="fr-FR" dirty="0">
                <a:solidFill>
                  <a:schemeClr val="bg1"/>
                </a:solidFill>
              </a:rPr>
              <a:t>A SON RYTHME</a:t>
            </a:r>
            <a:br>
              <a:rPr lang="fr-FR" b="0" dirty="0">
                <a:solidFill>
                  <a:schemeClr val="bg1"/>
                </a:solidFill>
              </a:rPr>
            </a:br>
            <a:r>
              <a:rPr lang="fr-FR" b="0" dirty="0">
                <a:solidFill>
                  <a:schemeClr val="bg1"/>
                </a:solidFill>
              </a:rPr>
              <a:t>4. LOGEMENT</a:t>
            </a:r>
            <a:br>
              <a:rPr lang="fr-FR" dirty="0">
                <a:solidFill>
                  <a:schemeClr val="bg1"/>
                </a:solidFill>
              </a:rPr>
            </a:br>
            <a:br>
              <a:rPr lang="fr-FR" dirty="0">
                <a:solidFill>
                  <a:schemeClr val="bg1"/>
                </a:solidFill>
              </a:rPr>
            </a:br>
            <a:br>
              <a:rPr lang="fr-FR" sz="1200" dirty="0">
                <a:solidFill>
                  <a:schemeClr val="bg1"/>
                </a:solidFill>
              </a:rPr>
            </a:br>
            <a:endParaRPr sz="180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26396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CF857-4C6B-7EB5-5D09-1C8F8ED5791A}"/>
              </a:ext>
            </a:extLst>
          </p:cNvPr>
          <p:cNvSpPr>
            <a:spLocks noGrp="1"/>
          </p:cNvSpPr>
          <p:nvPr>
            <p:ph type="title"/>
          </p:nvPr>
        </p:nvSpPr>
        <p:spPr>
          <a:xfrm>
            <a:off x="1391796" y="1563329"/>
            <a:ext cx="9738319" cy="4345858"/>
          </a:xfrm>
        </p:spPr>
        <p:txBody>
          <a:bodyPr/>
          <a:lstStyle/>
          <a:p>
            <a:r>
              <a:rPr lang="fr-FR" sz="1800" dirty="0">
                <a:effectLst/>
                <a:latin typeface="Segoe UI" panose="020B0502040204020203" pitchFamily="34" charset="0"/>
                <a:ea typeface="Calibri" panose="020F0502020204030204" pitchFamily="34" charset="0"/>
              </a:rPr>
              <a:t>Réunion d'information au centre de formation Vénissieux : 11 mai 2023</a:t>
            </a:r>
            <a:br>
              <a:rPr lang="fr-FR" sz="1800" dirty="0">
                <a:effectLst/>
                <a:latin typeface="Segoe UI" panose="020B0502040204020203" pitchFamily="34" charset="0"/>
                <a:ea typeface="Calibri" panose="020F0502020204030204" pitchFamily="34" charset="0"/>
              </a:rPr>
            </a:br>
            <a:r>
              <a:rPr lang="fr-FR" sz="1800" dirty="0">
                <a:effectLst/>
                <a:latin typeface="Segoe UI" panose="020B0502040204020203" pitchFamily="34" charset="0"/>
                <a:ea typeface="Calibri" panose="020F0502020204030204" pitchFamily="34" charset="0"/>
              </a:rPr>
              <a:t>Réunion d’information au Centre de formations Dakar : 31 mai 2023</a:t>
            </a:r>
            <a:br>
              <a:rPr lang="fr-FR" sz="1800" dirty="0">
                <a:effectLst/>
                <a:latin typeface="Segoe UI" panose="020B0502040204020203"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r>
              <a:rPr lang="fr-FR" sz="1600" b="0" dirty="0">
                <a:solidFill>
                  <a:schemeClr val="tx1"/>
                </a:solidFill>
                <a:effectLst/>
                <a:latin typeface="Calibri" panose="020F0502020204030204" pitchFamily="34" charset="0"/>
                <a:ea typeface="Times New Roman" panose="02020603050405020304" pitchFamily="18" charset="0"/>
              </a:rPr>
              <a:t>Informations générales sur les parcours de 6 mois et de 3 mois pour les profils expérimentés.</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Les équivalences RNCP des certifications professionnelles correspondant à chaque formation.</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Des informations sur les métiers de chaque formation diplômante.</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Des Informations sur la pédagogie Bioforce</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Les conditions d’entrée (prérequis des formations.</a:t>
            </a:r>
            <a:br>
              <a:rPr lang="fr-FR" sz="1800" dirty="0">
                <a:effectLst/>
                <a:latin typeface="Calibri" panose="020F0502020204030204" pitchFamily="34" charset="0"/>
                <a:ea typeface="Times New Roman" panose="02020603050405020304" pitchFamily="18" charset="0"/>
              </a:rPr>
            </a:br>
            <a:br>
              <a:rPr lang="fr-FR" sz="1800" dirty="0">
                <a:effectLst/>
                <a:latin typeface="Calibri" panose="020F0502020204030204" pitchFamily="34" charset="0"/>
                <a:ea typeface="Times New Roman" panose="02020603050405020304" pitchFamily="18" charset="0"/>
              </a:rPr>
            </a:br>
            <a:r>
              <a:rPr lang="fr-FR" sz="1800" dirty="0">
                <a:latin typeface="Calibri" panose="020F0502020204030204" pitchFamily="34" charset="0"/>
                <a:ea typeface="Times New Roman" panose="02020603050405020304" pitchFamily="18" charset="0"/>
              </a:rPr>
              <a:t>Site complémentaire où trouver de l’information</a:t>
            </a:r>
            <a:r>
              <a:rPr lang="fr-FR" sz="1800" dirty="0">
                <a:effectLst/>
                <a:latin typeface="Calibri" panose="020F0502020204030204" pitchFamily="34" charset="0"/>
                <a:ea typeface="Times New Roman" panose="02020603050405020304" pitchFamily="18" charset="0"/>
              </a:rPr>
              <a:t> sur le secteur, l’engagement et la professionnalisation.</a:t>
            </a:r>
            <a:br>
              <a:rPr lang="fr-FR" sz="1800" dirty="0">
                <a:effectLst/>
                <a:latin typeface="Calibri" panose="020F0502020204030204" pitchFamily="34" charset="0"/>
                <a:ea typeface="Times New Roman" panose="02020603050405020304" pitchFamily="18" charset="0"/>
              </a:rPr>
            </a:br>
            <a:r>
              <a:rPr lang="fr-FR" sz="1800" u="sng" dirty="0">
                <a:solidFill>
                  <a:srgbClr val="0000FF"/>
                </a:solidFill>
                <a:effectLst/>
                <a:latin typeface="Segoe UI" panose="020B0502040204020203" pitchFamily="34" charset="0"/>
                <a:ea typeface="Times New Roman" panose="02020603050405020304" pitchFamily="18" charset="0"/>
                <a:hlinkClick r:id="rId2" tooltip="https://www.solidaire-info.org/"/>
              </a:rPr>
              <a:t>https://www.solidaire-info.org/</a:t>
            </a:r>
            <a:br>
              <a:rPr lang="fr-FR" sz="1800" dirty="0">
                <a:effectLst/>
                <a:latin typeface="Calibri" panose="020F0502020204030204" pitchFamily="34" charset="0"/>
                <a:ea typeface="Times New Roman" panose="02020603050405020304" pitchFamily="18" charset="0"/>
              </a:rPr>
            </a:br>
            <a:br>
              <a:rPr lang="fr-FR" sz="1800" dirty="0">
                <a:effectLst/>
                <a:latin typeface="Calibri" panose="020F0502020204030204" pitchFamily="34" charset="0"/>
                <a:ea typeface="Times New Roman" panose="02020603050405020304" pitchFamily="18" charset="0"/>
              </a:rPr>
            </a:br>
            <a:r>
              <a:rPr lang="fr-FR" sz="1800" dirty="0">
                <a:effectLst/>
                <a:latin typeface="Segoe UI" panose="020B0502040204020203" pitchFamily="34" charset="0"/>
                <a:ea typeface="Calibri" panose="020F0502020204030204" pitchFamily="34" charset="0"/>
              </a:rPr>
              <a:t>Webinaire des formations compétences à distance : 8 juin 2023</a:t>
            </a:r>
            <a:br>
              <a:rPr lang="fr-FR" sz="1800" dirty="0">
                <a:effectLst/>
                <a:latin typeface="Segoe UI" panose="020B0502040204020203" pitchFamily="34" charset="0"/>
                <a:ea typeface="Calibri" panose="020F0502020204030204" pitchFamily="34" charset="0"/>
              </a:rPr>
            </a:br>
            <a:br>
              <a:rPr lang="fr-FR" sz="1800" dirty="0">
                <a:effectLst/>
                <a:latin typeface="Segoe UI" panose="020B0502040204020203" pitchFamily="34" charset="0"/>
                <a:ea typeface="Calibri" panose="020F0502020204030204" pitchFamily="34" charset="0"/>
              </a:rPr>
            </a:br>
            <a:br>
              <a:rPr lang="fr-FR" sz="1800" b="0" dirty="0">
                <a:effectLst/>
                <a:latin typeface="Segoe UI" panose="020B0502040204020203" pitchFamily="34" charset="0"/>
                <a:ea typeface="Calibri" panose="020F0502020204030204" pitchFamily="34" charset="0"/>
              </a:rPr>
            </a:br>
            <a:r>
              <a:rPr lang="fr-FR" sz="1800" dirty="0">
                <a:latin typeface="Segoe UI" panose="020B0502040204020203" pitchFamily="34" charset="0"/>
                <a:ea typeface="Calibri" panose="020F0502020204030204" pitchFamily="34" charset="0"/>
              </a:rPr>
              <a:t>Possibilité de suivre l’actualité de Bioforce sur les réseaux sociaux (</a:t>
            </a:r>
            <a:r>
              <a:rPr lang="fr-FR" sz="1800" dirty="0" err="1">
                <a:latin typeface="Segoe UI" panose="020B0502040204020203" pitchFamily="34" charset="0"/>
                <a:ea typeface="Calibri" panose="020F0502020204030204" pitchFamily="34" charset="0"/>
              </a:rPr>
              <a:t>facebook</a:t>
            </a:r>
            <a:r>
              <a:rPr lang="fr-FR" sz="1800" dirty="0">
                <a:latin typeface="Segoe UI" panose="020B0502040204020203" pitchFamily="34" charset="0"/>
                <a:ea typeface="Calibri" panose="020F0502020204030204" pitchFamily="34" charset="0"/>
              </a:rPr>
              <a:t>, Instagram, LinkedIn, tweeter)</a:t>
            </a:r>
            <a:br>
              <a:rPr lang="fr-FR" sz="1800" dirty="0">
                <a:effectLst/>
                <a:latin typeface="Calibri" panose="020F0502020204030204" pitchFamily="34" charset="0"/>
                <a:ea typeface="Calibri" panose="020F0502020204030204" pitchFamily="34" charset="0"/>
              </a:rPr>
            </a:br>
            <a:endParaRPr lang="fr-FR" dirty="0"/>
          </a:p>
        </p:txBody>
      </p:sp>
    </p:spTree>
    <p:extLst>
      <p:ext uri="{BB962C8B-B14F-4D97-AF65-F5344CB8AC3E}">
        <p14:creationId xmlns:p14="http://schemas.microsoft.com/office/powerpoint/2010/main" val="158803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1500869" y="3124200"/>
            <a:ext cx="10343100" cy="22959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600"/>
              </a:spcBef>
              <a:spcAft>
                <a:spcPts val="0"/>
              </a:spcAft>
              <a:buClr>
                <a:schemeClr val="dk1"/>
              </a:buClr>
              <a:buSzPts val="1100"/>
              <a:buFont typeface="Arial"/>
              <a:buNone/>
            </a:pPr>
            <a:r>
              <a:rPr lang="fr-FR" sz="4400" b="0" dirty="0" err="1">
                <a:solidFill>
                  <a:schemeClr val="tx1"/>
                </a:solidFill>
              </a:rPr>
              <a:t>www.bioforce.org</a:t>
            </a:r>
            <a:endParaRPr sz="4400" b="0" dirty="0">
              <a:solidFill>
                <a:schemeClr val="tx1"/>
              </a:solidFill>
            </a:endParaRPr>
          </a:p>
          <a:p>
            <a:pPr marL="0" lvl="0" indent="0" algn="l" rtl="0">
              <a:lnSpc>
                <a:spcPct val="100000"/>
              </a:lnSpc>
              <a:spcBef>
                <a:spcPts val="600"/>
              </a:spcBef>
              <a:spcAft>
                <a:spcPts val="0"/>
              </a:spcAft>
              <a:buClr>
                <a:schemeClr val="dk1"/>
              </a:buClr>
              <a:buSzPts val="1100"/>
              <a:buFont typeface="Arial"/>
              <a:buNone/>
            </a:pPr>
            <a:r>
              <a:rPr lang="fr-FR" b="0" dirty="0" err="1">
                <a:solidFill>
                  <a:schemeClr val="tx1"/>
                </a:solidFill>
              </a:rPr>
              <a:t>infoeurope@bioforce.org</a:t>
            </a:r>
            <a:br>
              <a:rPr lang="fr-FR" sz="4400" dirty="0">
                <a:solidFill>
                  <a:schemeClr val="tx1"/>
                </a:solidFill>
              </a:rPr>
            </a:br>
            <a:endParaRPr sz="1600" b="0" dirty="0">
              <a:solidFill>
                <a:schemeClr val="tx1"/>
              </a:solidFill>
            </a:endParaRPr>
          </a:p>
        </p:txBody>
      </p:sp>
      <p:sp>
        <p:nvSpPr>
          <p:cNvPr id="276" name="Google Shape;276;p34"/>
          <p:cNvSpPr txBox="1"/>
          <p:nvPr/>
        </p:nvSpPr>
        <p:spPr>
          <a:xfrm>
            <a:off x="1407661" y="2393913"/>
            <a:ext cx="108738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fr-FR" sz="5900" b="1" i="0" u="none" strike="noStrike" cap="none" dirty="0">
                <a:solidFill>
                  <a:srgbClr val="E84424"/>
                </a:solidFill>
                <a:latin typeface="Arial"/>
                <a:ea typeface="Arial"/>
                <a:cs typeface="Arial"/>
                <a:sym typeface="Arial"/>
              </a:rPr>
              <a:t>Des questions ?</a:t>
            </a:r>
            <a:endParaRPr sz="5900" b="1" i="0" u="none" strike="noStrike" cap="none" dirty="0">
              <a:solidFill>
                <a:srgbClr val="E84424"/>
              </a:solidFill>
              <a:latin typeface="Arial"/>
              <a:ea typeface="Arial"/>
              <a:cs typeface="Arial"/>
              <a:sym typeface="Arial"/>
            </a:endParaRPr>
          </a:p>
        </p:txBody>
      </p:sp>
      <p:pic>
        <p:nvPicPr>
          <p:cNvPr id="6" name="Image 5">
            <a:extLst>
              <a:ext uri="{FF2B5EF4-FFF2-40B4-BE49-F238E27FC236}">
                <a16:creationId xmlns:a16="http://schemas.microsoft.com/office/drawing/2014/main" id="{789D07CA-32B1-C345-A4CF-662E6F52E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3184" y="5634789"/>
            <a:ext cx="699064" cy="699064"/>
          </a:xfrm>
          <a:prstGeom prst="rect">
            <a:avLst/>
          </a:prstGeom>
        </p:spPr>
      </p:pic>
      <p:pic>
        <p:nvPicPr>
          <p:cNvPr id="7" name="Image 6">
            <a:extLst>
              <a:ext uri="{FF2B5EF4-FFF2-40B4-BE49-F238E27FC236}">
                <a16:creationId xmlns:a16="http://schemas.microsoft.com/office/drawing/2014/main" id="{2FC4C6B9-C7D2-E747-AB2E-DBFE082F2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561" y="5634789"/>
            <a:ext cx="718591" cy="699064"/>
          </a:xfrm>
          <a:prstGeom prst="rect">
            <a:avLst/>
          </a:prstGeom>
        </p:spPr>
      </p:pic>
      <p:pic>
        <p:nvPicPr>
          <p:cNvPr id="8" name="Image 7">
            <a:extLst>
              <a:ext uri="{FF2B5EF4-FFF2-40B4-BE49-F238E27FC236}">
                <a16:creationId xmlns:a16="http://schemas.microsoft.com/office/drawing/2014/main" id="{188F72D0-1DBE-6C42-8356-D2123D37E5FF}"/>
              </a:ext>
            </a:extLst>
          </p:cNvPr>
          <p:cNvPicPr>
            <a:picLocks noChangeAspect="1"/>
          </p:cNvPicPr>
          <p:nvPr/>
        </p:nvPicPr>
        <p:blipFill>
          <a:blip r:embed="rId5"/>
          <a:stretch>
            <a:fillRect/>
          </a:stretch>
        </p:blipFill>
        <p:spPr>
          <a:xfrm>
            <a:off x="8643814" y="5660287"/>
            <a:ext cx="821863" cy="668449"/>
          </a:xfrm>
          <a:prstGeom prst="rect">
            <a:avLst/>
          </a:prstGeom>
        </p:spPr>
      </p:pic>
      <p:pic>
        <p:nvPicPr>
          <p:cNvPr id="9" name="Image 8">
            <a:extLst>
              <a:ext uri="{FF2B5EF4-FFF2-40B4-BE49-F238E27FC236}">
                <a16:creationId xmlns:a16="http://schemas.microsoft.com/office/drawing/2014/main" id="{EADBAA6E-A87B-3944-B33A-B989B0E93417}"/>
              </a:ext>
            </a:extLst>
          </p:cNvPr>
          <p:cNvPicPr>
            <a:picLocks noChangeAspect="1"/>
          </p:cNvPicPr>
          <p:nvPr/>
        </p:nvPicPr>
        <p:blipFill>
          <a:blip r:embed="rId6"/>
          <a:stretch>
            <a:fillRect/>
          </a:stretch>
        </p:blipFill>
        <p:spPr>
          <a:xfrm>
            <a:off x="9675709" y="5652343"/>
            <a:ext cx="689658" cy="689658"/>
          </a:xfrm>
          <a:prstGeom prst="rect">
            <a:avLst/>
          </a:prstGeom>
        </p:spPr>
      </p:pic>
      <p:pic>
        <p:nvPicPr>
          <p:cNvPr id="10" name="Image 9">
            <a:extLst>
              <a:ext uri="{FF2B5EF4-FFF2-40B4-BE49-F238E27FC236}">
                <a16:creationId xmlns:a16="http://schemas.microsoft.com/office/drawing/2014/main" id="{73B651C0-1818-994C-880C-727F19F9F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6613" y="5636055"/>
            <a:ext cx="718591" cy="7169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CANDIDATER</a:t>
            </a:r>
            <a:br>
              <a:rPr lang="fr-FR" dirty="0">
                <a:solidFill>
                  <a:srgbClr val="E84424"/>
                </a:solidFill>
              </a:rPr>
            </a:br>
            <a:r>
              <a:rPr lang="fr-FR" b="0" dirty="0">
                <a:solidFill>
                  <a:srgbClr val="E84424"/>
                </a:solidFill>
              </a:rPr>
              <a:t>FORMATIONS DIPLOMANTES EN CONTINU OU VOTRE RYTHME</a:t>
            </a:r>
            <a:endParaRPr sz="2000" b="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865906" y="3692453"/>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Formulaire en ligne sur la page web de la formation</a:t>
            </a:r>
            <a:r>
              <a:rPr lang="fr-FR" b="1" dirty="0">
                <a:latin typeface="+mn-lt"/>
              </a:rPr>
              <a:t> </a:t>
            </a:r>
            <a:r>
              <a:rPr lang="fr-FR" sz="1700" i="0" u="none" strike="noStrike" cap="none" dirty="0">
                <a:solidFill>
                  <a:srgbClr val="333331"/>
                </a:solidFill>
                <a:latin typeface="+mn-lt"/>
              </a:rPr>
              <a:t>+ règlement des frais de sélection </a:t>
            </a:r>
            <a:br>
              <a:rPr lang="fr-FR" sz="1700" i="0" u="none" strike="noStrike" cap="none" dirty="0">
                <a:solidFill>
                  <a:srgbClr val="333331"/>
                </a:solidFill>
                <a:latin typeface="+mn-lt"/>
              </a:rPr>
            </a:br>
            <a:r>
              <a:rPr lang="fr-FR" sz="1700" i="0" u="none" strike="noStrike" cap="none" dirty="0">
                <a:solidFill>
                  <a:srgbClr val="333331"/>
                </a:solidFill>
                <a:latin typeface="+mn-lt"/>
              </a:rPr>
              <a:t>de 60 €</a:t>
            </a:r>
            <a:endParaRPr sz="1200" i="0" u="none" strike="noStrike" cap="none" dirty="0">
              <a:solidFill>
                <a:srgbClr val="333331"/>
              </a:solidFill>
              <a:latin typeface="+mn-lt"/>
            </a:endParaRPr>
          </a:p>
        </p:txBody>
      </p:sp>
      <p:sp>
        <p:nvSpPr>
          <p:cNvPr id="253" name="Google Shape;253;p34"/>
          <p:cNvSpPr/>
          <p:nvPr/>
        </p:nvSpPr>
        <p:spPr>
          <a:xfrm>
            <a:off x="9134931" y="4612183"/>
            <a:ext cx="2752828" cy="811800"/>
          </a:xfrm>
          <a:prstGeom prst="rect">
            <a:avLst/>
          </a:prstGeom>
          <a:solidFill>
            <a:schemeClr val="lt1"/>
          </a:solidFill>
          <a:ln>
            <a:noFill/>
          </a:ln>
        </p:spPr>
        <p:txBody>
          <a:bodyPr spcFirstLastPara="1" wrap="square" lIns="91425" tIns="45700" rIns="91425" bIns="45700" anchor="ctr" anchorCtr="0">
            <a:noAutofit/>
          </a:bodyPr>
          <a:lstStyle/>
          <a:p>
            <a:pPr>
              <a:buSzPts val="1700"/>
            </a:pPr>
            <a:r>
              <a:rPr lang="fr-FR" sz="1700" b="1" i="0" u="none" strike="noStrike" cap="none" dirty="0">
                <a:solidFill>
                  <a:srgbClr val="333331"/>
                </a:solidFill>
                <a:latin typeface="+mn-lt"/>
              </a:rPr>
              <a:t>Entretien individuel </a:t>
            </a:r>
            <a:r>
              <a:rPr lang="fr-FR" sz="1700" b="1" dirty="0">
                <a:solidFill>
                  <a:srgbClr val="333331"/>
                </a:solidFill>
                <a:latin typeface="+mn-lt"/>
              </a:rPr>
              <a:t>facultatif à </a:t>
            </a:r>
            <a:r>
              <a:rPr lang="fr-FR" sz="1700" b="1" i="0" u="none" strike="noStrike" cap="none" dirty="0">
                <a:solidFill>
                  <a:srgbClr val="333331"/>
                </a:solidFill>
                <a:latin typeface="+mn-lt"/>
              </a:rPr>
              <a:t>distance </a:t>
            </a:r>
            <a:r>
              <a:rPr lang="fr-FR" sz="1700" dirty="0">
                <a:solidFill>
                  <a:srgbClr val="333331"/>
                </a:solidFill>
                <a:latin typeface="+mn-lt"/>
              </a:rPr>
              <a:t>sur demande de notre</a:t>
            </a:r>
            <a:r>
              <a:rPr lang="fr-FR" sz="1700" i="0" u="none" strike="noStrike" cap="none" dirty="0">
                <a:solidFill>
                  <a:srgbClr val="333331"/>
                </a:solidFill>
                <a:latin typeface="+mn-lt"/>
              </a:rPr>
              <a:t> équipe pédagogique</a:t>
            </a:r>
            <a:r>
              <a:rPr lang="fr-FR" sz="1700" dirty="0">
                <a:solidFill>
                  <a:srgbClr val="333331"/>
                </a:solidFill>
                <a:latin typeface="+mn-lt"/>
              </a:rPr>
              <a:t> </a:t>
            </a:r>
            <a:endParaRPr sz="1700" i="0" u="none" strike="noStrike" cap="none" dirty="0">
              <a:solidFill>
                <a:srgbClr val="333331"/>
              </a:solidFill>
              <a:latin typeface="+mn-lt"/>
            </a:endParaRPr>
          </a:p>
        </p:txBody>
      </p:sp>
      <p:cxnSp>
        <p:nvCxnSpPr>
          <p:cNvPr id="254" name="Google Shape;254;p34"/>
          <p:cNvCxnSpPr/>
          <p:nvPr/>
        </p:nvCxnSpPr>
        <p:spPr>
          <a:xfrm>
            <a:off x="9255640" y="5652082"/>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55" name="Google Shape;255;p34"/>
          <p:cNvSpPr txBox="1"/>
          <p:nvPr/>
        </p:nvSpPr>
        <p:spPr>
          <a:xfrm>
            <a:off x="9134931" y="6244034"/>
            <a:ext cx="20808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0" i="0" u="none" strike="noStrike" cap="none" dirty="0">
                <a:solidFill>
                  <a:srgbClr val="E84324"/>
                </a:solidFill>
                <a:latin typeface="+mn-lt"/>
                <a:ea typeface="Arial"/>
                <a:cs typeface="Arial"/>
                <a:sym typeface="Arial"/>
              </a:rPr>
              <a:t>Réponse</a:t>
            </a:r>
            <a:endParaRPr sz="1600" b="1" i="0" u="none" strike="noStrike" cap="none" dirty="0">
              <a:solidFill>
                <a:srgbClr val="E84324"/>
              </a:solidFill>
              <a:latin typeface="+mn-lt"/>
              <a:ea typeface="Arial"/>
              <a:cs typeface="Arial"/>
              <a:sym typeface="Arial"/>
            </a:endParaRPr>
          </a:p>
        </p:txBody>
      </p:sp>
      <p:sp>
        <p:nvSpPr>
          <p:cNvPr id="256" name="Google Shape;256;p34"/>
          <p:cNvSpPr txBox="1"/>
          <p:nvPr/>
        </p:nvSpPr>
        <p:spPr>
          <a:xfrm>
            <a:off x="9210336" y="5712781"/>
            <a:ext cx="17253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2</a:t>
            </a:r>
            <a:r>
              <a:rPr lang="fr-FR" sz="1600" b="0" i="0" u="none" strike="noStrike" cap="none" dirty="0">
                <a:solidFill>
                  <a:srgbClr val="E84525"/>
                </a:solidFill>
                <a:latin typeface="+mn-lt"/>
                <a:sym typeface="Arial"/>
              </a:rPr>
              <a:t> semaines max</a:t>
            </a:r>
            <a:endParaRPr sz="1600" b="1" i="0" u="none" strike="noStrike" cap="none" dirty="0">
              <a:solidFill>
                <a:srgbClr val="E84525"/>
              </a:solidFill>
              <a:latin typeface="+mn-lt"/>
              <a:sym typeface="Arial"/>
            </a:endParaRPr>
          </a:p>
        </p:txBody>
      </p:sp>
      <p:sp>
        <p:nvSpPr>
          <p:cNvPr id="257" name="Google Shape;257;p34"/>
          <p:cNvSpPr txBox="1"/>
          <p:nvPr/>
        </p:nvSpPr>
        <p:spPr>
          <a:xfrm>
            <a:off x="5388961" y="3519971"/>
            <a:ext cx="1330337"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retenue</a:t>
            </a:r>
            <a:endParaRPr sz="1600" b="1" i="0" u="none" strike="noStrike" cap="none" dirty="0">
              <a:solidFill>
                <a:srgbClr val="333331"/>
              </a:solidFill>
              <a:latin typeface="+mn-lt"/>
            </a:endParaRPr>
          </a:p>
        </p:txBody>
      </p:sp>
      <p:sp>
        <p:nvSpPr>
          <p:cNvPr id="258" name="Google Shape;258;p34"/>
          <p:cNvSpPr txBox="1"/>
          <p:nvPr/>
        </p:nvSpPr>
        <p:spPr>
          <a:xfrm>
            <a:off x="6199246" y="1703498"/>
            <a:ext cx="12690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b="0" i="0" u="none" strike="noStrike" cap="none" dirty="0">
                <a:solidFill>
                  <a:srgbClr val="E84525"/>
                </a:solidFill>
                <a:latin typeface="+mn-lt"/>
                <a:ea typeface="Arial"/>
                <a:cs typeface="Arial"/>
                <a:sym typeface="Arial"/>
              </a:rPr>
              <a:t>2 mois max</a:t>
            </a:r>
            <a:endParaRPr sz="1600" b="1" i="0" u="none" strike="noStrike" cap="none" dirty="0">
              <a:solidFill>
                <a:srgbClr val="E84525"/>
              </a:solidFill>
              <a:latin typeface="+mn-lt"/>
              <a:ea typeface="Arial"/>
              <a:cs typeface="Arial"/>
              <a:sym typeface="Arial"/>
            </a:endParaRPr>
          </a:p>
        </p:txBody>
      </p:sp>
      <p:sp>
        <p:nvSpPr>
          <p:cNvPr id="259" name="Google Shape;259;p34"/>
          <p:cNvSpPr txBox="1"/>
          <p:nvPr/>
        </p:nvSpPr>
        <p:spPr>
          <a:xfrm>
            <a:off x="6719302" y="3527678"/>
            <a:ext cx="1647872"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0" i="0" u="none" strike="noStrike" cap="none" dirty="0">
                <a:solidFill>
                  <a:srgbClr val="333331"/>
                </a:solidFill>
                <a:latin typeface="+mn-lt"/>
                <a:ea typeface="Arial"/>
                <a:cs typeface="Arial"/>
                <a:sym typeface="Arial"/>
              </a:rPr>
              <a:t>Convocation</a:t>
            </a:r>
            <a:endParaRPr sz="1600" b="1" i="0" u="none" strike="noStrike" cap="none" dirty="0">
              <a:solidFill>
                <a:srgbClr val="333331"/>
              </a:solidFill>
              <a:latin typeface="+mn-lt"/>
              <a:ea typeface="Arial"/>
              <a:cs typeface="Arial"/>
              <a:sym typeface="Arial"/>
            </a:endParaRPr>
          </a:p>
        </p:txBody>
      </p:sp>
      <p:sp>
        <p:nvSpPr>
          <p:cNvPr id="20" name="Google Shape;257;p34"/>
          <p:cNvSpPr txBox="1"/>
          <p:nvPr/>
        </p:nvSpPr>
        <p:spPr>
          <a:xfrm>
            <a:off x="3837565" y="3529225"/>
            <a:ext cx="1392769"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non retenue</a:t>
            </a:r>
            <a:endParaRPr sz="1600" b="1" i="0" u="none" strike="noStrike" cap="none" dirty="0">
              <a:solidFill>
                <a:srgbClr val="333331"/>
              </a:solidFill>
              <a:latin typeface="+mn-lt"/>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3958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Candidater </a:t>
            </a:r>
            <a:r>
              <a:rPr lang="fr-FR" sz="4000" b="1" spc="-150" dirty="0">
                <a:solidFill>
                  <a:srgbClr val="E84424"/>
                </a:solidFill>
                <a:latin typeface="Arial" panose="020B0604020202020204" pitchFamily="34" charset="0"/>
                <a:cs typeface="Arial" panose="020B0604020202020204" pitchFamily="34" charset="0"/>
              </a:rPr>
              <a:t>formations en continu</a:t>
            </a:r>
          </a:p>
        </p:txBody>
      </p:sp>
      <p:sp>
        <p:nvSpPr>
          <p:cNvPr id="4" name="Chevron 3">
            <a:extLst>
              <a:ext uri="{FF2B5EF4-FFF2-40B4-BE49-F238E27FC236}">
                <a16:creationId xmlns:a16="http://schemas.microsoft.com/office/drawing/2014/main" id="{06A2F2AE-84BF-6D93-2F29-22EE933C3CE5}"/>
              </a:ext>
            </a:extLst>
          </p:cNvPr>
          <p:cNvSpPr/>
          <p:nvPr/>
        </p:nvSpPr>
        <p:spPr>
          <a:xfrm>
            <a:off x="3783426" y="2398209"/>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à coins arrondis 34">
            <a:extLst>
              <a:ext uri="{FF2B5EF4-FFF2-40B4-BE49-F238E27FC236}">
                <a16:creationId xmlns:a16="http://schemas.microsoft.com/office/drawing/2014/main" id="{F8CB38CE-DC61-1DAC-F0FB-F5BAD62E2B4B}"/>
              </a:ext>
            </a:extLst>
          </p:cNvPr>
          <p:cNvSpPr/>
          <p:nvPr/>
        </p:nvSpPr>
        <p:spPr>
          <a:xfrm>
            <a:off x="9235203" y="306687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DD0514C-5608-45DD-D057-5F6650F31428}"/>
              </a:ext>
            </a:extLst>
          </p:cNvPr>
          <p:cNvSpPr txBox="1"/>
          <p:nvPr/>
        </p:nvSpPr>
        <p:spPr>
          <a:xfrm>
            <a:off x="9222621" y="3278957"/>
            <a:ext cx="2458802" cy="707886"/>
          </a:xfrm>
          <a:prstGeom prst="rect">
            <a:avLst/>
          </a:prstGeom>
          <a:noFill/>
        </p:spPr>
        <p:txBody>
          <a:bodyPr wrap="square" rtlCol="0">
            <a:spAutoFit/>
          </a:bodyPr>
          <a:lstStyle/>
          <a:p>
            <a:pPr algn="ctr"/>
            <a:r>
              <a:rPr lang="fr-FR" sz="2000" b="1" dirty="0">
                <a:solidFill>
                  <a:srgbClr val="E84525"/>
                </a:solidFill>
                <a:latin typeface="Arial" panose="020B0604020202020204" pitchFamily="34" charset="0"/>
                <a:cs typeface="Arial" panose="020B0604020202020204" pitchFamily="34" charset="0"/>
              </a:rPr>
              <a:t>ENTRETIEN </a:t>
            </a:r>
            <a:br>
              <a:rPr lang="fr-FR" sz="2000" b="1" dirty="0">
                <a:solidFill>
                  <a:srgbClr val="E84525"/>
                </a:solidFill>
                <a:latin typeface="Arial" panose="020B0604020202020204" pitchFamily="34" charset="0"/>
                <a:cs typeface="Arial" panose="020B0604020202020204" pitchFamily="34" charset="0"/>
              </a:rPr>
            </a:br>
            <a:r>
              <a:rPr lang="fr-FR" sz="2000" dirty="0">
                <a:solidFill>
                  <a:srgbClr val="E84525"/>
                </a:solidFill>
                <a:latin typeface="Arial" panose="020B0604020202020204" pitchFamily="34" charset="0"/>
                <a:cs typeface="Arial" panose="020B0604020202020204" pitchFamily="34" charset="0"/>
              </a:rPr>
              <a:t>FACULTATIF</a:t>
            </a: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4951480"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Google Shape;92;p15">
            <a:extLst>
              <a:ext uri="{FF2B5EF4-FFF2-40B4-BE49-F238E27FC236}">
                <a16:creationId xmlns:a16="http://schemas.microsoft.com/office/drawing/2014/main" id="{11B785CD-B7D2-FE97-816F-C75B2AEF5836}"/>
              </a:ext>
            </a:extLst>
          </p:cNvPr>
          <p:cNvSpPr txBox="1"/>
          <p:nvPr/>
        </p:nvSpPr>
        <p:spPr>
          <a:xfrm>
            <a:off x="4328551" y="1357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2</a:t>
            </a:r>
            <a:endParaRPr dirty="0">
              <a:solidFill>
                <a:schemeClr val="bg1">
                  <a:lumMod val="85000"/>
                </a:schemeClr>
              </a:solidFill>
            </a:endParaRP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CANDIDATER</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EN LIGNE</a:t>
            </a:r>
          </a:p>
        </p:txBody>
      </p:sp>
      <p:sp>
        <p:nvSpPr>
          <p:cNvPr id="15" name="Google Shape;92;p15">
            <a:extLst>
              <a:ext uri="{FF2B5EF4-FFF2-40B4-BE49-F238E27FC236}">
                <a16:creationId xmlns:a16="http://schemas.microsoft.com/office/drawing/2014/main" id="{675654BD-C50A-0640-E066-544C43FA9356}"/>
              </a:ext>
            </a:extLst>
          </p:cNvPr>
          <p:cNvSpPr txBox="1"/>
          <p:nvPr/>
        </p:nvSpPr>
        <p:spPr>
          <a:xfrm>
            <a:off x="393518" y="1393461"/>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1</a:t>
            </a:r>
            <a:endParaRPr dirty="0">
              <a:solidFill>
                <a:schemeClr val="bg1">
                  <a:lumMod val="85000"/>
                </a:schemeClr>
              </a:solidFill>
            </a:endParaRPr>
          </a:p>
        </p:txBody>
      </p:sp>
      <p:sp>
        <p:nvSpPr>
          <p:cNvPr id="16" name="Chevron 15">
            <a:extLst>
              <a:ext uri="{FF2B5EF4-FFF2-40B4-BE49-F238E27FC236}">
                <a16:creationId xmlns:a16="http://schemas.microsoft.com/office/drawing/2014/main" id="{8F96735E-008F-160D-83A8-208DA910AE1A}"/>
              </a:ext>
            </a:extLst>
          </p:cNvPr>
          <p:cNvSpPr/>
          <p:nvPr/>
        </p:nvSpPr>
        <p:spPr>
          <a:xfrm>
            <a:off x="8003284" y="3478695"/>
            <a:ext cx="522515" cy="537883"/>
          </a:xfrm>
          <a:prstGeom prst="chevron">
            <a:avLst/>
          </a:prstGeom>
          <a:pattFill prst="smConfetti">
            <a:fgClr>
              <a:srgbClr val="E8432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6172154" y="5973636"/>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Félicitations !</a:t>
            </a:r>
            <a:endParaRPr sz="1600" b="1" i="0" u="none" strike="noStrike" cap="none" dirty="0">
              <a:solidFill>
                <a:srgbClr val="E84525"/>
              </a:solidFill>
              <a:latin typeface="+mn-lt"/>
              <a:sym typeface="Arial"/>
            </a:endParaRPr>
          </a:p>
        </p:txBody>
      </p:sp>
      <p:cxnSp>
        <p:nvCxnSpPr>
          <p:cNvPr id="19" name="Google Shape;254;p34">
            <a:extLst>
              <a:ext uri="{FF2B5EF4-FFF2-40B4-BE49-F238E27FC236}">
                <a16:creationId xmlns:a16="http://schemas.microsoft.com/office/drawing/2014/main" id="{1AFC7E32-9689-6028-1560-8FD9A486D606}"/>
              </a:ext>
            </a:extLst>
          </p:cNvPr>
          <p:cNvCxnSpPr/>
          <p:nvPr/>
        </p:nvCxnSpPr>
        <p:spPr>
          <a:xfrm>
            <a:off x="3943081" y="4104733"/>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1" name="Google Shape;256;p34">
            <a:extLst>
              <a:ext uri="{FF2B5EF4-FFF2-40B4-BE49-F238E27FC236}">
                <a16:creationId xmlns:a16="http://schemas.microsoft.com/office/drawing/2014/main" id="{757A5CA2-2693-D22E-974E-C9A37D2F9179}"/>
              </a:ext>
            </a:extLst>
          </p:cNvPr>
          <p:cNvSpPr txBox="1"/>
          <p:nvPr/>
        </p:nvSpPr>
        <p:spPr>
          <a:xfrm>
            <a:off x="3797266" y="4677215"/>
            <a:ext cx="385802"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sym typeface="Wingdings" pitchFamily="2" charset="2"/>
              </a:rPr>
              <a:t></a:t>
            </a:r>
            <a:endParaRPr sz="1600" b="1" i="0" u="none" strike="noStrike" cap="none" dirty="0">
              <a:solidFill>
                <a:srgbClr val="E84525"/>
              </a:solidFill>
              <a:latin typeface="+mn-lt"/>
              <a:sym typeface="Arial"/>
            </a:endParaRPr>
          </a:p>
        </p:txBody>
      </p:sp>
      <p:sp>
        <p:nvSpPr>
          <p:cNvPr id="10" name="Google Shape;92;p15">
            <a:extLst>
              <a:ext uri="{FF2B5EF4-FFF2-40B4-BE49-F238E27FC236}">
                <a16:creationId xmlns:a16="http://schemas.microsoft.com/office/drawing/2014/main" id="{11D9E950-A209-610D-3B7E-10327BC954C2}"/>
              </a:ext>
            </a:extLst>
          </p:cNvPr>
          <p:cNvSpPr txBox="1"/>
          <p:nvPr/>
        </p:nvSpPr>
        <p:spPr>
          <a:xfrm>
            <a:off x="8548995" y="234332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alpha val="50000"/>
                  </a:schemeClr>
                </a:solidFill>
                <a:latin typeface="Arial"/>
                <a:ea typeface="Arial"/>
                <a:cs typeface="Arial"/>
                <a:sym typeface="Arial"/>
              </a:rPr>
              <a:t>3</a:t>
            </a:r>
            <a:endParaRPr dirty="0">
              <a:solidFill>
                <a:schemeClr val="bg1">
                  <a:lumMod val="85000"/>
                  <a:alpha val="50000"/>
                </a:schemeClr>
              </a:solidFill>
            </a:endParaRPr>
          </a:p>
        </p:txBody>
      </p:sp>
      <p:sp>
        <p:nvSpPr>
          <p:cNvPr id="3" name="Rectangle à coins arrondis 34">
            <a:extLst>
              <a:ext uri="{FF2B5EF4-FFF2-40B4-BE49-F238E27FC236}">
                <a16:creationId xmlns:a16="http://schemas.microsoft.com/office/drawing/2014/main" id="{E72AD0CE-5976-CDDA-0DDE-776EFD641B44}"/>
              </a:ext>
            </a:extLst>
          </p:cNvPr>
          <p:cNvSpPr/>
          <p:nvPr/>
        </p:nvSpPr>
        <p:spPr>
          <a:xfrm>
            <a:off x="6048587" y="4896561"/>
            <a:ext cx="2153920" cy="684669"/>
          </a:xfrm>
          <a:prstGeom prst="roundRect">
            <a:avLst/>
          </a:prstGeom>
          <a:pattFill prst="smConfetti">
            <a:fgClr>
              <a:srgbClr val="E84424"/>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3F3C375-A1F4-51E4-9C1A-0F211E06FBB6}"/>
              </a:ext>
            </a:extLst>
          </p:cNvPr>
          <p:cNvSpPr txBox="1"/>
          <p:nvPr/>
        </p:nvSpPr>
        <p:spPr>
          <a:xfrm>
            <a:off x="5061020" y="231326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SÉLECTION</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SUR DOSSIER</a:t>
            </a:r>
          </a:p>
        </p:txBody>
      </p:sp>
      <p:sp>
        <p:nvSpPr>
          <p:cNvPr id="12" name="ZoneTexte 11">
            <a:extLst>
              <a:ext uri="{FF2B5EF4-FFF2-40B4-BE49-F238E27FC236}">
                <a16:creationId xmlns:a16="http://schemas.microsoft.com/office/drawing/2014/main" id="{15172FD0-F058-6EFF-76E3-CDBF18817C0B}"/>
              </a:ext>
            </a:extLst>
          </p:cNvPr>
          <p:cNvSpPr txBox="1"/>
          <p:nvPr/>
        </p:nvSpPr>
        <p:spPr>
          <a:xfrm>
            <a:off x="5908372" y="4978769"/>
            <a:ext cx="2458802" cy="523220"/>
          </a:xfrm>
          <a:prstGeom prst="rect">
            <a:avLst/>
          </a:prstGeom>
          <a:noFill/>
        </p:spPr>
        <p:txBody>
          <a:bodyPr wrap="square" rtlCol="0">
            <a:spAutoFit/>
          </a:bodyPr>
          <a:lstStyle/>
          <a:p>
            <a:pPr algn="ctr"/>
            <a:r>
              <a:rPr lang="fr-FR" dirty="0">
                <a:solidFill>
                  <a:schemeClr val="tx1">
                    <a:lumMod val="65000"/>
                    <a:lumOff val="35000"/>
                  </a:schemeClr>
                </a:solidFill>
                <a:latin typeface="Arial" panose="020B0604020202020204" pitchFamily="34" charset="0"/>
                <a:cs typeface="Arial" panose="020B0604020202020204" pitchFamily="34" charset="0"/>
              </a:rPr>
              <a:t>Une réorientation</a:t>
            </a:r>
            <a:r>
              <a:rPr lang="fr-FR" b="1" dirty="0">
                <a:solidFill>
                  <a:schemeClr val="tx1">
                    <a:lumMod val="65000"/>
                    <a:lumOff val="35000"/>
                  </a:schemeClr>
                </a:solidFill>
                <a:latin typeface="Arial" panose="020B0604020202020204" pitchFamily="34" charset="0"/>
                <a:cs typeface="Arial" panose="020B0604020202020204" pitchFamily="34" charset="0"/>
              </a:rPr>
              <a:t> </a:t>
            </a:r>
            <a:br>
              <a:rPr lang="fr-FR" b="1" dirty="0">
                <a:solidFill>
                  <a:schemeClr val="tx1">
                    <a:lumMod val="65000"/>
                    <a:lumOff val="35000"/>
                  </a:schemeClr>
                </a:solidFill>
                <a:latin typeface="Arial" panose="020B0604020202020204" pitchFamily="34" charset="0"/>
                <a:cs typeface="Arial" panose="020B0604020202020204" pitchFamily="34" charset="0"/>
              </a:rPr>
            </a:br>
            <a:r>
              <a:rPr lang="fr-FR" b="1" dirty="0">
                <a:solidFill>
                  <a:schemeClr val="tx1">
                    <a:lumMod val="65000"/>
                    <a:lumOff val="35000"/>
                  </a:schemeClr>
                </a:solidFill>
                <a:latin typeface="Arial" panose="020B0604020202020204" pitchFamily="34" charset="0"/>
                <a:cs typeface="Arial" panose="020B0604020202020204" pitchFamily="34" charset="0"/>
              </a:rPr>
              <a:t>peut </a:t>
            </a:r>
            <a:r>
              <a:rPr lang="fr-FR" dirty="0">
                <a:solidFill>
                  <a:schemeClr val="tx1">
                    <a:lumMod val="65000"/>
                    <a:lumOff val="35000"/>
                  </a:schemeClr>
                </a:solidFill>
                <a:latin typeface="Arial" panose="020B0604020202020204" pitchFamily="34" charset="0"/>
                <a:cs typeface="Arial" panose="020B0604020202020204" pitchFamily="34" charset="0"/>
              </a:rPr>
              <a:t>vous être proposée</a:t>
            </a:r>
          </a:p>
        </p:txBody>
      </p:sp>
      <p:cxnSp>
        <p:nvCxnSpPr>
          <p:cNvPr id="22" name="Connecteur en angle 21">
            <a:extLst>
              <a:ext uri="{FF2B5EF4-FFF2-40B4-BE49-F238E27FC236}">
                <a16:creationId xmlns:a16="http://schemas.microsoft.com/office/drawing/2014/main" id="{E4171738-B7D9-DFFE-49F3-0896FAEE43C9}"/>
              </a:ext>
            </a:extLst>
          </p:cNvPr>
          <p:cNvCxnSpPr>
            <a:cxnSpLocks/>
            <a:endCxn id="12" idx="1"/>
          </p:cNvCxnSpPr>
          <p:nvPr/>
        </p:nvCxnSpPr>
        <p:spPr>
          <a:xfrm rot="16200000" flipH="1">
            <a:off x="5147898" y="4479905"/>
            <a:ext cx="1100838" cy="420110"/>
          </a:xfrm>
          <a:prstGeom prst="bentConnector2">
            <a:avLst/>
          </a:prstGeom>
          <a:ln>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ngle 23">
            <a:extLst>
              <a:ext uri="{FF2B5EF4-FFF2-40B4-BE49-F238E27FC236}">
                <a16:creationId xmlns:a16="http://schemas.microsoft.com/office/drawing/2014/main" id="{D4770E3C-49E2-A450-15B5-CCB06AA08804}"/>
              </a:ext>
            </a:extLst>
          </p:cNvPr>
          <p:cNvCxnSpPr>
            <a:cxnSpLocks/>
            <a:stCxn id="255" idx="1"/>
            <a:endCxn id="12" idx="3"/>
          </p:cNvCxnSpPr>
          <p:nvPr/>
        </p:nvCxnSpPr>
        <p:spPr>
          <a:xfrm rot="10800000">
            <a:off x="8367175" y="5240380"/>
            <a:ext cx="767757" cy="1152455"/>
          </a:xfrm>
          <a:prstGeom prst="bentConnector3">
            <a:avLst/>
          </a:prstGeom>
          <a:ln>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Google Shape;254;p34">
            <a:extLst>
              <a:ext uri="{FF2B5EF4-FFF2-40B4-BE49-F238E27FC236}">
                <a16:creationId xmlns:a16="http://schemas.microsoft.com/office/drawing/2014/main" id="{B968DA53-1AC1-0C1B-6016-2A23C30FFB84}"/>
              </a:ext>
            </a:extLst>
          </p:cNvPr>
          <p:cNvCxnSpPr/>
          <p:nvPr/>
        </p:nvCxnSpPr>
        <p:spPr>
          <a:xfrm>
            <a:off x="6097952" y="5636142"/>
            <a:ext cx="0" cy="552300"/>
          </a:xfrm>
          <a:prstGeom prst="straightConnector1">
            <a:avLst/>
          </a:prstGeom>
          <a:noFill/>
          <a:ln w="9525" cap="flat" cmpd="sng">
            <a:solidFill>
              <a:srgbClr val="E84525"/>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865941" y="3528720"/>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Formulaire en ligne sur la page web de la formation</a:t>
            </a:r>
            <a:endParaRPr sz="1200" i="0" u="none" strike="noStrike" cap="none" dirty="0">
              <a:solidFill>
                <a:srgbClr val="333331"/>
              </a:solidFill>
              <a:latin typeface="+mn-lt"/>
            </a:endParaRPr>
          </a:p>
        </p:txBody>
      </p:sp>
      <p:cxnSp>
        <p:nvCxnSpPr>
          <p:cNvPr id="254" name="Google Shape;254;p34"/>
          <p:cNvCxnSpPr/>
          <p:nvPr/>
        </p:nvCxnSpPr>
        <p:spPr>
          <a:xfrm>
            <a:off x="7880654" y="3952231"/>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56" name="Google Shape;256;p34"/>
          <p:cNvSpPr txBox="1"/>
          <p:nvPr/>
        </p:nvSpPr>
        <p:spPr>
          <a:xfrm>
            <a:off x="7666044" y="3985038"/>
            <a:ext cx="17253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10 jours </a:t>
            </a:r>
            <a:r>
              <a:rPr lang="fr-FR" sz="1600" b="0" i="0" u="none" strike="noStrike" cap="none" dirty="0">
                <a:solidFill>
                  <a:srgbClr val="E84525"/>
                </a:solidFill>
                <a:latin typeface="+mn-lt"/>
                <a:sym typeface="Arial"/>
              </a:rPr>
              <a:t>max</a:t>
            </a:r>
            <a:endParaRPr sz="1600" b="1" i="0" u="none" strike="noStrike" cap="none" dirty="0">
              <a:solidFill>
                <a:srgbClr val="E84525"/>
              </a:solidFill>
              <a:latin typeface="+mn-lt"/>
              <a:sym typeface="Arial"/>
            </a:endParaRPr>
          </a:p>
        </p:txBody>
      </p:sp>
      <p:sp>
        <p:nvSpPr>
          <p:cNvPr id="257" name="Google Shape;257;p34"/>
          <p:cNvSpPr txBox="1"/>
          <p:nvPr/>
        </p:nvSpPr>
        <p:spPr>
          <a:xfrm>
            <a:off x="6427104" y="4411617"/>
            <a:ext cx="1330337"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retenue</a:t>
            </a:r>
            <a:endParaRPr sz="1600" b="1" i="0" u="none" strike="noStrike" cap="none" dirty="0">
              <a:solidFill>
                <a:srgbClr val="333331"/>
              </a:solidFill>
              <a:latin typeface="+mn-lt"/>
            </a:endParaRPr>
          </a:p>
        </p:txBody>
      </p:sp>
      <p:sp>
        <p:nvSpPr>
          <p:cNvPr id="20" name="Google Shape;257;p34"/>
          <p:cNvSpPr txBox="1"/>
          <p:nvPr/>
        </p:nvSpPr>
        <p:spPr>
          <a:xfrm>
            <a:off x="4875712" y="4408281"/>
            <a:ext cx="1392769"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non retenue</a:t>
            </a:r>
            <a:endParaRPr sz="1600" b="1" i="0" u="none" strike="noStrike" cap="none" dirty="0">
              <a:solidFill>
                <a:srgbClr val="333331"/>
              </a:solidFill>
              <a:latin typeface="+mn-lt"/>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2942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Candidater </a:t>
            </a:r>
            <a:r>
              <a:rPr lang="fr-FR" sz="4000" b="1" spc="-150" dirty="0">
                <a:solidFill>
                  <a:srgbClr val="E84424"/>
                </a:solidFill>
                <a:latin typeface="Arial" panose="020B0604020202020204" pitchFamily="34" charset="0"/>
                <a:cs typeface="Arial" panose="020B0604020202020204" pitchFamily="34" charset="0"/>
              </a:rPr>
              <a:t>formations à votre rythme</a:t>
            </a:r>
          </a:p>
        </p:txBody>
      </p:sp>
      <p:sp>
        <p:nvSpPr>
          <p:cNvPr id="4" name="Chevron 3">
            <a:extLst>
              <a:ext uri="{FF2B5EF4-FFF2-40B4-BE49-F238E27FC236}">
                <a16:creationId xmlns:a16="http://schemas.microsoft.com/office/drawing/2014/main" id="{06A2F2AE-84BF-6D93-2F29-22EE933C3CE5}"/>
              </a:ext>
            </a:extLst>
          </p:cNvPr>
          <p:cNvSpPr/>
          <p:nvPr/>
        </p:nvSpPr>
        <p:spPr>
          <a:xfrm>
            <a:off x="3783426" y="2398209"/>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4951480"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Google Shape;92;p15">
            <a:extLst>
              <a:ext uri="{FF2B5EF4-FFF2-40B4-BE49-F238E27FC236}">
                <a16:creationId xmlns:a16="http://schemas.microsoft.com/office/drawing/2014/main" id="{11B785CD-B7D2-FE97-816F-C75B2AEF5836}"/>
              </a:ext>
            </a:extLst>
          </p:cNvPr>
          <p:cNvSpPr txBox="1"/>
          <p:nvPr/>
        </p:nvSpPr>
        <p:spPr>
          <a:xfrm>
            <a:off x="4328551" y="1357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2</a:t>
            </a:r>
            <a:endParaRPr dirty="0">
              <a:solidFill>
                <a:schemeClr val="bg1">
                  <a:lumMod val="85000"/>
                </a:schemeClr>
              </a:solidFill>
            </a:endParaRP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CANDIDATER</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EN LIGNE</a:t>
            </a:r>
          </a:p>
        </p:txBody>
      </p:sp>
      <p:sp>
        <p:nvSpPr>
          <p:cNvPr id="15" name="Google Shape;92;p15">
            <a:extLst>
              <a:ext uri="{FF2B5EF4-FFF2-40B4-BE49-F238E27FC236}">
                <a16:creationId xmlns:a16="http://schemas.microsoft.com/office/drawing/2014/main" id="{675654BD-C50A-0640-E066-544C43FA9356}"/>
              </a:ext>
            </a:extLst>
          </p:cNvPr>
          <p:cNvSpPr txBox="1"/>
          <p:nvPr/>
        </p:nvSpPr>
        <p:spPr>
          <a:xfrm>
            <a:off x="393518" y="1393461"/>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1</a:t>
            </a:r>
            <a:endParaRPr dirty="0">
              <a:solidFill>
                <a:schemeClr val="bg1">
                  <a:lumMod val="85000"/>
                </a:schemeClr>
              </a:solidFill>
            </a:endParaRP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6401889" y="5536089"/>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1" dirty="0">
                <a:solidFill>
                  <a:srgbClr val="E84525"/>
                </a:solidFill>
                <a:latin typeface="+mn-lt"/>
              </a:rPr>
              <a:t>Félicitations !</a:t>
            </a:r>
            <a:endParaRPr sz="1600" b="1" i="0" u="none" strike="noStrike" cap="none" dirty="0">
              <a:solidFill>
                <a:srgbClr val="E84525"/>
              </a:solidFill>
              <a:latin typeface="+mn-lt"/>
              <a:sym typeface="Arial"/>
            </a:endParaRPr>
          </a:p>
        </p:txBody>
      </p:sp>
      <p:cxnSp>
        <p:nvCxnSpPr>
          <p:cNvPr id="19" name="Google Shape;254;p34">
            <a:extLst>
              <a:ext uri="{FF2B5EF4-FFF2-40B4-BE49-F238E27FC236}">
                <a16:creationId xmlns:a16="http://schemas.microsoft.com/office/drawing/2014/main" id="{1AFC7E32-9689-6028-1560-8FD9A486D606}"/>
              </a:ext>
            </a:extLst>
          </p:cNvPr>
          <p:cNvCxnSpPr/>
          <p:nvPr/>
        </p:nvCxnSpPr>
        <p:spPr>
          <a:xfrm>
            <a:off x="4981228" y="4983789"/>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1" name="Google Shape;256;p34">
            <a:extLst>
              <a:ext uri="{FF2B5EF4-FFF2-40B4-BE49-F238E27FC236}">
                <a16:creationId xmlns:a16="http://schemas.microsoft.com/office/drawing/2014/main" id="{757A5CA2-2693-D22E-974E-C9A37D2F9179}"/>
              </a:ext>
            </a:extLst>
          </p:cNvPr>
          <p:cNvSpPr txBox="1"/>
          <p:nvPr/>
        </p:nvSpPr>
        <p:spPr>
          <a:xfrm>
            <a:off x="4835413" y="5556271"/>
            <a:ext cx="385802"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sym typeface="Wingdings" pitchFamily="2" charset="2"/>
              </a:rPr>
              <a:t></a:t>
            </a:r>
            <a:endParaRPr sz="1600" b="1" i="0" u="none" strike="noStrike" cap="none" dirty="0">
              <a:solidFill>
                <a:srgbClr val="E84525"/>
              </a:solidFill>
              <a:latin typeface="+mn-lt"/>
              <a:sym typeface="Arial"/>
            </a:endParaRPr>
          </a:p>
        </p:txBody>
      </p:sp>
      <p:sp>
        <p:nvSpPr>
          <p:cNvPr id="5" name="ZoneTexte 4">
            <a:extLst>
              <a:ext uri="{FF2B5EF4-FFF2-40B4-BE49-F238E27FC236}">
                <a16:creationId xmlns:a16="http://schemas.microsoft.com/office/drawing/2014/main" id="{23F3C375-A1F4-51E4-9C1A-0F211E06FBB6}"/>
              </a:ext>
            </a:extLst>
          </p:cNvPr>
          <p:cNvSpPr txBox="1"/>
          <p:nvPr/>
        </p:nvSpPr>
        <p:spPr>
          <a:xfrm>
            <a:off x="5061020" y="231326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SÉLECTION</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SUR DOSSIER</a:t>
            </a:r>
          </a:p>
        </p:txBody>
      </p:sp>
      <p:sp>
        <p:nvSpPr>
          <p:cNvPr id="6" name="Google Shape;257;p34">
            <a:extLst>
              <a:ext uri="{FF2B5EF4-FFF2-40B4-BE49-F238E27FC236}">
                <a16:creationId xmlns:a16="http://schemas.microsoft.com/office/drawing/2014/main" id="{1D39712A-A4CB-2434-1D86-232FD5638E96}"/>
              </a:ext>
            </a:extLst>
          </p:cNvPr>
          <p:cNvSpPr txBox="1"/>
          <p:nvPr/>
        </p:nvSpPr>
        <p:spPr>
          <a:xfrm>
            <a:off x="4914493" y="3611507"/>
            <a:ext cx="2874840"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Renvoi du bon de commande complété et signé</a:t>
            </a:r>
            <a:endParaRPr sz="1600" b="1" i="0" u="none" strike="noStrike" cap="none" dirty="0">
              <a:solidFill>
                <a:srgbClr val="333331"/>
              </a:solidFill>
              <a:latin typeface="+mn-lt"/>
            </a:endParaRPr>
          </a:p>
        </p:txBody>
      </p:sp>
      <p:cxnSp>
        <p:nvCxnSpPr>
          <p:cNvPr id="17" name="Google Shape;254;p34">
            <a:extLst>
              <a:ext uri="{FF2B5EF4-FFF2-40B4-BE49-F238E27FC236}">
                <a16:creationId xmlns:a16="http://schemas.microsoft.com/office/drawing/2014/main" id="{FAF0149B-61D8-6F3E-F2C5-6E76BCB167CB}"/>
              </a:ext>
            </a:extLst>
          </p:cNvPr>
          <p:cNvCxnSpPr/>
          <p:nvPr/>
        </p:nvCxnSpPr>
        <p:spPr>
          <a:xfrm>
            <a:off x="6528935" y="4964230"/>
            <a:ext cx="0" cy="552300"/>
          </a:xfrm>
          <a:prstGeom prst="straightConnector1">
            <a:avLst/>
          </a:prstGeom>
          <a:noFill/>
          <a:ln w="9525" cap="flat" cmpd="sng">
            <a:solidFill>
              <a:srgbClr val="E84525"/>
            </a:solidFill>
            <a:prstDash val="solid"/>
            <a:miter lim="800000"/>
            <a:headEnd type="none" w="sm" len="sm"/>
            <a:tailEnd type="triangle" w="med" len="med"/>
          </a:ln>
        </p:spPr>
      </p:cxnSp>
    </p:spTree>
    <p:extLst>
      <p:ext uri="{BB962C8B-B14F-4D97-AF65-F5344CB8AC3E}">
        <p14:creationId xmlns:p14="http://schemas.microsoft.com/office/powerpoint/2010/main" val="70681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FINANCEMENTS</a:t>
            </a:r>
            <a:br>
              <a:rPr lang="fr-FR" dirty="0">
                <a:solidFill>
                  <a:srgbClr val="E84424"/>
                </a:solidFill>
              </a:rPr>
            </a:br>
            <a:r>
              <a:rPr lang="fr-FR" b="0" dirty="0">
                <a:solidFill>
                  <a:srgbClr val="E84424"/>
                </a:solidFill>
              </a:rPr>
              <a:t>FORMATIONS DIPLOMANTES </a:t>
            </a:r>
            <a:br>
              <a:rPr lang="fr-FR" b="0" dirty="0">
                <a:solidFill>
                  <a:srgbClr val="E84424"/>
                </a:solidFill>
              </a:rPr>
            </a:br>
            <a:r>
              <a:rPr lang="fr-FR" dirty="0">
                <a:solidFill>
                  <a:srgbClr val="E84424"/>
                </a:solidFill>
              </a:rPr>
              <a:t>EN CONTINU</a:t>
            </a:r>
            <a:endParaRPr sz="200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2</a:t>
            </a:r>
            <a:endParaRPr dirty="0"/>
          </a:p>
        </p:txBody>
      </p:sp>
    </p:spTree>
    <p:extLst>
      <p:ext uri="{BB962C8B-B14F-4D97-AF65-F5344CB8AC3E}">
        <p14:creationId xmlns:p14="http://schemas.microsoft.com/office/powerpoint/2010/main" val="310192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1454613" y="3335485"/>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60 €</a:t>
            </a:r>
            <a:endParaRPr sz="1200" i="0" u="none" strike="noStrike" cap="none" dirty="0">
              <a:solidFill>
                <a:srgbClr val="333331"/>
              </a:solidFill>
              <a:latin typeface="+mn-lt"/>
            </a:endParaRPr>
          </a:p>
        </p:txBody>
      </p:sp>
      <p:sp>
        <p:nvSpPr>
          <p:cNvPr id="256" name="Google Shape;256;p34"/>
          <p:cNvSpPr txBox="1"/>
          <p:nvPr/>
        </p:nvSpPr>
        <p:spPr>
          <a:xfrm>
            <a:off x="4859382" y="5046588"/>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Possibilité de prise en charge par</a:t>
            </a:r>
            <a:endParaRPr sz="1600" b="1" i="0" u="none" strike="noStrike" cap="none" dirty="0">
              <a:solidFill>
                <a:srgbClr val="E84525"/>
              </a:solidFill>
              <a:latin typeface="+mn-lt"/>
              <a:sym typeface="Arial"/>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2942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Frais </a:t>
            </a:r>
            <a:r>
              <a:rPr lang="fr-FR" sz="4000" b="1" spc="-150" dirty="0">
                <a:solidFill>
                  <a:srgbClr val="E84424"/>
                </a:solidFill>
                <a:latin typeface="Arial" panose="020B0604020202020204" pitchFamily="34" charset="0"/>
                <a:cs typeface="Arial" panose="020B0604020202020204" pitchFamily="34" charset="0"/>
              </a:rPr>
              <a:t>hors coûts de formation</a:t>
            </a:r>
          </a:p>
        </p:txBody>
      </p:sp>
      <p:sp>
        <p:nvSpPr>
          <p:cNvPr id="4" name="Chevron 3">
            <a:extLst>
              <a:ext uri="{FF2B5EF4-FFF2-40B4-BE49-F238E27FC236}">
                <a16:creationId xmlns:a16="http://schemas.microsoft.com/office/drawing/2014/main" id="{06A2F2AE-84BF-6D93-2F29-22EE933C3CE5}"/>
              </a:ext>
            </a:extLst>
          </p:cNvPr>
          <p:cNvSpPr/>
          <p:nvPr/>
        </p:nvSpPr>
        <p:spPr>
          <a:xfrm>
            <a:off x="4697655" y="2406184"/>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6556757"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FRAIS DE</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SELECTION</a:t>
            </a: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4470287" y="3677335"/>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1" dirty="0">
                <a:solidFill>
                  <a:srgbClr val="E84525"/>
                </a:solidFill>
                <a:latin typeface="+mn-lt"/>
              </a:rPr>
              <a:t>Vous êtes admis, félicitations !</a:t>
            </a:r>
            <a:endParaRPr sz="1600" b="1" i="0" u="none" strike="noStrike" cap="none" dirty="0">
              <a:solidFill>
                <a:srgbClr val="E84525"/>
              </a:solidFill>
              <a:latin typeface="+mn-lt"/>
              <a:sym typeface="Arial"/>
            </a:endParaRPr>
          </a:p>
        </p:txBody>
      </p:sp>
      <p:sp>
        <p:nvSpPr>
          <p:cNvPr id="5" name="ZoneTexte 4">
            <a:extLst>
              <a:ext uri="{FF2B5EF4-FFF2-40B4-BE49-F238E27FC236}">
                <a16:creationId xmlns:a16="http://schemas.microsoft.com/office/drawing/2014/main" id="{23F3C375-A1F4-51E4-9C1A-0F211E06FBB6}"/>
              </a:ext>
            </a:extLst>
          </p:cNvPr>
          <p:cNvSpPr txBox="1"/>
          <p:nvPr/>
        </p:nvSpPr>
        <p:spPr>
          <a:xfrm>
            <a:off x="6523086" y="231998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FRAIS</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D’INSCRIPTION</a:t>
            </a:r>
          </a:p>
        </p:txBody>
      </p:sp>
      <p:sp>
        <p:nvSpPr>
          <p:cNvPr id="6" name="Google Shape;257;p34">
            <a:extLst>
              <a:ext uri="{FF2B5EF4-FFF2-40B4-BE49-F238E27FC236}">
                <a16:creationId xmlns:a16="http://schemas.microsoft.com/office/drawing/2014/main" id="{1D39712A-A4CB-2434-1D86-232FD5638E96}"/>
              </a:ext>
            </a:extLst>
          </p:cNvPr>
          <p:cNvSpPr txBox="1"/>
          <p:nvPr/>
        </p:nvSpPr>
        <p:spPr>
          <a:xfrm>
            <a:off x="7057114" y="4019185"/>
            <a:ext cx="3170619" cy="29760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dirty="0">
                <a:solidFill>
                  <a:srgbClr val="333331"/>
                </a:solidFill>
              </a:rPr>
              <a:t>à régler </a:t>
            </a:r>
            <a:br>
              <a:rPr lang="fr-FR" sz="1600" dirty="0">
                <a:solidFill>
                  <a:srgbClr val="333331"/>
                </a:solidFill>
              </a:rPr>
            </a:br>
            <a:r>
              <a:rPr lang="fr-FR" sz="1600" b="1" dirty="0">
                <a:solidFill>
                  <a:srgbClr val="333331"/>
                </a:solidFill>
              </a:rPr>
              <a:t>avant</a:t>
            </a:r>
            <a:r>
              <a:rPr lang="fr-FR" sz="1600" dirty="0">
                <a:solidFill>
                  <a:srgbClr val="333331"/>
                </a:solidFill>
              </a:rPr>
              <a:t> d’entrer en formation</a:t>
            </a:r>
            <a:endParaRPr lang="fr-FR" sz="1600" b="0" i="0" u="none" strike="noStrike" cap="none" dirty="0">
              <a:solidFill>
                <a:srgbClr val="333331"/>
              </a:solidFill>
              <a:latin typeface="Arial"/>
              <a:ea typeface="Arial"/>
              <a:cs typeface="Arial"/>
              <a:sym typeface="Arial"/>
            </a:endParaRPr>
          </a:p>
        </p:txBody>
      </p:sp>
      <p:sp>
        <p:nvSpPr>
          <p:cNvPr id="3" name="Google Shape;257;p34">
            <a:extLst>
              <a:ext uri="{FF2B5EF4-FFF2-40B4-BE49-F238E27FC236}">
                <a16:creationId xmlns:a16="http://schemas.microsoft.com/office/drawing/2014/main" id="{B60EBAB2-E4F3-9C38-0405-3155D250AFD2}"/>
              </a:ext>
            </a:extLst>
          </p:cNvPr>
          <p:cNvSpPr txBox="1"/>
          <p:nvPr/>
        </p:nvSpPr>
        <p:spPr>
          <a:xfrm>
            <a:off x="1454613" y="4011989"/>
            <a:ext cx="2874840" cy="29760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dirty="0">
                <a:solidFill>
                  <a:srgbClr val="333331"/>
                </a:solidFill>
              </a:rPr>
              <a:t>à régler </a:t>
            </a:r>
          </a:p>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b="1" dirty="0">
                <a:solidFill>
                  <a:srgbClr val="333331"/>
                </a:solidFill>
              </a:rPr>
              <a:t>lors</a:t>
            </a:r>
            <a:r>
              <a:rPr lang="fr-FR" sz="1600" dirty="0">
                <a:solidFill>
                  <a:srgbClr val="333331"/>
                </a:solidFill>
              </a:rPr>
              <a:t> de la candidature</a:t>
            </a:r>
            <a:endParaRPr lang="fr-FR" sz="1600" b="0" i="0" u="none" strike="noStrike" cap="none" dirty="0">
              <a:solidFill>
                <a:srgbClr val="333331"/>
              </a:solidFill>
              <a:latin typeface="Arial"/>
              <a:ea typeface="Arial"/>
              <a:cs typeface="Arial"/>
              <a:sym typeface="Arial"/>
            </a:endParaRPr>
          </a:p>
        </p:txBody>
      </p:sp>
      <p:sp>
        <p:nvSpPr>
          <p:cNvPr id="7" name="Google Shape;252;p34">
            <a:extLst>
              <a:ext uri="{FF2B5EF4-FFF2-40B4-BE49-F238E27FC236}">
                <a16:creationId xmlns:a16="http://schemas.microsoft.com/office/drawing/2014/main" id="{7BFBA074-A685-8AF8-6352-E74945B7B030}"/>
              </a:ext>
            </a:extLst>
          </p:cNvPr>
          <p:cNvSpPr/>
          <p:nvPr/>
        </p:nvSpPr>
        <p:spPr>
          <a:xfrm>
            <a:off x="7080276" y="3335485"/>
            <a:ext cx="2519024" cy="9813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200 €</a:t>
            </a:r>
            <a:endParaRPr sz="1200" i="0" u="none" strike="noStrike" cap="none" dirty="0">
              <a:solidFill>
                <a:srgbClr val="333331"/>
              </a:solidFill>
              <a:latin typeface="+mn-lt"/>
            </a:endParaRPr>
          </a:p>
        </p:txBody>
      </p:sp>
      <p:sp>
        <p:nvSpPr>
          <p:cNvPr id="10" name="Text Box 74">
            <a:extLst>
              <a:ext uri="{FF2B5EF4-FFF2-40B4-BE49-F238E27FC236}">
                <a16:creationId xmlns:a16="http://schemas.microsoft.com/office/drawing/2014/main" id="{DF3141A1-9AF5-FE7E-4695-0202D30170A1}"/>
              </a:ext>
            </a:extLst>
          </p:cNvPr>
          <p:cNvSpPr txBox="1">
            <a:spLocks noChangeArrowheads="1"/>
          </p:cNvSpPr>
          <p:nvPr/>
        </p:nvSpPr>
        <p:spPr bwMode="auto">
          <a:xfrm>
            <a:off x="6280799" y="5026082"/>
            <a:ext cx="5057757" cy="1325620"/>
          </a:xfrm>
          <a:prstGeom prst="rect">
            <a:avLst/>
          </a:prstGeom>
          <a:noFill/>
          <a:ln w="9525">
            <a:noFill/>
            <a:miter lim="800000"/>
            <a:headEnd/>
            <a:tailEnd/>
          </a:ln>
        </p:spPr>
        <p:txBody>
          <a:bodyPr wrap="square" lIns="90000" tIns="46800" rIns="90000" bIns="46800" anchor="t">
            <a:spAutoFit/>
          </a:bodyPr>
          <a:lstStyle/>
          <a:p>
            <a:pPr marL="185420" lvl="1"/>
            <a:r>
              <a:rPr lang="fr-FR" sz="1600" dirty="0">
                <a:solidFill>
                  <a:srgbClr val="333331"/>
                </a:solidFill>
              </a:rPr>
              <a:t>Conseil général de votre département d’origine</a:t>
            </a:r>
            <a:endParaRPr lang="fr-FR" sz="1600" dirty="0"/>
          </a:p>
          <a:p>
            <a:pPr marL="185420" lvl="1"/>
            <a:r>
              <a:rPr lang="fr-FR" sz="1600" dirty="0">
                <a:solidFill>
                  <a:srgbClr val="333331"/>
                </a:solidFill>
              </a:rPr>
              <a:t>Fonds personnels</a:t>
            </a:r>
          </a:p>
          <a:p>
            <a:pPr marL="185420" lvl="1"/>
            <a:r>
              <a:rPr lang="fr-FR" sz="1600" dirty="0">
                <a:solidFill>
                  <a:srgbClr val="333331"/>
                </a:solidFill>
              </a:rPr>
              <a:t>Prêts bancaires</a:t>
            </a:r>
            <a:br>
              <a:rPr lang="fr-FR" sz="1600" dirty="0">
                <a:solidFill>
                  <a:srgbClr val="333331"/>
                </a:solidFill>
              </a:rPr>
            </a:br>
            <a:r>
              <a:rPr lang="fr-FR" sz="1600" dirty="0">
                <a:solidFill>
                  <a:srgbClr val="333331"/>
                </a:solidFill>
              </a:rPr>
              <a:t>Entreprises</a:t>
            </a:r>
          </a:p>
          <a:p>
            <a:pPr marL="185420" lvl="1"/>
            <a:r>
              <a:rPr lang="fr-FR" sz="1600" dirty="0">
                <a:solidFill>
                  <a:srgbClr val="333331"/>
                </a:solidFill>
              </a:rPr>
              <a:t>Pôle Emploi</a:t>
            </a:r>
          </a:p>
        </p:txBody>
      </p:sp>
    </p:spTree>
    <p:extLst>
      <p:ext uri="{BB962C8B-B14F-4D97-AF65-F5344CB8AC3E}">
        <p14:creationId xmlns:p14="http://schemas.microsoft.com/office/powerpoint/2010/main" val="30491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8" name="Google Shape;768;p67"/>
          <p:cNvSpPr txBox="1"/>
          <p:nvPr/>
        </p:nvSpPr>
        <p:spPr>
          <a:xfrm>
            <a:off x="729426" y="2472689"/>
            <a:ext cx="5618700" cy="2108700"/>
          </a:xfrm>
          <a:prstGeom prst="rect">
            <a:avLst/>
          </a:prstGeom>
          <a:noFill/>
          <a:ln>
            <a:noFill/>
          </a:ln>
        </p:spPr>
        <p:txBody>
          <a:bodyPr spcFirstLastPara="1" wrap="square" lIns="91425" tIns="45700" rIns="91425" bIns="45700" anchor="b" anchorCtr="0">
            <a:noAutofit/>
          </a:bodyPr>
          <a:lstStyle/>
          <a:p>
            <a:pPr marL="342900" marR="0" lvl="0" indent="-342900" algn="l" rtl="0">
              <a:lnSpc>
                <a:spcPct val="90000"/>
              </a:lnSpc>
              <a:spcBef>
                <a:spcPts val="1800"/>
              </a:spcBef>
              <a:spcAft>
                <a:spcPts val="0"/>
              </a:spcAft>
              <a:buClr>
                <a:srgbClr val="000002"/>
              </a:buClr>
              <a:buSzPts val="1800"/>
              <a:buFont typeface="Arial"/>
              <a:buChar char="•"/>
            </a:pPr>
            <a:r>
              <a:rPr lang="fr-FR" sz="1800" i="0" u="none" strike="noStrike" cap="none" dirty="0">
                <a:solidFill>
                  <a:srgbClr val="000002"/>
                </a:solidFill>
                <a:latin typeface="Arial"/>
                <a:ea typeface="Arial"/>
                <a:cs typeface="Arial"/>
                <a:sym typeface="Arial"/>
              </a:rPr>
              <a:t>Parcours</a:t>
            </a:r>
            <a:r>
              <a:rPr lang="fr-FR" sz="1800" b="1" i="0" u="none" strike="noStrike" cap="none" dirty="0">
                <a:solidFill>
                  <a:srgbClr val="000002"/>
                </a:solidFill>
                <a:latin typeface="Arial"/>
                <a:ea typeface="Arial"/>
                <a:cs typeface="Arial"/>
                <a:sym typeface="Arial"/>
              </a:rPr>
              <a:t> 6 mois</a:t>
            </a:r>
            <a:endParaRPr sz="1800" b="1" i="0" u="none" strike="noStrike" cap="none" dirty="0">
              <a:solidFill>
                <a:srgbClr val="7F7F7F"/>
              </a:solidFill>
              <a:latin typeface="Arial"/>
              <a:ea typeface="Arial"/>
              <a:cs typeface="Arial"/>
              <a:sym typeface="Arial"/>
            </a:endParaRPr>
          </a:p>
          <a:p>
            <a:pPr marL="342900" marR="0" lvl="0" indent="-342900" algn="l" rtl="0">
              <a:lnSpc>
                <a:spcPct val="90000"/>
              </a:lnSpc>
              <a:spcBef>
                <a:spcPts val="1800"/>
              </a:spcBef>
              <a:spcAft>
                <a:spcPts val="0"/>
              </a:spcAft>
              <a:buClr>
                <a:srgbClr val="000002"/>
              </a:buClr>
              <a:buSzPts val="1800"/>
              <a:buFont typeface="Arial"/>
              <a:buChar char="•"/>
            </a:pPr>
            <a:r>
              <a:rPr lang="fr-FR" sz="1800" i="0" u="none" strike="noStrike" cap="none" dirty="0">
                <a:solidFill>
                  <a:srgbClr val="000002"/>
                </a:solidFill>
                <a:latin typeface="Arial"/>
                <a:ea typeface="Arial"/>
                <a:cs typeface="Arial"/>
                <a:sym typeface="Arial"/>
              </a:rPr>
              <a:t>Parcours</a:t>
            </a:r>
            <a:r>
              <a:rPr lang="fr-FR" sz="1800" b="1" i="0" u="none" strike="noStrike" cap="none" dirty="0">
                <a:solidFill>
                  <a:srgbClr val="000002"/>
                </a:solidFill>
                <a:latin typeface="Arial"/>
                <a:ea typeface="Arial"/>
                <a:cs typeface="Arial"/>
                <a:sym typeface="Arial"/>
              </a:rPr>
              <a:t> expérimenté 3 mois</a:t>
            </a:r>
          </a:p>
          <a:p>
            <a:pPr marL="342900" marR="0" lvl="0" indent="-342900" algn="l" rtl="0">
              <a:lnSpc>
                <a:spcPct val="90000"/>
              </a:lnSpc>
              <a:spcBef>
                <a:spcPts val="1800"/>
              </a:spcBef>
              <a:spcAft>
                <a:spcPts val="0"/>
              </a:spcAft>
              <a:buClr>
                <a:srgbClr val="000002"/>
              </a:buClr>
              <a:buSzPts val="1800"/>
              <a:buFont typeface="Arial"/>
              <a:buChar char="•"/>
            </a:pPr>
            <a:r>
              <a:rPr lang="fr-FR" sz="1800" dirty="0">
                <a:solidFill>
                  <a:srgbClr val="000002"/>
                </a:solidFill>
              </a:rPr>
              <a:t>Parcours </a:t>
            </a:r>
            <a:r>
              <a:rPr lang="fr-FR" sz="1800" b="1" dirty="0">
                <a:solidFill>
                  <a:srgbClr val="000002"/>
                </a:solidFill>
              </a:rPr>
              <a:t>alternance 12 mois</a:t>
            </a:r>
            <a:endParaRPr sz="1800" b="1" i="0" u="none" strike="noStrike" cap="none" dirty="0">
              <a:solidFill>
                <a:srgbClr val="000002"/>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dirty="0">
              <a:solidFill>
                <a:srgbClr val="7F7F7F"/>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dirty="0">
              <a:solidFill>
                <a:srgbClr val="7F7F7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000"/>
              <a:buFont typeface="Calibri"/>
              <a:buNone/>
            </a:pPr>
            <a:endParaRPr sz="2000" b="1" i="0" u="none" strike="noStrike" cap="none" dirty="0">
              <a:solidFill>
                <a:srgbClr val="7F7F7F"/>
              </a:solidFill>
              <a:latin typeface="Arial"/>
              <a:ea typeface="Arial"/>
              <a:cs typeface="Arial"/>
              <a:sym typeface="Arial"/>
            </a:endParaRPr>
          </a:p>
        </p:txBody>
      </p:sp>
      <p:pic>
        <p:nvPicPr>
          <p:cNvPr id="769" name="Google Shape;769;p67"/>
          <p:cNvPicPr preferRelativeResize="0"/>
          <p:nvPr/>
        </p:nvPicPr>
        <p:blipFill rotWithShape="1">
          <a:blip r:embed="rId3">
            <a:alphaModFix/>
          </a:blip>
          <a:srcRect/>
          <a:stretch/>
        </p:blipFill>
        <p:spPr>
          <a:xfrm>
            <a:off x="766929" y="4448631"/>
            <a:ext cx="724141" cy="780778"/>
          </a:xfrm>
          <a:prstGeom prst="rect">
            <a:avLst/>
          </a:prstGeom>
          <a:noFill/>
          <a:ln>
            <a:noFill/>
          </a:ln>
        </p:spPr>
      </p:pic>
      <p:sp>
        <p:nvSpPr>
          <p:cNvPr id="770" name="Google Shape;770;p67"/>
          <p:cNvSpPr/>
          <p:nvPr/>
        </p:nvSpPr>
        <p:spPr>
          <a:xfrm>
            <a:off x="1493500" y="4448631"/>
            <a:ext cx="44553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dirty="0">
                <a:solidFill>
                  <a:schemeClr val="dk1"/>
                </a:solidFill>
                <a:latin typeface="Arial"/>
                <a:ea typeface="Arial"/>
                <a:cs typeface="Arial"/>
                <a:sym typeface="Arial"/>
              </a:rPr>
              <a:t>Bon à savoir : </a:t>
            </a:r>
            <a:r>
              <a:rPr lang="fr-FR" sz="1400" b="1" i="0" u="none" strike="noStrike" cap="none" dirty="0" err="1">
                <a:solidFill>
                  <a:schemeClr val="dk1"/>
                </a:solidFill>
                <a:latin typeface="Arial"/>
                <a:ea typeface="Arial"/>
                <a:cs typeface="Arial"/>
                <a:sym typeface="Arial"/>
              </a:rPr>
              <a:t>Bioforce</a:t>
            </a:r>
            <a:r>
              <a:rPr lang="fr-FR" sz="1400" b="1" i="0" u="none" strike="noStrike" cap="none" dirty="0">
                <a:solidFill>
                  <a:schemeClr val="dk1"/>
                </a:solidFill>
                <a:latin typeface="Arial"/>
                <a:ea typeface="Arial"/>
                <a:cs typeface="Arial"/>
                <a:sym typeface="Arial"/>
              </a:rPr>
              <a:t> est référencé dans le registre des organismes de formation </a:t>
            </a:r>
            <a:r>
              <a:rPr lang="fr-FR" sz="1400" b="1" i="0" u="none" strike="noStrike" cap="none" dirty="0" err="1">
                <a:solidFill>
                  <a:schemeClr val="dk1"/>
                </a:solidFill>
                <a:latin typeface="Arial"/>
                <a:ea typeface="Arial"/>
                <a:cs typeface="Arial"/>
                <a:sym typeface="Arial"/>
              </a:rPr>
              <a:t>Datadock</a:t>
            </a:r>
            <a:r>
              <a:rPr lang="fr-FR" sz="1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et répond aux critères de qualité prévus par la loi.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Ce référencement facilite la prise en charge des formations par un grand nombre d’organismes de financement.</a:t>
            </a:r>
            <a:endParaRPr sz="1400" b="0" i="0" u="none" strike="noStrike" cap="none" dirty="0">
              <a:solidFill>
                <a:srgbClr val="000000"/>
              </a:solidFill>
              <a:latin typeface="Arial"/>
              <a:ea typeface="Arial"/>
              <a:cs typeface="Arial"/>
              <a:sym typeface="Arial"/>
            </a:endParaRPr>
          </a:p>
        </p:txBody>
      </p:sp>
      <p:sp>
        <p:nvSpPr>
          <p:cNvPr id="4" name="Titre 1">
            <a:extLst>
              <a:ext uri="{FF2B5EF4-FFF2-40B4-BE49-F238E27FC236}">
                <a16:creationId xmlns:a16="http://schemas.microsoft.com/office/drawing/2014/main" id="{7DE02466-7A63-913E-DA26-90A944EC5E63}"/>
              </a:ext>
            </a:extLst>
          </p:cNvPr>
          <p:cNvSpPr txBox="1">
            <a:spLocks/>
          </p:cNvSpPr>
          <p:nvPr/>
        </p:nvSpPr>
        <p:spPr>
          <a:xfrm>
            <a:off x="729426" y="677559"/>
            <a:ext cx="5908442" cy="8306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Coûts de formation : </a:t>
            </a:r>
            <a:r>
              <a:rPr lang="fr-FR" sz="4000" spc="-150" dirty="0">
                <a:solidFill>
                  <a:srgbClr val="E84424"/>
                </a:solidFill>
                <a:latin typeface="Arial" panose="020B0604020202020204" pitchFamily="34" charset="0"/>
                <a:cs typeface="Arial" panose="020B0604020202020204" pitchFamily="34" charset="0"/>
              </a:rPr>
              <a:t>quelles prises en charge ?</a:t>
            </a:r>
          </a:p>
        </p:txBody>
      </p:sp>
      <p:pic>
        <p:nvPicPr>
          <p:cNvPr id="5" name="Image 4" descr="Une image contenant texte, personne&#10;&#10;Description générée automatiquement">
            <a:extLst>
              <a:ext uri="{FF2B5EF4-FFF2-40B4-BE49-F238E27FC236}">
                <a16:creationId xmlns:a16="http://schemas.microsoft.com/office/drawing/2014/main" id="{45755176-4857-24D2-D03C-9979402BF160}"/>
              </a:ext>
            </a:extLst>
          </p:cNvPr>
          <p:cNvPicPr>
            <a:picLocks noChangeAspect="1"/>
          </p:cNvPicPr>
          <p:nvPr/>
        </p:nvPicPr>
        <p:blipFill rotWithShape="1">
          <a:blip r:embed="rId4"/>
          <a:srcRect l="27394" r="16363"/>
          <a:stretch/>
        </p:blipFill>
        <p:spPr>
          <a:xfrm>
            <a:off x="6447157" y="-9445"/>
            <a:ext cx="5844080" cy="69271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a:off x="2926081" y="677559"/>
            <a:ext cx="1645920" cy="589054"/>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0" name="Google Shape;780;p68"/>
          <p:cNvSpPr txBox="1"/>
          <p:nvPr/>
        </p:nvSpPr>
        <p:spPr>
          <a:xfrm>
            <a:off x="6809293" y="838188"/>
            <a:ext cx="5211083" cy="61708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Si vous êtes </a:t>
            </a:r>
            <a:r>
              <a:rPr lang="fr-FR" sz="1400" b="1" dirty="0">
                <a:solidFill>
                  <a:schemeClr val="lt1"/>
                </a:solidFill>
                <a:latin typeface="Arial"/>
                <a:ea typeface="Arial"/>
                <a:cs typeface="Arial"/>
                <a:sym typeface="Arial"/>
              </a:rPr>
              <a:t>demandeur d’emploi </a:t>
            </a:r>
            <a:r>
              <a:rPr lang="fr-FR" sz="1400" dirty="0">
                <a:solidFill>
                  <a:schemeClr val="lt1"/>
                </a:solidFill>
                <a:latin typeface="Arial"/>
                <a:ea typeface="Arial"/>
                <a:cs typeface="Arial"/>
                <a:sym typeface="Arial"/>
              </a:rPr>
              <a:t>en France entre mai et </a:t>
            </a:r>
            <a:r>
              <a:rPr lang="fr-FR" dirty="0">
                <a:solidFill>
                  <a:schemeClr val="lt1"/>
                </a:solidFill>
              </a:rPr>
              <a:t>août pour les rentrées de septembre et entre mai et octobre pour les rentrées de janvier</a:t>
            </a:r>
            <a:r>
              <a:rPr lang="fr-FR" sz="1400" dirty="0">
                <a:solidFill>
                  <a:schemeClr val="lt1"/>
                </a:solidFill>
                <a:latin typeface="Arial"/>
                <a:ea typeface="Arial"/>
                <a:cs typeface="Arial"/>
                <a:sym typeface="Arial"/>
              </a:rPr>
              <a:t>, quelle que soit votre région de résidence : possibilité d’attribution d’un financement de la Région Auvergne</a:t>
            </a:r>
            <a:r>
              <a:rPr lang="fr-FR" dirty="0">
                <a:solidFill>
                  <a:schemeClr val="lt1"/>
                </a:solidFill>
              </a:rPr>
              <a:t>-</a:t>
            </a:r>
            <a:r>
              <a:rPr lang="fr-FR" sz="1400" dirty="0">
                <a:solidFill>
                  <a:schemeClr val="lt1"/>
                </a:solidFill>
                <a:latin typeface="Arial"/>
                <a:ea typeface="Arial"/>
                <a:cs typeface="Arial"/>
                <a:sym typeface="Arial"/>
              </a:rPr>
              <a:t>Rhône-Alpes par </a:t>
            </a:r>
            <a:r>
              <a:rPr lang="fr-FR" sz="1400" dirty="0" err="1">
                <a:solidFill>
                  <a:schemeClr val="lt1"/>
                </a:solidFill>
                <a:latin typeface="Arial"/>
                <a:ea typeface="Arial"/>
                <a:cs typeface="Arial"/>
                <a:sym typeface="Arial"/>
              </a:rPr>
              <a:t>Bioforce</a:t>
            </a:r>
            <a:r>
              <a:rPr lang="fr-FR" sz="1400" dirty="0">
                <a:solidFill>
                  <a:schemeClr val="lt1"/>
                </a:solidFill>
                <a:latin typeface="Arial"/>
                <a:ea typeface="Arial"/>
                <a:cs typeface="Arial"/>
                <a:sym typeface="Arial"/>
              </a:rPr>
              <a:t>. Selon critères.</a:t>
            </a:r>
            <a:endParaRPr sz="1400" dirty="0">
              <a:solidFill>
                <a:schemeClr val="lt1"/>
              </a:solidFill>
              <a:latin typeface="Arial"/>
              <a:ea typeface="Arial"/>
              <a:cs typeface="Arial"/>
              <a:sym typeface="Arial"/>
            </a:endParaRPr>
          </a:p>
          <a:p>
            <a:pPr marL="342900" marR="0" lvl="0" indent="-342900" algn="l">
              <a:spcBef>
                <a:spcPts val="0"/>
              </a:spcBef>
              <a:spcAft>
                <a:spcPts val="0"/>
              </a:spcAft>
              <a:buClr>
                <a:srgbClr val="FFFFFF"/>
              </a:buClr>
              <a:buSzPts val="1400"/>
              <a:buFont typeface="Arial"/>
              <a:buChar char="•"/>
            </a:pPr>
            <a:endParaRPr lang="fr-FR" sz="1400" dirty="0">
              <a:solidFill>
                <a:schemeClr val="lt1"/>
              </a:solidFill>
              <a:latin typeface="Arial"/>
              <a:ea typeface="Arial"/>
              <a:cs typeface="Arial"/>
            </a:endParaRPr>
          </a:p>
          <a:p>
            <a:pPr marL="342900" indent="-342900">
              <a:buClr>
                <a:srgbClr val="FFFFFF"/>
              </a:buClr>
              <a:buSzPts val="1400"/>
              <a:buChar char="•"/>
            </a:pPr>
            <a:r>
              <a:rPr lang="fr-FR" dirty="0">
                <a:solidFill>
                  <a:schemeClr val="lt1"/>
                </a:solidFill>
              </a:rPr>
              <a:t>Transitions Pro</a:t>
            </a:r>
          </a:p>
          <a:p>
            <a:pPr marL="342900" indent="-254000">
              <a:buSzPts val="1400"/>
            </a:pPr>
            <a:endParaRPr lang="fr-FR" dirty="0">
              <a:solidFill>
                <a:schemeClr val="lt1"/>
              </a:solidFil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Pôle Emploi (Aide individuelle à la Formation, etc.)</a:t>
            </a:r>
            <a:endParaRPr dirty="0"/>
          </a:p>
          <a:p>
            <a:pPr marL="342900" marR="0" lvl="0" indent="-254000" algn="l" rtl="0">
              <a:spcBef>
                <a:spcPts val="0"/>
              </a:spcBef>
              <a:spcAft>
                <a:spcPts val="0"/>
              </a:spcAft>
              <a:buClr>
                <a:schemeClr val="dk1"/>
              </a:buClr>
              <a:buSzPts val="1400"/>
              <a:buFont typeface="Arial"/>
              <a:buNone/>
            </a:pPr>
            <a:endParaRPr sz="1400" dirty="0">
              <a:solidFill>
                <a:srgbClr val="595959"/>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285750" indent="-285750">
              <a:buClr>
                <a:schemeClr val="lt1"/>
              </a:buClr>
              <a:buSzPts val="1400"/>
              <a:buFont typeface="Arial"/>
              <a:buChar char="•"/>
            </a:pPr>
            <a:r>
              <a:rPr lang="fr-FR" sz="1400" dirty="0">
                <a:solidFill>
                  <a:schemeClr val="lt1"/>
                </a:solidFill>
                <a:latin typeface="Arial"/>
                <a:ea typeface="Arial"/>
                <a:cs typeface="Arial"/>
                <a:sym typeface="Arial"/>
              </a:rPr>
              <a:t>En utilisant votre </a:t>
            </a:r>
            <a:r>
              <a:rPr lang="fr-FR" sz="1400" b="1" dirty="0">
                <a:solidFill>
                  <a:schemeClr val="lt1"/>
                </a:solidFill>
                <a:latin typeface="Arial"/>
                <a:ea typeface="Arial"/>
                <a:cs typeface="Arial"/>
                <a:sym typeface="Arial"/>
              </a:rPr>
              <a:t>Compte Personnel de Formation </a:t>
            </a:r>
            <a:r>
              <a:rPr lang="fr-FR" sz="1400" dirty="0">
                <a:solidFill>
                  <a:schemeClr val="lt1"/>
                </a:solidFill>
                <a:latin typeface="Arial"/>
                <a:ea typeface="Arial"/>
                <a:cs typeface="Arial"/>
                <a:sym typeface="Arial"/>
              </a:rPr>
              <a:t>:</a:t>
            </a:r>
            <a:r>
              <a:rPr lang="fr-FR" dirty="0">
                <a:solidFill>
                  <a:schemeClr val="lt1"/>
                </a:solidFill>
              </a:rPr>
              <a:t> </a:t>
            </a:r>
            <a:r>
              <a:rPr lang="fr-FR" sz="1400" dirty="0">
                <a:solidFill>
                  <a:schemeClr val="lt1"/>
                </a:solidFill>
                <a:latin typeface="Arial"/>
                <a:ea typeface="Arial"/>
                <a:cs typeface="Arial"/>
                <a:sym typeface="Arial"/>
              </a:rPr>
              <a:t> consultez vos droits sur le site moncompteformation.fr puis recherchez la formation (pour vous aider, cette information figure sur notre site internet)</a:t>
            </a:r>
            <a:endParaRPr lang="fr-FR" sz="1400" dirty="0">
              <a:solidFill>
                <a:schemeClr val="lt1"/>
              </a:solidFill>
              <a:latin typeface="Arial"/>
              <a:ea typeface="Arial"/>
              <a:cs typeface="Arial"/>
            </a:endParaRPr>
          </a:p>
          <a:p>
            <a:pPr marL="285750" marR="0" lvl="0" indent="-285750" algn="l" rtl="0">
              <a:spcBef>
                <a:spcPts val="0"/>
              </a:spcBef>
              <a:spcAft>
                <a:spcPts val="0"/>
              </a:spcAft>
              <a:buClr>
                <a:schemeClr val="lt1"/>
              </a:buClr>
              <a:buSzPts val="1400"/>
              <a:buFont typeface="Arial"/>
              <a:buChar char="•"/>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r>
              <a:rPr lang="fr-FR" dirty="0">
                <a:solidFill>
                  <a:schemeClr val="lt1"/>
                </a:solidFill>
              </a:rPr>
              <a:t>Paiement en </a:t>
            </a:r>
            <a:r>
              <a:rPr lang="fr-FR" b="1" dirty="0">
                <a:solidFill>
                  <a:schemeClr val="lt1"/>
                </a:solidFill>
              </a:rPr>
              <a:t>3 ou 5 échéances </a:t>
            </a:r>
            <a:r>
              <a:rPr lang="fr-FR" dirty="0">
                <a:solidFill>
                  <a:schemeClr val="lt1"/>
                </a:solidFill>
              </a:rPr>
              <a:t>pendant la période de formation en centre</a:t>
            </a:r>
            <a:endParaRPr dirty="0"/>
          </a:p>
          <a:p>
            <a:pPr marL="285750" marR="0" lvl="0" indent="-19685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graphicFrame>
        <p:nvGraphicFramePr>
          <p:cNvPr id="781" name="Google Shape;781;p68"/>
          <p:cNvGraphicFramePr/>
          <p:nvPr>
            <p:extLst>
              <p:ext uri="{D42A27DB-BD31-4B8C-83A1-F6EECF244321}">
                <p14:modId xmlns:p14="http://schemas.microsoft.com/office/powerpoint/2010/main" val="1312802054"/>
              </p:ext>
            </p:extLst>
          </p:nvPr>
        </p:nvGraphicFramePr>
        <p:xfrm>
          <a:off x="835050" y="1800146"/>
          <a:ext cx="5260950" cy="2086250"/>
        </p:xfrm>
        <a:graphic>
          <a:graphicData uri="http://schemas.openxmlformats.org/drawingml/2006/table">
            <a:tbl>
              <a:tblPr firstRow="1" bandRow="1">
                <a:noFill/>
                <a:tableStyleId>{6ED869BB-7602-4D4B-A690-82C7B79ADF66}</a:tableStyleId>
              </a:tblPr>
              <a:tblGrid>
                <a:gridCol w="2998657">
                  <a:extLst>
                    <a:ext uri="{9D8B030D-6E8A-4147-A177-3AD203B41FA5}">
                      <a16:colId xmlns:a16="http://schemas.microsoft.com/office/drawing/2014/main" val="20000"/>
                    </a:ext>
                  </a:extLst>
                </a:gridCol>
                <a:gridCol w="2262293">
                  <a:extLst>
                    <a:ext uri="{9D8B030D-6E8A-4147-A177-3AD203B41FA5}">
                      <a16:colId xmlns:a16="http://schemas.microsoft.com/office/drawing/2014/main" val="20001"/>
                    </a:ext>
                  </a:extLst>
                </a:gridCol>
              </a:tblGrid>
              <a:tr h="4172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Frais de formation*</a:t>
                      </a:r>
                      <a:endParaRPr dirty="0"/>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RH et Finances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10 960 €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Coordinateur de programme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10 960 €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417250">
                <a:tc>
                  <a:txBody>
                    <a:bodyPr/>
                    <a:lstStyle/>
                    <a:p>
                      <a:pPr marL="0" marR="0" lvl="0" indent="0" algn="l" rtl="0">
                        <a:lnSpc>
                          <a:spcPct val="100000"/>
                        </a:lnSpc>
                        <a:spcBef>
                          <a:spcPts val="0"/>
                        </a:spcBef>
                        <a:spcAft>
                          <a:spcPts val="0"/>
                        </a:spcAft>
                        <a:buClr>
                          <a:srgbClr val="333331"/>
                        </a:buClr>
                        <a:buSzPts val="1600"/>
                        <a:buFont typeface="Arial"/>
                        <a:buNone/>
                      </a:pPr>
                      <a:r>
                        <a:rPr lang="fr-FR" sz="1600">
                          <a:solidFill>
                            <a:srgbClr val="333331"/>
                          </a:solidFill>
                          <a:latin typeface="Arial"/>
                          <a:ea typeface="Arial"/>
                          <a:cs typeface="Arial"/>
                          <a:sym typeface="Arial"/>
                        </a:rPr>
                        <a:t>Logisticien</a:t>
                      </a:r>
                      <a:endParaRPr/>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9 960 €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4"/>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de projets EHA</a:t>
                      </a:r>
                      <a:endParaRPr dirty="0"/>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11 360 €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782" name="Google Shape;782;p68"/>
          <p:cNvSpPr/>
          <p:nvPr/>
        </p:nvSpPr>
        <p:spPr>
          <a:xfrm>
            <a:off x="750532" y="4577058"/>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a:p>
            <a:pPr marL="0" marR="0" lvl="0" indent="0" algn="l" rtl="0">
              <a:spcBef>
                <a:spcPts val="0"/>
              </a:spcBef>
              <a:spcAft>
                <a:spcPts val="0"/>
              </a:spcAft>
              <a:buNone/>
            </a:pPr>
            <a:r>
              <a:rPr lang="fr-FR" sz="1400" dirty="0">
                <a:solidFill>
                  <a:srgbClr val="333331"/>
                </a:solidFill>
                <a:latin typeface="Arial"/>
                <a:ea typeface="Arial"/>
                <a:cs typeface="Arial"/>
                <a:sym typeface="Arial"/>
              </a:rPr>
              <a:t>Notamment auprès de votre région de résidence hors Auvergne Rhône-Alpes, Conseils Généraux, communes, financements privés</a:t>
            </a:r>
            <a:endParaRPr sz="1400" dirty="0">
              <a:solidFill>
                <a:srgbClr val="333331"/>
              </a:solidFill>
              <a:latin typeface="Arial"/>
              <a:ea typeface="Arial"/>
              <a:cs typeface="Arial"/>
              <a:sym typeface="Arial"/>
            </a:endParaRPr>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pic>
        <p:nvPicPr>
          <p:cNvPr id="784" name="Google Shape;784;p68"/>
          <p:cNvPicPr preferRelativeResize="0"/>
          <p:nvPr/>
        </p:nvPicPr>
        <p:blipFill rotWithShape="1">
          <a:blip r:embed="rId3">
            <a:alphaModFix/>
          </a:blip>
          <a:srcRect t="15494" b="23238"/>
          <a:stretch/>
        </p:blipFill>
        <p:spPr>
          <a:xfrm>
            <a:off x="10460153" y="5052887"/>
            <a:ext cx="857781" cy="525542"/>
          </a:xfrm>
          <a:prstGeom prst="rect">
            <a:avLst/>
          </a:prstGeom>
          <a:noFill/>
          <a:ln>
            <a:noFill/>
          </a:ln>
        </p:spPr>
      </p:pic>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5348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a:t>
            </a:r>
            <a:r>
              <a:rPr lang="fr-FR" sz="4000" b="1" spc="-150" dirty="0">
                <a:solidFill>
                  <a:schemeClr val="bg1"/>
                </a:solidFill>
                <a:latin typeface="Arial" panose="020B0604020202020204" pitchFamily="34" charset="0"/>
                <a:cs typeface="Arial" panose="020B0604020202020204" pitchFamily="34" charset="0"/>
              </a:rPr>
              <a:t>6 mois</a:t>
            </a:r>
            <a:endParaRPr lang="fr-FR" sz="4000" spc="-15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B3FB2E166784481373E041EE8CE36" ma:contentTypeVersion="13" ma:contentTypeDescription="Crée un document." ma:contentTypeScope="" ma:versionID="ecadab40ad146e3c57527fe98e174a17">
  <xsd:schema xmlns:xsd="http://www.w3.org/2001/XMLSchema" xmlns:xs="http://www.w3.org/2001/XMLSchema" xmlns:p="http://schemas.microsoft.com/office/2006/metadata/properties" xmlns:ns2="4f751f40-bc36-4fd0-b301-ef6c82886578" xmlns:ns3="5ff39088-67bb-45e0-86b0-9f7e0a6e77b1" targetNamespace="http://schemas.microsoft.com/office/2006/metadata/properties" ma:root="true" ma:fieldsID="aec2144102c4d20793f9e47bd6dd1cf4" ns2:_="" ns3:_="">
    <xsd:import namespace="4f751f40-bc36-4fd0-b301-ef6c82886578"/>
    <xsd:import namespace="5ff39088-67bb-45e0-86b0-9f7e0a6e77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51f40-bc36-4fd0-b301-ef6c82886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ac545b0-a275-48cc-8b50-adade642e10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39088-67bb-45e0-86b0-9f7e0a6e77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bb1184-4a30-4cef-b4f1-0cd2845527c9}" ma:internalName="TaxCatchAll" ma:showField="CatchAllData" ma:web="5ff39088-67bb-45e0-86b0-9f7e0a6e7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f39088-67bb-45e0-86b0-9f7e0a6e77b1" xsi:nil="true"/>
    <lcf76f155ced4ddcb4097134ff3c332f xmlns="4f751f40-bc36-4fd0-b301-ef6c828865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293B0D-378F-43CB-86A6-3820D27C3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751f40-bc36-4fd0-b301-ef6c82886578"/>
    <ds:schemaRef ds:uri="5ff39088-67bb-45e0-86b0-9f7e0a6e7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BE61D-A3B5-43EF-8C70-B911B9EBADC5}">
  <ds:schemaRefs>
    <ds:schemaRef ds:uri="http://schemas.microsoft.com/sharepoint/v3/contenttype/forms"/>
  </ds:schemaRefs>
</ds:datastoreItem>
</file>

<file path=customXml/itemProps3.xml><?xml version="1.0" encoding="utf-8"?>
<ds:datastoreItem xmlns:ds="http://schemas.openxmlformats.org/officeDocument/2006/customXml" ds:itemID="{1520425D-48B3-4BAA-86A0-641ED1DD06FE}">
  <ds:schemaRefs>
    <ds:schemaRef ds:uri="http://purl.org/dc/elements/1.1/"/>
    <ds:schemaRef ds:uri="5ff39088-67bb-45e0-86b0-9f7e0a6e77b1"/>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4f751f40-bc36-4fd0-b301-ef6c828865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814</TotalTime>
  <Words>1753</Words>
  <Application>Microsoft Office PowerPoint</Application>
  <PresentationFormat>Grand écran</PresentationFormat>
  <Paragraphs>230</Paragraphs>
  <Slides>21</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Segoe UI</vt:lpstr>
      <vt:lpstr>Calibri</vt:lpstr>
      <vt:lpstr>Arial</vt:lpstr>
      <vt:lpstr>Thème Office</vt:lpstr>
      <vt:lpstr>LES FORMATIONS  EN PRATIQUE  </vt:lpstr>
      <vt:lpstr>1. CANDIDATURE 2. FINANCEMENT DES FORMATIONS EN CONTINU 3. FINANCEMENT DES FORMATIONS A SON RYTHME 4. LOGEMENT   </vt:lpstr>
      <vt:lpstr>CANDIDATER FORMATIONS DIPLOMANTES EN CONTINU OU VOTRE RYTHME</vt:lpstr>
      <vt:lpstr>Présentation PowerPoint</vt:lpstr>
      <vt:lpstr>Présentation PowerPoint</vt:lpstr>
      <vt:lpstr>FINANCEMENTS FORMATIONS DIPLOMANTES  EN CONTINU</vt:lpstr>
      <vt:lpstr>Présentation PowerPoint</vt:lpstr>
      <vt:lpstr>Présentation PowerPoint</vt:lpstr>
      <vt:lpstr>Présentation PowerPoint</vt:lpstr>
      <vt:lpstr>Vous êtes résident en Union Européenne et demandeur d’emploi : postulez au financement Région Auvergne-Rhône-Alpes</vt:lpstr>
      <vt:lpstr>Vous êtes résident en Union Européenne et demandeur d’emploi : postulez au financement Région Auvergne-Rhône-Alpes</vt:lpstr>
      <vt:lpstr>Présentation PowerPoint</vt:lpstr>
      <vt:lpstr>Présentation PowerPoint</vt:lpstr>
      <vt:lpstr>FINANCEMENTS FORMATIONS A VOTRE RYTHME</vt:lpstr>
      <vt:lpstr>Présentation PowerPoint</vt:lpstr>
      <vt:lpstr>Présentation PowerPoint</vt:lpstr>
      <vt:lpstr>Frais de vie pendant la formation </vt:lpstr>
      <vt:lpstr>LOGEMENT</vt:lpstr>
      <vt:lpstr>Présentation PowerPoint</vt:lpstr>
      <vt:lpstr>Réunion d'information au centre de formation Vénissieux : 11 mai 2023 Réunion d’information au Centre de formations Dakar : 31 mai 2023  Informations générales sur les parcours de 6 mois et de 3 mois pour les profils expérimentés. Les équivalences RNCP des certifications professionnelles correspondant à chaque formation. Des informations sur les métiers de chaque formation diplômante. Des Informations sur la pédagogie Bioforce Les conditions d’entrée (prérequis des formations.  Site complémentaire où trouver de l’information sur le secteur, l’engagement et la professionnalisation. https://www.solidaire-info.org/  Webinaire des formations compétences à distance : 8 juin 2023   Possibilité de suivre l’actualité de Bioforce sur les réseaux sociaux (facebook, Instagram, LinkedIn, tweeter) </vt:lpstr>
      <vt:lpstr>www.bioforce.org infoeurope@bioforce.org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PORTES OUVERTES BIENVENUE</dc:title>
  <dc:creator>Jérôme PERSICO</dc:creator>
  <cp:lastModifiedBy>Jerome PERSICO</cp:lastModifiedBy>
  <cp:revision>21</cp:revision>
  <dcterms:modified xsi:type="dcterms:W3CDTF">2023-04-27T10:18:18Z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0x0101005E4B3FB2E166784481373E041EE8CE36</vt:lpwstr>
  </property>
  <property fmtid="{D5CDD505-2E9C-101B-9397-08002B2CF9AE}" pid="3" name="Order">
    <vt:r8>2647800</vt:r8>
  </property>
  <property fmtid="{D5CDD505-2E9C-101B-9397-08002B2CF9AE}" pid="4" name="MediaServiceImageTags">
    <vt:lpwstr/>
  </property>
</Properties>
</file>