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Lst>
  <p:notesMasterIdLst>
    <p:notesMasterId r:id="rId25"/>
  </p:notesMasterIdLst>
  <p:sldIdLst>
    <p:sldId id="256" r:id="rId5"/>
    <p:sldId id="353" r:id="rId6"/>
    <p:sldId id="326" r:id="rId7"/>
    <p:sldId id="265" r:id="rId8"/>
    <p:sldId id="344" r:id="rId9"/>
    <p:sldId id="345" r:id="rId10"/>
    <p:sldId id="346" r:id="rId11"/>
    <p:sldId id="301" r:id="rId12"/>
    <p:sldId id="302" r:id="rId13"/>
    <p:sldId id="349" r:id="rId14"/>
    <p:sldId id="350" r:id="rId15"/>
    <p:sldId id="356" r:id="rId16"/>
    <p:sldId id="264" r:id="rId17"/>
    <p:sldId id="355" r:id="rId18"/>
    <p:sldId id="352" r:id="rId19"/>
    <p:sldId id="310" r:id="rId20"/>
    <p:sldId id="354" r:id="rId21"/>
    <p:sldId id="311" r:id="rId22"/>
    <p:sldId id="357" r:id="rId23"/>
    <p:sldId id="351"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2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424"/>
    <a:srgbClr val="333331"/>
    <a:srgbClr val="676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75425-BFD9-4EBC-ABAB-AADA53BA0D82}" v="3" dt="2023-04-26T15:47:39.429"/>
  </p1510:revLst>
</p1510:revInfo>
</file>

<file path=ppt/tableStyles.xml><?xml version="1.0" encoding="utf-8"?>
<a:tblStyleLst xmlns:a="http://schemas.openxmlformats.org/drawingml/2006/main" def="{70FFEA42-5197-4703-A109-63C51BE62FB2}">
  <a:tblStyle styleId="{70FFEA42-5197-4703-A109-63C51BE62F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B128B70-536F-477F-8382-2F7C9281C1F5}"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30A7DC8-F830-4AD0-9F06-B516C8663163}"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D869BB-7602-4D4B-A690-82C7B79ADF66}"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73C3D0A-FDF8-465E-B54B-0DB67ADDE4DE}"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341A8B07-077D-4116-ADE0-A8A6559140C0}" styleName="Table_5">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2"/>
    <p:restoredTop sz="94534"/>
  </p:normalViewPr>
  <p:slideViewPr>
    <p:cSldViewPr snapToGrid="0">
      <p:cViewPr varScale="1">
        <p:scale>
          <a:sx n="78" d="100"/>
          <a:sy n="78" d="100"/>
        </p:scale>
        <p:origin x="1094" y="62"/>
      </p:cViewPr>
      <p:guideLst>
        <p:guide orient="horz" pos="322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érôme PERSICO" userId="102aed2b-b9fc-4f24-8edd-547084eaa85f" providerId="ADAL" clId="{D184C632-B6E9-4547-937B-CA609350ED7C}"/>
    <pc:docChg chg="custSel modSld">
      <pc:chgData name="Jérôme PERSICO" userId="102aed2b-b9fc-4f24-8edd-547084eaa85f" providerId="ADAL" clId="{D184C632-B6E9-4547-937B-CA609350ED7C}" dt="2023-04-27T14:03:41.106" v="123" actId="313"/>
      <pc:docMkLst>
        <pc:docMk/>
      </pc:docMkLst>
      <pc:sldChg chg="modSp mod">
        <pc:chgData name="Jérôme PERSICO" userId="102aed2b-b9fc-4f24-8edd-547084eaa85f" providerId="ADAL" clId="{D184C632-B6E9-4547-937B-CA609350ED7C}" dt="2023-04-27T14:03:41.106" v="123" actId="313"/>
        <pc:sldMkLst>
          <pc:docMk/>
          <pc:sldMk cId="1588039809" sldId="357"/>
        </pc:sldMkLst>
        <pc:spChg chg="mod">
          <ac:chgData name="Jérôme PERSICO" userId="102aed2b-b9fc-4f24-8edd-547084eaa85f" providerId="ADAL" clId="{D184C632-B6E9-4547-937B-CA609350ED7C}" dt="2023-04-27T14:03:41.106" v="123" actId="313"/>
          <ac:spMkLst>
            <pc:docMk/>
            <pc:sldMk cId="1588039809" sldId="357"/>
            <ac:spMk id="2" creationId="{796CF857-4C6B-7EB5-5D09-1C8F8ED579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2fb40b0ba_0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c2fb40b0ba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44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2fb40b0ba_0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c2fb40b0ba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973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74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2fb40b0ba_0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c2fb40b0ba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1516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158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c2fb40b0b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gc2fb40b0b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56" name="Google Shape;856;gc2fb40b0ba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415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6" name="Google Shape;866;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73" name="Google Shape;2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11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47" name="Google Shape;247;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47" name="Google Shape;247;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fr-FR"/>
              <a:t>5</a:t>
            </a:fld>
            <a:endParaRPr/>
          </a:p>
        </p:txBody>
      </p:sp>
    </p:spTree>
    <p:extLst>
      <p:ext uri="{BB962C8B-B14F-4D97-AF65-F5344CB8AC3E}">
        <p14:creationId xmlns:p14="http://schemas.microsoft.com/office/powerpoint/2010/main" val="171622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80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47" name="Google Shape;247;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fr-FR"/>
              <a:t>7</a:t>
            </a:fld>
            <a:endParaRPr/>
          </a:p>
        </p:txBody>
      </p:sp>
    </p:spTree>
    <p:extLst>
      <p:ext uri="{BB962C8B-B14F-4D97-AF65-F5344CB8AC3E}">
        <p14:creationId xmlns:p14="http://schemas.microsoft.com/office/powerpoint/2010/main" val="225633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c2fb40b0ba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gc2fb40b0ba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2fb40b0ba_0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c2fb40b0ba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hapitrage ou liste">
  <p:cSld name="1_Chapitrage ou liste">
    <p:bg>
      <p:bgPr>
        <a:solidFill>
          <a:srgbClr val="EDF2F4"/>
        </a:solidFill>
        <a:effectLst/>
      </p:bgPr>
    </p:bg>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a:stretch/>
        </p:blipFill>
        <p:spPr>
          <a:xfrm>
            <a:off x="0" y="12356"/>
            <a:ext cx="12192000" cy="6858000"/>
          </a:xfrm>
          <a:prstGeom prst="rect">
            <a:avLst/>
          </a:prstGeom>
          <a:noFill/>
          <a:ln>
            <a:noFill/>
          </a:ln>
        </p:spPr>
      </p:pic>
      <p:sp>
        <p:nvSpPr>
          <p:cNvPr id="29" name="Google Shape;29;p4"/>
          <p:cNvSpPr txBox="1">
            <a:spLocks noGrp="1"/>
          </p:cNvSpPr>
          <p:nvPr>
            <p:ph type="title"/>
          </p:nvPr>
        </p:nvSpPr>
        <p:spPr>
          <a:xfrm>
            <a:off x="1470455" y="2790138"/>
            <a:ext cx="7912442" cy="3380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84324"/>
              </a:buClr>
              <a:buSzPts val="4000"/>
              <a:buFont typeface="Arial"/>
              <a:buNone/>
              <a:defRPr sz="4000" b="1">
                <a:solidFill>
                  <a:srgbClr val="E843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343455" y="741404"/>
            <a:ext cx="3811587" cy="20487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84424"/>
              </a:buClr>
              <a:buSzPts val="15000"/>
              <a:buNone/>
              <a:defRPr sz="15000" b="1">
                <a:solidFill>
                  <a:srgbClr val="E84424"/>
                </a:solidFill>
                <a:latin typeface="Arial"/>
                <a:ea typeface="Arial"/>
                <a:cs typeface="Arial"/>
                <a:sym typeface="Arial"/>
              </a:defRPr>
            </a:lvl1pPr>
            <a:lvl2pPr marL="914400" lvl="1"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2pPr>
            <a:lvl3pPr marL="1371600" lvl="2"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3pPr>
            <a:lvl4pPr marL="1828800" lvl="3"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4pPr>
            <a:lvl5pPr marL="2286000" lvl="4"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9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3"/>
        <p:cNvGrpSpPr/>
        <p:nvPr/>
      </p:nvGrpSpPr>
      <p:grpSpPr>
        <a:xfrm>
          <a:off x="0" y="0"/>
          <a:ext cx="0" cy="0"/>
          <a:chOff x="0" y="0"/>
          <a:chExt cx="0" cy="0"/>
        </a:xfrm>
      </p:grpSpPr>
      <p:sp>
        <p:nvSpPr>
          <p:cNvPr id="94" name="Google Shape;9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0" name="Google Shape;100;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1" name="Google Shape;10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8" name="Google Shape;10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p:cSld name="Titre">
    <p:bg>
      <p:bgPr>
        <a:solidFill>
          <a:srgbClr val="EDF2F4"/>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1221873" y="247117"/>
            <a:ext cx="1677846" cy="1987200"/>
          </a:xfrm>
          <a:prstGeom prst="rect">
            <a:avLst/>
          </a:prstGeom>
          <a:noFill/>
          <a:ln>
            <a:noFill/>
          </a:ln>
        </p:spPr>
      </p:pic>
      <p:pic>
        <p:nvPicPr>
          <p:cNvPr id="17" name="Google Shape;17;p2"/>
          <p:cNvPicPr preferRelativeResize="0"/>
          <p:nvPr/>
        </p:nvPicPr>
        <p:blipFill rotWithShape="1">
          <a:blip r:embed="rId3">
            <a:alphaModFix/>
          </a:blip>
          <a:srcRect/>
          <a:stretch/>
        </p:blipFill>
        <p:spPr>
          <a:xfrm>
            <a:off x="0" y="12356"/>
            <a:ext cx="12192000" cy="6858000"/>
          </a:xfrm>
          <a:prstGeom prst="rect">
            <a:avLst/>
          </a:prstGeom>
          <a:noFill/>
          <a:ln>
            <a:noFill/>
          </a:ln>
        </p:spPr>
      </p:pic>
      <p:sp>
        <p:nvSpPr>
          <p:cNvPr id="18" name="Google Shape;18;p2"/>
          <p:cNvSpPr txBox="1">
            <a:spLocks noGrp="1"/>
          </p:cNvSpPr>
          <p:nvPr>
            <p:ph type="title"/>
          </p:nvPr>
        </p:nvSpPr>
        <p:spPr>
          <a:xfrm>
            <a:off x="1368855" y="2483642"/>
            <a:ext cx="5943600" cy="3380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84324"/>
              </a:buClr>
              <a:buSzPts val="4800"/>
              <a:buFont typeface="Arial"/>
              <a:buNone/>
              <a:defRPr sz="4800" b="1" cap="none">
                <a:solidFill>
                  <a:srgbClr val="E843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7111907"/>
      </p:ext>
    </p:extLst>
  </p:cSld>
  <p:clrMapOvr>
    <a:masterClrMapping/>
  </p:clrMapOvr>
  <p:extLst>
    <p:ext uri="{DCECCB84-F9BA-43D5-87BE-67443E8EF086}">
      <p15:sldGuideLst xmlns:p15="http://schemas.microsoft.com/office/powerpoint/2012/main">
        <p15:guide id="1" orient="horz" pos="2160">
          <p15:clr>
            <a:srgbClr val="FBAE40"/>
          </p15:clr>
        </p15:guide>
        <p15:guide id="2" pos="93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pitrage ou liste 1">
  <p:cSld name="Chapitrage ou liste 1">
    <p:bg>
      <p:bgPr>
        <a:solidFill>
          <a:srgbClr val="EDF2F4"/>
        </a:solidFill>
        <a:effectLst/>
      </p:bgPr>
    </p:bg>
    <p:spTree>
      <p:nvGrpSpPr>
        <p:cNvPr id="1" name="Shape 65"/>
        <p:cNvGrpSpPr/>
        <p:nvPr/>
      </p:nvGrpSpPr>
      <p:grpSpPr>
        <a:xfrm>
          <a:off x="0" y="0"/>
          <a:ext cx="0" cy="0"/>
          <a:chOff x="0" y="0"/>
          <a:chExt cx="0" cy="0"/>
        </a:xfrm>
      </p:grpSpPr>
      <p:pic>
        <p:nvPicPr>
          <p:cNvPr id="66" name="Google Shape;66;p11"/>
          <p:cNvPicPr preferRelativeResize="0"/>
          <p:nvPr/>
        </p:nvPicPr>
        <p:blipFill rotWithShape="1">
          <a:blip r:embed="rId2">
            <a:alphaModFix/>
          </a:blip>
          <a:srcRect/>
          <a:stretch/>
        </p:blipFill>
        <p:spPr>
          <a:xfrm>
            <a:off x="0" y="12356"/>
            <a:ext cx="12192000" cy="6858000"/>
          </a:xfrm>
          <a:prstGeom prst="rect">
            <a:avLst/>
          </a:prstGeom>
          <a:noFill/>
          <a:ln>
            <a:noFill/>
          </a:ln>
        </p:spPr>
      </p:pic>
      <p:sp>
        <p:nvSpPr>
          <p:cNvPr id="67" name="Google Shape;67;p11"/>
          <p:cNvSpPr txBox="1">
            <a:spLocks noGrp="1"/>
          </p:cNvSpPr>
          <p:nvPr>
            <p:ph type="title"/>
          </p:nvPr>
        </p:nvSpPr>
        <p:spPr>
          <a:xfrm>
            <a:off x="1470455" y="2790138"/>
            <a:ext cx="7912500" cy="338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84324"/>
              </a:buClr>
              <a:buSzPts val="4000"/>
              <a:buFont typeface="Arial"/>
              <a:buNone/>
              <a:defRPr sz="4000" b="1">
                <a:solidFill>
                  <a:srgbClr val="E843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1343455" y="741404"/>
            <a:ext cx="3811500" cy="2048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84424"/>
              </a:buClr>
              <a:buSzPts val="15000"/>
              <a:buNone/>
              <a:defRPr sz="15000" b="1">
                <a:solidFill>
                  <a:srgbClr val="E84424"/>
                </a:solidFill>
                <a:latin typeface="Arial"/>
                <a:ea typeface="Arial"/>
                <a:cs typeface="Arial"/>
                <a:sym typeface="Arial"/>
              </a:defRPr>
            </a:lvl1pPr>
            <a:lvl2pPr marL="914400" lvl="1"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2pPr>
            <a:lvl3pPr marL="1371600" lvl="2"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3pPr>
            <a:lvl4pPr marL="1828800" lvl="3"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4pPr>
            <a:lvl5pPr marL="2286000" lvl="4" indent="-1181100" algn="l">
              <a:lnSpc>
                <a:spcPct val="90000"/>
              </a:lnSpc>
              <a:spcBef>
                <a:spcPts val="500"/>
              </a:spcBef>
              <a:spcAft>
                <a:spcPts val="0"/>
              </a:spcAft>
              <a:buClr>
                <a:srgbClr val="E84424"/>
              </a:buClr>
              <a:buSzPts val="15000"/>
              <a:buChar char="•"/>
              <a:defRPr sz="15000" b="1">
                <a:solidFill>
                  <a:srgbClr val="E8442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47362017"/>
      </p:ext>
    </p:extLst>
  </p:cSld>
  <p:clrMapOvr>
    <a:masterClrMapping/>
  </p:clrMapOvr>
  <p:extLst>
    <p:ext uri="{DCECCB84-F9BA-43D5-87BE-67443E8EF086}">
      <p15:sldGuideLst xmlns:p15="http://schemas.microsoft.com/office/powerpoint/2012/main">
        <p15:guide id="1" orient="horz" pos="2160">
          <p15:clr>
            <a:srgbClr val="FBAE40"/>
          </p15:clr>
        </p15:guide>
        <p15:guide id="2" pos="98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36"/>
        <p:cNvGrpSpPr/>
        <p:nvPr/>
      </p:nvGrpSpPr>
      <p:grpSpPr>
        <a:xfrm>
          <a:off x="0" y="0"/>
          <a:ext cx="0" cy="0"/>
          <a:chOff x="0" y="0"/>
          <a:chExt cx="0" cy="0"/>
        </a:xfrm>
      </p:grpSpPr>
      <p:sp>
        <p:nvSpPr>
          <p:cNvPr id="37" name="Google Shape;37;p6"/>
          <p:cNvSpPr txBox="1"/>
          <p:nvPr/>
        </p:nvSpPr>
        <p:spPr>
          <a:xfrm>
            <a:off x="6503542" y="0"/>
            <a:ext cx="5688458" cy="6858000"/>
          </a:xfrm>
          <a:prstGeom prst="rect">
            <a:avLst/>
          </a:prstGeom>
          <a:solidFill>
            <a:srgbClr val="E843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 name="Google Shape;38;p6"/>
          <p:cNvSpPr txBox="1">
            <a:spLocks noGrp="1"/>
          </p:cNvSpPr>
          <p:nvPr>
            <p:ph type="title"/>
          </p:nvPr>
        </p:nvSpPr>
        <p:spPr>
          <a:xfrm>
            <a:off x="723901" y="365125"/>
            <a:ext cx="5456722"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84324"/>
              </a:buClr>
              <a:buSzPts val="4000"/>
              <a:buFont typeface="Arial"/>
              <a:buNone/>
              <a:defRPr sz="4000" b="1">
                <a:solidFill>
                  <a:srgbClr val="E843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749301" y="1825625"/>
            <a:ext cx="5456722"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00002"/>
              </a:buClr>
              <a:buSzPts val="2400"/>
              <a:buChar char="•"/>
              <a:defRPr sz="2400" b="1">
                <a:solidFill>
                  <a:srgbClr val="000002"/>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sz="1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1" name="Google Shape;41;p6"/>
          <p:cNvSpPr txBox="1">
            <a:spLocks noGrp="1"/>
          </p:cNvSpPr>
          <p:nvPr>
            <p:ph type="sldNum" idx="12"/>
          </p:nvPr>
        </p:nvSpPr>
        <p:spPr>
          <a:xfrm>
            <a:off x="9246742" y="635040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endParaRPr/>
          </a:p>
        </p:txBody>
      </p:sp>
      <p:pic>
        <p:nvPicPr>
          <p:cNvPr id="42" name="Google Shape;42;p6"/>
          <p:cNvPicPr preferRelativeResize="0"/>
          <p:nvPr/>
        </p:nvPicPr>
        <p:blipFill rotWithShape="1">
          <a:blip r:embed="rId2">
            <a:alphaModFix/>
          </a:blip>
          <a:srcRect/>
          <a:stretch/>
        </p:blipFill>
        <p:spPr>
          <a:xfrm>
            <a:off x="696328" y="6226066"/>
            <a:ext cx="1456209" cy="519456"/>
          </a:xfrm>
          <a:prstGeom prst="rect">
            <a:avLst/>
          </a:prstGeom>
          <a:noFill/>
          <a:ln>
            <a:noFill/>
          </a:ln>
        </p:spPr>
      </p:pic>
      <p:sp>
        <p:nvSpPr>
          <p:cNvPr id="43" name="Google Shape;43;p6"/>
          <p:cNvSpPr txBox="1">
            <a:spLocks noGrp="1"/>
          </p:cNvSpPr>
          <p:nvPr>
            <p:ph type="body" idx="2"/>
          </p:nvPr>
        </p:nvSpPr>
        <p:spPr>
          <a:xfrm>
            <a:off x="6619410" y="1825625"/>
            <a:ext cx="5456722"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0002"/>
              </a:buClr>
              <a:buSzPts val="2400"/>
              <a:buNone/>
              <a:defRPr sz="2400" b="1">
                <a:solidFill>
                  <a:srgbClr val="000002"/>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8_Titre et contenu">
  <p:cSld name="28_Titre et contenu">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re et contenu">
  <p:cSld name="4_Titre et contenu">
    <p:spTree>
      <p:nvGrpSpPr>
        <p:cNvPr id="1"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a:stretch/>
        </p:blipFill>
        <p:spPr>
          <a:xfrm>
            <a:off x="6455755" y="0"/>
            <a:ext cx="5736245" cy="6858000"/>
          </a:xfrm>
          <a:prstGeom prst="rect">
            <a:avLst/>
          </a:prstGeom>
          <a:noFill/>
          <a:ln>
            <a:noFill/>
          </a:ln>
        </p:spPr>
      </p:pic>
      <p:sp>
        <p:nvSpPr>
          <p:cNvPr id="47" name="Google Shape;47;p8"/>
          <p:cNvSpPr txBox="1">
            <a:spLocks noGrp="1"/>
          </p:cNvSpPr>
          <p:nvPr>
            <p:ph type="title"/>
          </p:nvPr>
        </p:nvSpPr>
        <p:spPr>
          <a:xfrm>
            <a:off x="685801" y="365125"/>
            <a:ext cx="5456722"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84324"/>
              </a:buClr>
              <a:buSzPts val="4000"/>
              <a:buFont typeface="Arial"/>
              <a:buNone/>
              <a:defRPr sz="4000" b="1">
                <a:solidFill>
                  <a:srgbClr val="E843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698501" y="1825625"/>
            <a:ext cx="5456722"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00002"/>
              </a:buClr>
              <a:buSzPts val="2400"/>
              <a:buChar char="•"/>
              <a:defRPr sz="2400" b="1">
                <a:solidFill>
                  <a:srgbClr val="000002"/>
                </a:solidFill>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sz="1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8"/>
          <p:cNvPicPr preferRelativeResize="0"/>
          <p:nvPr/>
        </p:nvPicPr>
        <p:blipFill rotWithShape="1">
          <a:blip r:embed="rId3">
            <a:alphaModFix/>
          </a:blip>
          <a:srcRect/>
          <a:stretch/>
        </p:blipFill>
        <p:spPr>
          <a:xfrm>
            <a:off x="688091" y="6222817"/>
            <a:ext cx="1456209" cy="51945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5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54"/>
        <p:cNvGrpSpPr/>
        <p:nvPr/>
      </p:nvGrpSpPr>
      <p:grpSpPr>
        <a:xfrm>
          <a:off x="0" y="0"/>
          <a:ext cx="0" cy="0"/>
          <a:chOff x="0" y="0"/>
          <a:chExt cx="0" cy="0"/>
        </a:xfrm>
      </p:grpSpPr>
      <p:sp>
        <p:nvSpPr>
          <p:cNvPr id="55" name="Google Shape;55;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9" name="Google Shape;6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70" r:id="rId16"/>
    <p:sldLayoutId id="214748367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afrique@bioforc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olidaire-info.org/"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1387666" y="2071921"/>
            <a:ext cx="10398273" cy="4482885"/>
          </a:xfrm>
          <a:prstGeom prst="rect">
            <a:avLst/>
          </a:prstGeom>
          <a:noFill/>
          <a:ln>
            <a:noFill/>
          </a:ln>
        </p:spPr>
        <p:txBody>
          <a:bodyPr spcFirstLastPara="1" wrap="square" lIns="91425" tIns="45700" rIns="91425" bIns="45700" anchor="ctr" anchorCtr="0">
            <a:normAutofit/>
          </a:bodyPr>
          <a:lstStyle/>
          <a:p>
            <a:pPr lvl="0">
              <a:buSzPct val="100000"/>
            </a:pPr>
            <a:r>
              <a:rPr lang="fr-FR" sz="5400" b="0" dirty="0"/>
              <a:t>LES FORMATIONS </a:t>
            </a:r>
            <a:br>
              <a:rPr lang="fr-FR" sz="5400" b="0" dirty="0"/>
            </a:br>
            <a:r>
              <a:rPr lang="fr-FR" sz="5400" dirty="0"/>
              <a:t>EN PRATIQUE</a:t>
            </a:r>
            <a:br>
              <a:rPr lang="fr-FR" dirty="0"/>
            </a:br>
            <a:br>
              <a:rPr lang="fr-FR" sz="1800" dirty="0"/>
            </a:br>
            <a:endParaRPr sz="1800" dirty="0"/>
          </a:p>
        </p:txBody>
      </p:sp>
      <p:sp>
        <p:nvSpPr>
          <p:cNvPr id="2" name="ZoneTexte 1">
            <a:extLst>
              <a:ext uri="{FF2B5EF4-FFF2-40B4-BE49-F238E27FC236}">
                <a16:creationId xmlns:a16="http://schemas.microsoft.com/office/drawing/2014/main" id="{4265130C-40AC-A9ED-CD20-0FD9B81F80C8}"/>
              </a:ext>
            </a:extLst>
          </p:cNvPr>
          <p:cNvSpPr txBox="1"/>
          <p:nvPr/>
        </p:nvSpPr>
        <p:spPr>
          <a:xfrm>
            <a:off x="8304756" y="4885151"/>
            <a:ext cx="3244241" cy="1015663"/>
          </a:xfrm>
          <a:prstGeom prst="rect">
            <a:avLst/>
          </a:prstGeom>
          <a:noFill/>
        </p:spPr>
        <p:txBody>
          <a:bodyPr wrap="square" rtlCol="0">
            <a:spAutoFit/>
          </a:bodyPr>
          <a:lstStyle/>
          <a:p>
            <a:r>
              <a:rPr lang="fr-FR" sz="2400" b="1" dirty="0">
                <a:solidFill>
                  <a:srgbClr val="E84424"/>
                </a:solidFill>
              </a:rPr>
              <a:t>Jérôme PERSICO</a:t>
            </a:r>
          </a:p>
          <a:p>
            <a:r>
              <a:rPr lang="fr-FR" sz="1800" dirty="0">
                <a:solidFill>
                  <a:srgbClr val="333331"/>
                </a:solidFill>
              </a:rPr>
              <a:t>Coordinateur des fonctions supports</a:t>
            </a:r>
          </a:p>
        </p:txBody>
      </p:sp>
      <p:sp>
        <p:nvSpPr>
          <p:cNvPr id="3" name="Ellipse 2">
            <a:extLst>
              <a:ext uri="{FF2B5EF4-FFF2-40B4-BE49-F238E27FC236}">
                <a16:creationId xmlns:a16="http://schemas.microsoft.com/office/drawing/2014/main" id="{3FFF1C52-18AA-9754-3725-01C17770464E}"/>
              </a:ext>
            </a:extLst>
          </p:cNvPr>
          <p:cNvSpPr/>
          <p:nvPr/>
        </p:nvSpPr>
        <p:spPr>
          <a:xfrm>
            <a:off x="6688224" y="4801855"/>
            <a:ext cx="1422400" cy="1332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 name="Rectangle 6">
            <a:extLst>
              <a:ext uri="{FF2B5EF4-FFF2-40B4-BE49-F238E27FC236}">
                <a16:creationId xmlns:a16="http://schemas.microsoft.com/office/drawing/2014/main" id="{C2660F08-D821-1C32-8330-854DE9107CD6}"/>
              </a:ext>
            </a:extLst>
          </p:cNvPr>
          <p:cNvSpPr/>
          <p:nvPr/>
        </p:nvSpPr>
        <p:spPr>
          <a:xfrm flipV="1">
            <a:off x="839788" y="1266611"/>
            <a:ext cx="1700212" cy="582507"/>
          </a:xfrm>
          <a:prstGeom prst="rect">
            <a:avLst/>
          </a:prstGeom>
          <a:solidFill>
            <a:srgbClr val="E84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2" name="Google Shape;782;p68"/>
          <p:cNvSpPr/>
          <p:nvPr/>
        </p:nvSpPr>
        <p:spPr>
          <a:xfrm>
            <a:off x="750532" y="4577058"/>
            <a:ext cx="55551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dirty="0">
                <a:solidFill>
                  <a:srgbClr val="E84525"/>
                </a:solidFill>
                <a:latin typeface="Arial"/>
                <a:ea typeface="Arial"/>
                <a:cs typeface="Arial"/>
                <a:sym typeface="Arial"/>
              </a:rPr>
              <a:t>Pour tous : recherche de prise en charge en autonomie</a:t>
            </a:r>
            <a:endParaRPr dirty="0"/>
          </a:p>
        </p:txBody>
      </p:sp>
      <p:sp>
        <p:nvSpPr>
          <p:cNvPr id="783" name="Google Shape;783;p68"/>
          <p:cNvSpPr/>
          <p:nvPr/>
        </p:nvSpPr>
        <p:spPr>
          <a:xfrm>
            <a:off x="3187701" y="6449285"/>
            <a:ext cx="3117931"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dirty="0">
                <a:solidFill>
                  <a:srgbClr val="333331"/>
                </a:solidFill>
                <a:latin typeface="Arial"/>
                <a:ea typeface="Arial"/>
                <a:cs typeface="Arial"/>
                <a:sym typeface="Arial"/>
              </a:rPr>
              <a:t>*Tarifs indicatifs - Hors frais de sélection et d’inscription</a:t>
            </a:r>
            <a:endParaRPr sz="900" dirty="0">
              <a:solidFill>
                <a:srgbClr val="333331"/>
              </a:solidFill>
              <a:latin typeface="Arial"/>
              <a:ea typeface="Arial"/>
              <a:cs typeface="Arial"/>
              <a:sym typeface="Arial"/>
            </a:endParaRPr>
          </a:p>
        </p:txBody>
      </p:sp>
      <p:sp>
        <p:nvSpPr>
          <p:cNvPr id="2" name="Titre 1">
            <a:extLst>
              <a:ext uri="{FF2B5EF4-FFF2-40B4-BE49-F238E27FC236}">
                <a16:creationId xmlns:a16="http://schemas.microsoft.com/office/drawing/2014/main" id="{E7150252-3BD9-C6F2-8216-EB5B19DC1B59}"/>
              </a:ext>
            </a:extLst>
          </p:cNvPr>
          <p:cNvSpPr txBox="1">
            <a:spLocks/>
          </p:cNvSpPr>
          <p:nvPr/>
        </p:nvSpPr>
        <p:spPr>
          <a:xfrm>
            <a:off x="729426" y="677559"/>
            <a:ext cx="5908442" cy="1449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Parcours expérimenté</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 </a:t>
            </a:r>
            <a:r>
              <a:rPr lang="fr-FR" sz="4000" b="1" spc="-150" dirty="0">
                <a:solidFill>
                  <a:schemeClr val="bg1"/>
                </a:solidFill>
                <a:latin typeface="Arial" panose="020B0604020202020204" pitchFamily="34" charset="0"/>
                <a:cs typeface="Arial" panose="020B0604020202020204" pitchFamily="34" charset="0"/>
              </a:rPr>
              <a:t>3 mois</a:t>
            </a:r>
            <a:endParaRPr lang="fr-FR" sz="4000" spc="-150" dirty="0">
              <a:solidFill>
                <a:schemeClr val="bg1"/>
              </a:solidFill>
              <a:latin typeface="Arial" panose="020B0604020202020204" pitchFamily="34" charset="0"/>
              <a:cs typeface="Arial" panose="020B0604020202020204" pitchFamily="34" charset="0"/>
            </a:endParaRPr>
          </a:p>
        </p:txBody>
      </p:sp>
      <p:graphicFrame>
        <p:nvGraphicFramePr>
          <p:cNvPr id="3" name="Google Shape;806;p71">
            <a:extLst>
              <a:ext uri="{FF2B5EF4-FFF2-40B4-BE49-F238E27FC236}">
                <a16:creationId xmlns:a16="http://schemas.microsoft.com/office/drawing/2014/main" id="{E11BF6CA-9CCA-063E-C8D2-488E2DBB946E}"/>
              </a:ext>
            </a:extLst>
          </p:cNvPr>
          <p:cNvGraphicFramePr/>
          <p:nvPr>
            <p:extLst>
              <p:ext uri="{D42A27DB-BD31-4B8C-83A1-F6EECF244321}">
                <p14:modId xmlns:p14="http://schemas.microsoft.com/office/powerpoint/2010/main" val="2206318149"/>
              </p:ext>
            </p:extLst>
          </p:nvPr>
        </p:nvGraphicFramePr>
        <p:xfrm>
          <a:off x="839788" y="1947715"/>
          <a:ext cx="5204083" cy="2062530"/>
        </p:xfrm>
        <a:graphic>
          <a:graphicData uri="http://schemas.openxmlformats.org/drawingml/2006/table">
            <a:tbl>
              <a:tblPr firstRow="1" bandRow="1">
                <a:noFill/>
                <a:tableStyleId>{6ED869BB-7602-4D4B-A690-82C7B79ADF66}</a:tableStyleId>
              </a:tblPr>
              <a:tblGrid>
                <a:gridCol w="3420639">
                  <a:extLst>
                    <a:ext uri="{9D8B030D-6E8A-4147-A177-3AD203B41FA5}">
                      <a16:colId xmlns:a16="http://schemas.microsoft.com/office/drawing/2014/main" val="20000"/>
                    </a:ext>
                  </a:extLst>
                </a:gridCol>
                <a:gridCol w="1783444">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endParaRPr sz="1600">
                        <a:solidFill>
                          <a:srgbClr val="333331"/>
                        </a:solidFill>
                        <a:latin typeface="Arial"/>
                        <a:ea typeface="Arial"/>
                        <a:cs typeface="Arial"/>
                        <a:sym typeface="Arial"/>
                      </a:endParaRPr>
                    </a:p>
                  </a:txBody>
                  <a:tcPr marL="91450" marR="91450" marT="45725" marB="45725">
                    <a:lnR w="12700" cap="flat" cmpd="sng">
                      <a:solidFill>
                        <a:srgbClr val="E8EFF1"/>
                      </a:solidFill>
                      <a:prstDash val="solid"/>
                      <a:round/>
                      <a:headEnd type="none" w="sm" len="sm"/>
                      <a:tailEnd type="none" w="sm" len="sm"/>
                    </a:lnR>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a:solidFill>
                            <a:srgbClr val="333331"/>
                          </a:solidFill>
                          <a:latin typeface="Arial"/>
                          <a:ea typeface="Arial"/>
                          <a:cs typeface="Arial"/>
                          <a:sym typeface="Arial"/>
                        </a:rPr>
                        <a:t>Frais de formation*</a:t>
                      </a:r>
                      <a:endParaRPr/>
                    </a:p>
                  </a:txBody>
                  <a:tcPr marL="91450" marR="91450" marT="45725" marB="45725">
                    <a:lnL w="12700" cap="flat" cmpd="sng">
                      <a:solidFill>
                        <a:srgbClr val="E8EFF1"/>
                      </a:solidFill>
                      <a:prstDash val="solid"/>
                      <a:round/>
                      <a:headEnd type="none" w="sm" len="sm"/>
                      <a:tailEnd type="none" w="sm" len="sm"/>
                    </a:lnL>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Responsable RH et Finances</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6 688 €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Coordinateur de programme</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6 688 €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333331"/>
                        </a:buClr>
                        <a:buSzPts val="1600"/>
                        <a:buFont typeface="Arial"/>
                        <a:buNone/>
                      </a:pPr>
                      <a:r>
                        <a:rPr lang="fr-FR" sz="1600" dirty="0">
                          <a:solidFill>
                            <a:srgbClr val="333331"/>
                          </a:solidFill>
                          <a:latin typeface="Arial"/>
                          <a:ea typeface="Arial"/>
                          <a:cs typeface="Arial"/>
                          <a:sym typeface="Arial"/>
                        </a:rPr>
                        <a:t>Responsable Logistique</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6 688 €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333331"/>
                        </a:buClr>
                        <a:buSzPts val="1600"/>
                        <a:buFont typeface="Arial"/>
                        <a:buNone/>
                      </a:pPr>
                      <a:r>
                        <a:rPr lang="fr-FR" sz="1600">
                          <a:solidFill>
                            <a:srgbClr val="333331"/>
                          </a:solidFill>
                          <a:latin typeface="Arial"/>
                          <a:ea typeface="Arial"/>
                          <a:cs typeface="Arial"/>
                          <a:sym typeface="Arial"/>
                        </a:rPr>
                        <a:t>Humanitarian Programme Manager</a:t>
                      </a:r>
                      <a:endParaRPr/>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6 688 €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 name="Google Shape;780;p68">
            <a:extLst>
              <a:ext uri="{FF2B5EF4-FFF2-40B4-BE49-F238E27FC236}">
                <a16:creationId xmlns:a16="http://schemas.microsoft.com/office/drawing/2014/main" id="{04EDCEC9-0DCF-7C97-D2DF-1A0CD52F6323}"/>
              </a:ext>
            </a:extLst>
          </p:cNvPr>
          <p:cNvSpPr txBox="1"/>
          <p:nvPr/>
        </p:nvSpPr>
        <p:spPr>
          <a:xfrm>
            <a:off x="6809293" y="838188"/>
            <a:ext cx="5211083" cy="31546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FR" sz="2100" b="1" dirty="0">
                <a:solidFill>
                  <a:schemeClr val="lt1"/>
                </a:solidFill>
                <a:latin typeface="Arial"/>
                <a:ea typeface="Arial"/>
                <a:cs typeface="Arial"/>
                <a:sym typeface="Arial"/>
              </a:rPr>
              <a:t>Quelques pistes</a:t>
            </a:r>
            <a:br>
              <a:rPr lang="fr-FR" sz="2400" dirty="0">
                <a:solidFill>
                  <a:schemeClr val="lt1"/>
                </a:solidFill>
                <a:latin typeface="Arial"/>
                <a:ea typeface="Arial"/>
                <a:cs typeface="Arial"/>
                <a:sym typeface="Arial"/>
              </a:rPr>
            </a:br>
            <a:r>
              <a:rPr lang="fr-FR" sz="2400" dirty="0">
                <a:solidFill>
                  <a:schemeClr val="lt1"/>
                </a:solidFill>
                <a:latin typeface="Arial"/>
                <a:ea typeface="Arial"/>
                <a:cs typeface="Arial"/>
                <a:sym typeface="Arial"/>
              </a:rPr>
              <a:t> </a:t>
            </a:r>
            <a:endParaRPr dirty="0"/>
          </a:p>
          <a:p>
            <a:pPr marR="0" lvl="0" algn="l" rtl="0">
              <a:spcBef>
                <a:spcPts val="0"/>
              </a:spcBef>
              <a:spcAft>
                <a:spcPts val="0"/>
              </a:spcAft>
              <a:buClr>
                <a:schemeClr val="lt1"/>
              </a:buClr>
              <a:buSzPts val="1400"/>
            </a:pPr>
            <a:endParaRPr lang="fr-FR" sz="1400" dirty="0">
              <a:solidFill>
                <a:schemeClr val="lt1"/>
              </a:solidFill>
              <a:latin typeface="Arial"/>
              <a:ea typeface="Arial"/>
              <a:cs typeface="Arial"/>
            </a:endParaRPr>
          </a:p>
          <a:p>
            <a:pPr marL="342900" indent="-342900">
              <a:buClr>
                <a:srgbClr val="FFFFFF"/>
              </a:buClr>
              <a:buSzPts val="1400"/>
              <a:buChar char="•"/>
            </a:pPr>
            <a:r>
              <a:rPr lang="fr-FR" dirty="0">
                <a:solidFill>
                  <a:schemeClr val="lt1"/>
                </a:solidFill>
              </a:rPr>
              <a:t>Ambassade de France (Campus France)</a:t>
            </a:r>
          </a:p>
          <a:p>
            <a:pPr marL="342900" marR="0" lvl="0" indent="-342900" algn="l" rtl="0">
              <a:spcBef>
                <a:spcPts val="0"/>
              </a:spcBef>
              <a:spcAft>
                <a:spcPts val="0"/>
              </a:spcAft>
              <a:buClr>
                <a:schemeClr val="lt1"/>
              </a:buClr>
              <a:buSzPts val="1400"/>
              <a:buFont typeface="Arial"/>
              <a:buChar char="•"/>
            </a:pPr>
            <a:r>
              <a:rPr lang="fr-FR" dirty="0">
                <a:solidFill>
                  <a:schemeClr val="bg1"/>
                </a:solidFill>
              </a:rPr>
              <a:t>Bailleur de fonds / bailleur privé</a:t>
            </a:r>
            <a:endParaRPr sz="1400" dirty="0">
              <a:solidFill>
                <a:schemeClr val="bg1"/>
              </a:solidFill>
              <a:latin typeface="Arial"/>
              <a:ea typeface="Arial"/>
              <a:cs typeface="Arial"/>
              <a:sym typeface="Arial"/>
            </a:endParaRPr>
          </a:p>
          <a:p>
            <a:pPr marL="342900" marR="0" lvl="0" indent="-342900" algn="l" rtl="0">
              <a:spcBef>
                <a:spcPts val="0"/>
              </a:spcBef>
              <a:spcAft>
                <a:spcPts val="0"/>
              </a:spcAft>
              <a:buClr>
                <a:schemeClr val="lt1"/>
              </a:buClr>
              <a:buSzPts val="1400"/>
              <a:buFont typeface="Arial"/>
              <a:buChar char="•"/>
            </a:pPr>
            <a:r>
              <a:rPr lang="fr-FR" sz="1400" dirty="0">
                <a:solidFill>
                  <a:schemeClr val="lt1"/>
                </a:solidFill>
                <a:latin typeface="Arial"/>
                <a:ea typeface="Arial"/>
                <a:cs typeface="Arial"/>
                <a:sym typeface="Arial"/>
              </a:rPr>
              <a:t>Votre employeur</a:t>
            </a:r>
            <a:endParaRPr dirty="0"/>
          </a:p>
          <a:p>
            <a:pPr marR="0" lvl="0" algn="l" rtl="0">
              <a:spcBef>
                <a:spcPts val="0"/>
              </a:spcBef>
              <a:spcAft>
                <a:spcPts val="0"/>
              </a:spcAft>
              <a:buClr>
                <a:schemeClr val="lt1"/>
              </a:buClr>
              <a:buSzPts val="1400"/>
            </a:pPr>
            <a:endParaRPr lang="fr-FR" dirty="0">
              <a:solidFill>
                <a:schemeClr val="lt1"/>
              </a:solidFill>
            </a:endParaRPr>
          </a:p>
          <a:p>
            <a:pPr marL="285750" marR="0" lvl="0" indent="-285750" algn="l" rtl="0">
              <a:spcBef>
                <a:spcPts val="0"/>
              </a:spcBef>
              <a:spcAft>
                <a:spcPts val="0"/>
              </a:spcAft>
              <a:buClr>
                <a:schemeClr val="lt1"/>
              </a:buClr>
              <a:buSzPts val="1400"/>
              <a:buFont typeface="Arial"/>
              <a:buChar char="•"/>
            </a:pPr>
            <a:r>
              <a:rPr lang="fr-FR" dirty="0">
                <a:solidFill>
                  <a:schemeClr val="lt1"/>
                </a:solidFill>
              </a:rPr>
              <a:t>Paiement de la totalité avant l’entrée en formation et avant d’effectuer la demande de visa</a:t>
            </a:r>
            <a:endParaRPr dirty="0"/>
          </a:p>
          <a:p>
            <a:pPr marL="285750" marR="0" lvl="0" indent="-19685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0" marR="0" lvl="0" indent="0" rtl="0">
              <a:spcBef>
                <a:spcPts val="0"/>
              </a:spcBef>
              <a:spcAft>
                <a:spcPts val="0"/>
              </a:spcAft>
              <a:buNone/>
            </a:pPr>
            <a:r>
              <a:rPr lang="fr-FR" sz="1400" dirty="0">
                <a:solidFill>
                  <a:schemeClr val="lt1"/>
                </a:solidFill>
                <a:latin typeface="Arial"/>
                <a:ea typeface="Arial"/>
                <a:cs typeface="Arial"/>
                <a:sym typeface="Arial"/>
              </a:rPr>
              <a:t>D’autres pistes à explorer sur notre site internet, </a:t>
            </a:r>
            <a:br>
              <a:rPr lang="fr-FR" sz="1400" dirty="0">
                <a:solidFill>
                  <a:schemeClr val="lt1"/>
                </a:solidFill>
                <a:latin typeface="Arial"/>
                <a:ea typeface="Arial"/>
                <a:cs typeface="Arial"/>
                <a:sym typeface="Arial"/>
              </a:rPr>
            </a:br>
            <a:r>
              <a:rPr lang="fr-FR" sz="1400" dirty="0">
                <a:solidFill>
                  <a:schemeClr val="lt1"/>
                </a:solidFill>
                <a:latin typeface="Arial"/>
                <a:ea typeface="Arial"/>
                <a:cs typeface="Arial"/>
                <a:sym typeface="Arial"/>
              </a:rPr>
              <a:t>&gt; page Financements</a:t>
            </a:r>
            <a:endParaRPr dirty="0"/>
          </a:p>
          <a:p>
            <a:pPr marL="342900" marR="0" lvl="0" indent="-25400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782276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 name="Rectangle 6">
            <a:extLst>
              <a:ext uri="{FF2B5EF4-FFF2-40B4-BE49-F238E27FC236}">
                <a16:creationId xmlns:a16="http://schemas.microsoft.com/office/drawing/2014/main" id="{C2660F08-D821-1C32-8330-854DE9107CD6}"/>
              </a:ext>
            </a:extLst>
          </p:cNvPr>
          <p:cNvSpPr/>
          <p:nvPr/>
        </p:nvSpPr>
        <p:spPr>
          <a:xfrm flipV="1">
            <a:off x="839788" y="1266610"/>
            <a:ext cx="1964372" cy="582507"/>
          </a:xfrm>
          <a:prstGeom prst="rect">
            <a:avLst/>
          </a:prstGeom>
          <a:solidFill>
            <a:srgbClr val="E84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3" name="Google Shape;783;p68"/>
          <p:cNvSpPr/>
          <p:nvPr/>
        </p:nvSpPr>
        <p:spPr>
          <a:xfrm>
            <a:off x="3187701" y="6449285"/>
            <a:ext cx="3117931"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dirty="0">
                <a:solidFill>
                  <a:srgbClr val="333331"/>
                </a:solidFill>
                <a:latin typeface="Arial"/>
                <a:ea typeface="Arial"/>
                <a:cs typeface="Arial"/>
                <a:sym typeface="Arial"/>
              </a:rPr>
              <a:t>*Tarifs indicatifs - Hors frais de sélection et d’inscription</a:t>
            </a:r>
            <a:endParaRPr sz="900" dirty="0">
              <a:solidFill>
                <a:srgbClr val="333331"/>
              </a:solidFill>
              <a:latin typeface="Arial"/>
              <a:ea typeface="Arial"/>
              <a:cs typeface="Arial"/>
              <a:sym typeface="Arial"/>
            </a:endParaRPr>
          </a:p>
        </p:txBody>
      </p:sp>
      <p:sp>
        <p:nvSpPr>
          <p:cNvPr id="2" name="Titre 1">
            <a:extLst>
              <a:ext uri="{FF2B5EF4-FFF2-40B4-BE49-F238E27FC236}">
                <a16:creationId xmlns:a16="http://schemas.microsoft.com/office/drawing/2014/main" id="{E7150252-3BD9-C6F2-8216-EB5B19DC1B59}"/>
              </a:ext>
            </a:extLst>
          </p:cNvPr>
          <p:cNvSpPr txBox="1">
            <a:spLocks/>
          </p:cNvSpPr>
          <p:nvPr/>
        </p:nvSpPr>
        <p:spPr>
          <a:xfrm>
            <a:off x="729426" y="677559"/>
            <a:ext cx="5908442" cy="1449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Parcours alternance</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 </a:t>
            </a:r>
            <a:r>
              <a:rPr lang="fr-FR" sz="4000" b="1" spc="-150" dirty="0">
                <a:solidFill>
                  <a:schemeClr val="bg1"/>
                </a:solidFill>
                <a:latin typeface="Arial" panose="020B0604020202020204" pitchFamily="34" charset="0"/>
                <a:cs typeface="Arial" panose="020B0604020202020204" pitchFamily="34" charset="0"/>
              </a:rPr>
              <a:t>12 mois</a:t>
            </a:r>
            <a:endParaRPr lang="fr-FR" sz="4000" spc="-150" dirty="0">
              <a:solidFill>
                <a:schemeClr val="bg1"/>
              </a:solidFill>
              <a:latin typeface="Arial" panose="020B0604020202020204" pitchFamily="34" charset="0"/>
              <a:cs typeface="Arial" panose="020B0604020202020204" pitchFamily="34" charset="0"/>
            </a:endParaRPr>
          </a:p>
        </p:txBody>
      </p:sp>
      <p:graphicFrame>
        <p:nvGraphicFramePr>
          <p:cNvPr id="3" name="Google Shape;806;p71">
            <a:extLst>
              <a:ext uri="{FF2B5EF4-FFF2-40B4-BE49-F238E27FC236}">
                <a16:creationId xmlns:a16="http://schemas.microsoft.com/office/drawing/2014/main" id="{E11BF6CA-9CCA-063E-C8D2-488E2DBB946E}"/>
              </a:ext>
            </a:extLst>
          </p:cNvPr>
          <p:cNvGraphicFramePr/>
          <p:nvPr>
            <p:extLst>
              <p:ext uri="{D42A27DB-BD31-4B8C-83A1-F6EECF244321}">
                <p14:modId xmlns:p14="http://schemas.microsoft.com/office/powerpoint/2010/main" val="1004933679"/>
              </p:ext>
            </p:extLst>
          </p:nvPr>
        </p:nvGraphicFramePr>
        <p:xfrm>
          <a:off x="839788" y="2263062"/>
          <a:ext cx="5204083" cy="741700"/>
        </p:xfrm>
        <a:graphic>
          <a:graphicData uri="http://schemas.openxmlformats.org/drawingml/2006/table">
            <a:tbl>
              <a:tblPr firstRow="1" bandRow="1">
                <a:noFill/>
                <a:tableStyleId>{6ED869BB-7602-4D4B-A690-82C7B79ADF66}</a:tableStyleId>
              </a:tblPr>
              <a:tblGrid>
                <a:gridCol w="2722985">
                  <a:extLst>
                    <a:ext uri="{9D8B030D-6E8A-4147-A177-3AD203B41FA5}">
                      <a16:colId xmlns:a16="http://schemas.microsoft.com/office/drawing/2014/main" val="20000"/>
                    </a:ext>
                  </a:extLst>
                </a:gridCol>
                <a:gridCol w="2481098">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endParaRPr sz="1600">
                        <a:solidFill>
                          <a:srgbClr val="333331"/>
                        </a:solidFill>
                        <a:latin typeface="Arial"/>
                        <a:ea typeface="Arial"/>
                        <a:cs typeface="Arial"/>
                        <a:sym typeface="Arial"/>
                      </a:endParaRPr>
                    </a:p>
                  </a:txBody>
                  <a:tcPr marL="91450" marR="91450" marT="45725" marB="45725">
                    <a:lnR w="12700" cap="flat" cmpd="sng">
                      <a:solidFill>
                        <a:srgbClr val="E8EFF1"/>
                      </a:solidFill>
                      <a:prstDash val="solid"/>
                      <a:round/>
                      <a:headEnd type="none" w="sm" len="sm"/>
                      <a:tailEnd type="none" w="sm" len="sm"/>
                    </a:lnR>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a:solidFill>
                            <a:srgbClr val="333331"/>
                          </a:solidFill>
                          <a:latin typeface="Arial"/>
                          <a:ea typeface="Arial"/>
                          <a:cs typeface="Arial"/>
                          <a:sym typeface="Arial"/>
                        </a:rPr>
                        <a:t>Frais de formation*</a:t>
                      </a:r>
                      <a:endParaRPr/>
                    </a:p>
                  </a:txBody>
                  <a:tcPr marL="91450" marR="91450" marT="45725" marB="45725">
                    <a:lnL w="12700" cap="flat" cmpd="sng">
                      <a:solidFill>
                        <a:srgbClr val="E8EFF1"/>
                      </a:solidFill>
                      <a:prstDash val="solid"/>
                      <a:round/>
                      <a:headEnd type="none" w="sm" len="sm"/>
                      <a:tailEnd type="none" w="sm" len="sm"/>
                    </a:lnL>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333331"/>
                        </a:buClr>
                        <a:buSzPts val="1600"/>
                        <a:buFont typeface="Arial"/>
                        <a:buNone/>
                      </a:pPr>
                      <a:r>
                        <a:rPr lang="fr-FR" sz="1600" dirty="0">
                          <a:solidFill>
                            <a:srgbClr val="333331"/>
                          </a:solidFill>
                          <a:latin typeface="Arial"/>
                          <a:ea typeface="Arial"/>
                          <a:cs typeface="Arial"/>
                          <a:sym typeface="Arial"/>
                        </a:rPr>
                        <a:t>Responsable Logistique</a:t>
                      </a:r>
                      <a:endParaRPr dirty="0"/>
                    </a:p>
                  </a:txBody>
                  <a:tcPr marL="91450" marR="91450" marT="45725" marB="45725" anchor="ctr">
                    <a:lnR w="12700" cap="flat" cmpd="sng" algn="ctr">
                      <a:solidFill>
                        <a:srgbClr val="E8EFF1"/>
                      </a:solidFill>
                      <a:prstDash val="solid"/>
                      <a:round/>
                      <a:headEnd type="none" w="sm" len="sm"/>
                      <a:tailEnd type="none" w="sm" len="sm"/>
                    </a:lnR>
                    <a:lnT w="12700" cap="flat" cmpd="sng" algn="ctr">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7 500 €</a:t>
                      </a:r>
                      <a:endParaRPr dirty="0"/>
                    </a:p>
                  </a:txBody>
                  <a:tcPr marL="91450" marR="91450" marT="45725" marB="45725" anchor="ctr">
                    <a:lnL w="12700" cap="flat" cmpd="sng" algn="ctr">
                      <a:solidFill>
                        <a:srgbClr val="E8EFF1"/>
                      </a:solidFill>
                      <a:prstDash val="solid"/>
                      <a:round/>
                      <a:headEnd type="none" w="sm" len="sm"/>
                      <a:tailEnd type="none" w="sm" len="sm"/>
                    </a:lnL>
                    <a:lnT w="12700" cap="flat" cmpd="sng" algn="ctr">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 name="Google Shape;805;p71">
            <a:extLst>
              <a:ext uri="{FF2B5EF4-FFF2-40B4-BE49-F238E27FC236}">
                <a16:creationId xmlns:a16="http://schemas.microsoft.com/office/drawing/2014/main" id="{E69E794B-5C9D-92FE-769E-2EE55B09FB96}"/>
              </a:ext>
            </a:extLst>
          </p:cNvPr>
          <p:cNvSpPr txBox="1"/>
          <p:nvPr/>
        </p:nvSpPr>
        <p:spPr>
          <a:xfrm>
            <a:off x="6704913" y="796043"/>
            <a:ext cx="5300400" cy="10002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FR" sz="2100" b="1" dirty="0">
                <a:solidFill>
                  <a:schemeClr val="lt1"/>
                </a:solidFill>
                <a:latin typeface="Arial"/>
                <a:ea typeface="Arial"/>
                <a:cs typeface="Arial"/>
                <a:sym typeface="Arial"/>
              </a:rPr>
              <a:t>Quelle rémunération ?</a:t>
            </a:r>
            <a:br>
              <a:rPr lang="fr-FR" sz="2400" dirty="0">
                <a:solidFill>
                  <a:schemeClr val="lt1"/>
                </a:solidFill>
                <a:latin typeface="Arial"/>
                <a:ea typeface="Arial"/>
                <a:cs typeface="Arial"/>
                <a:sym typeface="Arial"/>
              </a:rPr>
            </a:br>
            <a:r>
              <a:rPr lang="fr-FR" sz="2400" dirty="0">
                <a:solidFill>
                  <a:schemeClr val="lt1"/>
                </a:solidFill>
                <a:latin typeface="Arial"/>
                <a:ea typeface="Arial"/>
                <a:cs typeface="Arial"/>
                <a:sym typeface="Arial"/>
              </a:rPr>
              <a:t> </a:t>
            </a:r>
            <a:endParaRPr dirty="0"/>
          </a:p>
          <a:p>
            <a:pPr marL="342900" marR="0" lvl="0" indent="-25400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p:txBody>
      </p:sp>
      <p:sp>
        <p:nvSpPr>
          <p:cNvPr id="5" name="Google Shape;241;p30">
            <a:extLst>
              <a:ext uri="{FF2B5EF4-FFF2-40B4-BE49-F238E27FC236}">
                <a16:creationId xmlns:a16="http://schemas.microsoft.com/office/drawing/2014/main" id="{D0222806-0A79-1143-FA7C-010B8300B256}"/>
              </a:ext>
            </a:extLst>
          </p:cNvPr>
          <p:cNvSpPr txBox="1">
            <a:spLocks/>
          </p:cNvSpPr>
          <p:nvPr/>
        </p:nvSpPr>
        <p:spPr>
          <a:xfrm>
            <a:off x="729426" y="3367714"/>
            <a:ext cx="5314445"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E84324"/>
              </a:buClr>
              <a:buSzPts val="4000"/>
              <a:buFont typeface="Arial"/>
              <a:buNone/>
              <a:defRPr sz="4000" b="1" i="0" u="none" strike="noStrike" cap="none">
                <a:solidFill>
                  <a:srgbClr val="E8432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200" dirty="0"/>
              <a:t>pris en charge par votre future structure d’accueil</a:t>
            </a:r>
            <a:endParaRPr lang="fr-FR" dirty="0"/>
          </a:p>
        </p:txBody>
      </p:sp>
      <p:sp>
        <p:nvSpPr>
          <p:cNvPr id="6" name="Rectangle 5">
            <a:extLst>
              <a:ext uri="{FF2B5EF4-FFF2-40B4-BE49-F238E27FC236}">
                <a16:creationId xmlns:a16="http://schemas.microsoft.com/office/drawing/2014/main" id="{5F83E7D3-DF04-7FE9-FBA9-6FA0EE2D2B78}"/>
              </a:ext>
            </a:extLst>
          </p:cNvPr>
          <p:cNvSpPr/>
          <p:nvPr/>
        </p:nvSpPr>
        <p:spPr>
          <a:xfrm>
            <a:off x="745453" y="4630354"/>
            <a:ext cx="4962683" cy="58477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fr-FR" sz="1600" dirty="0">
                <a:solidFill>
                  <a:srgbClr val="333331"/>
                </a:solidFill>
              </a:rPr>
              <a:t>via son Opérateur de Compétences (OPCO)</a:t>
            </a:r>
            <a:endParaRPr lang="fr-FR" sz="1600" dirty="0">
              <a:solidFill>
                <a:srgbClr val="33333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dirty="0">
                <a:solidFill>
                  <a:srgbClr val="333331"/>
                </a:solidFill>
                <a:latin typeface="Arial" panose="020B0604020202020204" pitchFamily="34" charset="0"/>
                <a:cs typeface="Arial" panose="020B0604020202020204" pitchFamily="34" charset="0"/>
              </a:rPr>
              <a:t>directement en cas de reste à charge</a:t>
            </a:r>
          </a:p>
        </p:txBody>
      </p:sp>
      <p:sp>
        <p:nvSpPr>
          <p:cNvPr id="32" name="ZoneTexte 31">
            <a:extLst>
              <a:ext uri="{FF2B5EF4-FFF2-40B4-BE49-F238E27FC236}">
                <a16:creationId xmlns:a16="http://schemas.microsoft.com/office/drawing/2014/main" id="{D9465D84-51E9-C512-C0EF-89D0A12C31C1}"/>
              </a:ext>
            </a:extLst>
          </p:cNvPr>
          <p:cNvSpPr txBox="1"/>
          <p:nvPr/>
        </p:nvSpPr>
        <p:spPr>
          <a:xfrm>
            <a:off x="6681693" y="1590969"/>
            <a:ext cx="2673420" cy="276999"/>
          </a:xfrm>
          <a:prstGeom prst="rect">
            <a:avLst/>
          </a:prstGeom>
          <a:noFill/>
        </p:spPr>
        <p:txBody>
          <a:bodyPr wrap="square" rtlCol="0">
            <a:spAutoFit/>
          </a:bodyPr>
          <a:lstStyle/>
          <a:p>
            <a:r>
              <a:rPr lang="fr-FR" sz="1200" b="1" dirty="0">
                <a:solidFill>
                  <a:schemeClr val="bg1"/>
                </a:solidFill>
                <a:latin typeface="Arial" panose="020B0604020202020204" pitchFamily="34" charset="0"/>
                <a:cs typeface="Arial" panose="020B0604020202020204" pitchFamily="34" charset="0"/>
              </a:rPr>
              <a:t>CONTRAT D’APPRENTISSAGE </a:t>
            </a:r>
          </a:p>
        </p:txBody>
      </p:sp>
      <p:sp>
        <p:nvSpPr>
          <p:cNvPr id="35" name="ZoneTexte 34">
            <a:extLst>
              <a:ext uri="{FF2B5EF4-FFF2-40B4-BE49-F238E27FC236}">
                <a16:creationId xmlns:a16="http://schemas.microsoft.com/office/drawing/2014/main" id="{8846DFE8-E248-BE42-77B2-B46A87CE6FF8}"/>
              </a:ext>
            </a:extLst>
          </p:cNvPr>
          <p:cNvSpPr txBox="1"/>
          <p:nvPr/>
        </p:nvSpPr>
        <p:spPr>
          <a:xfrm>
            <a:off x="6681693" y="1876022"/>
            <a:ext cx="2394941" cy="430887"/>
          </a:xfrm>
          <a:prstGeom prst="rect">
            <a:avLst/>
          </a:prstGeom>
          <a:noFill/>
        </p:spPr>
        <p:txBody>
          <a:bodyPr wrap="square">
            <a:spAutoFit/>
          </a:bodyPr>
          <a:lstStyle/>
          <a:p>
            <a:r>
              <a:rPr lang="fr-FR" sz="1100" dirty="0">
                <a:solidFill>
                  <a:schemeClr val="bg1"/>
                </a:solidFill>
                <a:effectLst/>
                <a:latin typeface="Arial" panose="020B0604020202020204" pitchFamily="34" charset="0"/>
                <a:cs typeface="Arial" panose="020B0604020202020204" pitchFamily="34" charset="0"/>
              </a:rPr>
              <a:t>J’ai 29 ans maximum</a:t>
            </a:r>
            <a:br>
              <a:rPr lang="fr-FR" sz="1100" dirty="0">
                <a:solidFill>
                  <a:schemeClr val="bg1"/>
                </a:solidFill>
                <a:effectLst/>
                <a:latin typeface="Arial" panose="020B0604020202020204" pitchFamily="34" charset="0"/>
                <a:cs typeface="Arial" panose="020B0604020202020204" pitchFamily="34" charset="0"/>
              </a:rPr>
            </a:br>
            <a:r>
              <a:rPr lang="fr-FR" sz="1100" dirty="0">
                <a:solidFill>
                  <a:schemeClr val="bg1"/>
                </a:solidFill>
                <a:effectLst/>
                <a:latin typeface="Arial" panose="020B0604020202020204" pitchFamily="34" charset="0"/>
                <a:cs typeface="Arial" panose="020B0604020202020204" pitchFamily="34" charset="0"/>
              </a:rPr>
              <a:t>Je suis en formation initiale </a:t>
            </a:r>
            <a:endParaRPr lang="fr-FR" dirty="0">
              <a:solidFill>
                <a:schemeClr val="bg1"/>
              </a:solidFill>
              <a:latin typeface="Arial" panose="020B0604020202020204" pitchFamily="34" charset="0"/>
              <a:cs typeface="Arial" panose="020B0604020202020204" pitchFamily="34" charset="0"/>
            </a:endParaRPr>
          </a:p>
        </p:txBody>
      </p:sp>
      <p:graphicFrame>
        <p:nvGraphicFramePr>
          <p:cNvPr id="36" name="Google Shape;243;p30">
            <a:extLst>
              <a:ext uri="{FF2B5EF4-FFF2-40B4-BE49-F238E27FC236}">
                <a16:creationId xmlns:a16="http://schemas.microsoft.com/office/drawing/2014/main" id="{1069B549-D071-E815-EFE9-B9BBBA3A9E97}"/>
              </a:ext>
            </a:extLst>
          </p:cNvPr>
          <p:cNvGraphicFramePr/>
          <p:nvPr>
            <p:extLst>
              <p:ext uri="{D42A27DB-BD31-4B8C-83A1-F6EECF244321}">
                <p14:modId xmlns:p14="http://schemas.microsoft.com/office/powerpoint/2010/main" val="646383887"/>
              </p:ext>
            </p:extLst>
          </p:nvPr>
        </p:nvGraphicFramePr>
        <p:xfrm>
          <a:off x="6766560" y="2473638"/>
          <a:ext cx="3851627" cy="1211741"/>
        </p:xfrm>
        <a:graphic>
          <a:graphicData uri="http://schemas.openxmlformats.org/drawingml/2006/table">
            <a:tbl>
              <a:tblPr>
                <a:noFill/>
              </a:tblPr>
              <a:tblGrid>
                <a:gridCol w="1746644">
                  <a:extLst>
                    <a:ext uri="{9D8B030D-6E8A-4147-A177-3AD203B41FA5}">
                      <a16:colId xmlns:a16="http://schemas.microsoft.com/office/drawing/2014/main" val="20000"/>
                    </a:ext>
                  </a:extLst>
                </a:gridCol>
                <a:gridCol w="2104983">
                  <a:extLst>
                    <a:ext uri="{9D8B030D-6E8A-4147-A177-3AD203B41FA5}">
                      <a16:colId xmlns:a16="http://schemas.microsoft.com/office/drawing/2014/main" val="20001"/>
                    </a:ext>
                  </a:extLst>
                </a:gridCol>
              </a:tblGrid>
              <a:tr h="654639">
                <a:tc>
                  <a:txBody>
                    <a:bodyPr/>
                    <a:lstStyle/>
                    <a:p>
                      <a:pPr marL="0" marR="0" lvl="0" indent="0" algn="l" rtl="0">
                        <a:lnSpc>
                          <a:spcPct val="100000"/>
                        </a:lnSpc>
                        <a:spcBef>
                          <a:spcPts val="0"/>
                        </a:spcBef>
                        <a:spcAft>
                          <a:spcPts val="0"/>
                        </a:spcAft>
                        <a:buClr>
                          <a:srgbClr val="000000"/>
                        </a:buClr>
                        <a:buSzPts val="1600"/>
                        <a:buFont typeface="Arial"/>
                        <a:buNone/>
                      </a:pPr>
                      <a:r>
                        <a:rPr lang="fr-FR" sz="1400" u="none" strike="noStrike" cap="none" dirty="0">
                          <a:solidFill>
                            <a:schemeClr val="bg1"/>
                          </a:solidFill>
                          <a:latin typeface="Arial"/>
                          <a:ea typeface="Arial"/>
                          <a:cs typeface="Arial"/>
                          <a:sym typeface="Arial"/>
                        </a:rPr>
                        <a:t>21-25 ans révolus</a:t>
                      </a:r>
                      <a:endParaRPr sz="1400" u="none" strike="noStrike" cap="none" dirty="0">
                        <a:solidFill>
                          <a:schemeClr val="bg1"/>
                        </a:solidFill>
                        <a:latin typeface="Arial"/>
                        <a:ea typeface="Arial"/>
                        <a:cs typeface="Arial"/>
                        <a:sym typeface="Aria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FR" sz="1400" b="1" i="0" u="none" strike="noStrike" cap="none" dirty="0">
                          <a:solidFill>
                            <a:schemeClr val="bg1"/>
                          </a:solidFill>
                          <a:effectLst/>
                          <a:latin typeface="+mn-lt"/>
                          <a:ea typeface="+mn-ea"/>
                          <a:cs typeface="+mn-cs"/>
                          <a:sym typeface="Arial"/>
                        </a:rPr>
                        <a:t>905,92 € </a:t>
                      </a:r>
                      <a:r>
                        <a:rPr lang="fr-FR" sz="1400" b="0" i="0" u="none" strike="noStrike" cap="none" dirty="0">
                          <a:solidFill>
                            <a:schemeClr val="bg1"/>
                          </a:solidFill>
                          <a:effectLst/>
                          <a:latin typeface="+mn-lt"/>
                          <a:ea typeface="+mn-ea"/>
                          <a:cs typeface="+mn-cs"/>
                          <a:sym typeface="Arial"/>
                        </a:rPr>
                        <a:t>(53% Smic) </a:t>
                      </a:r>
                      <a:endParaRPr lang="fr-FR" sz="1400" dirty="0">
                        <a:solidFill>
                          <a:schemeClr val="bg1"/>
                        </a:solidFil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7102">
                <a:tc>
                  <a:txBody>
                    <a:bodyPr/>
                    <a:lstStyle/>
                    <a:p>
                      <a:pPr marL="0" marR="0" lvl="0" indent="0" algn="l" rtl="0">
                        <a:lnSpc>
                          <a:spcPct val="100000"/>
                        </a:lnSpc>
                        <a:spcBef>
                          <a:spcPts val="0"/>
                        </a:spcBef>
                        <a:spcAft>
                          <a:spcPts val="0"/>
                        </a:spcAft>
                        <a:buClr>
                          <a:srgbClr val="000000"/>
                        </a:buClr>
                        <a:buSzPts val="1600"/>
                        <a:buFont typeface="Arial"/>
                        <a:buNone/>
                      </a:pPr>
                      <a:r>
                        <a:rPr lang="fr-FR" sz="1400" b="0" u="none" strike="noStrike" cap="none" dirty="0">
                          <a:solidFill>
                            <a:schemeClr val="bg1"/>
                          </a:solidFill>
                          <a:latin typeface="Arial"/>
                          <a:ea typeface="Arial"/>
                          <a:cs typeface="Arial"/>
                          <a:sym typeface="Arial"/>
                        </a:rPr>
                        <a:t>26 ans et plus</a:t>
                      </a:r>
                      <a:endParaRPr sz="1400" b="0" u="none" strike="noStrike" cap="none" dirty="0">
                        <a:solidFill>
                          <a:schemeClr val="bg1"/>
                        </a:solidFill>
                        <a:latin typeface="Arial"/>
                        <a:ea typeface="Arial"/>
                        <a:cs typeface="Arial"/>
                        <a:sym typeface="Aria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FR" sz="1400" b="1" i="0" u="none" strike="noStrike" cap="none" dirty="0">
                          <a:solidFill>
                            <a:schemeClr val="bg1"/>
                          </a:solidFill>
                          <a:effectLst/>
                          <a:latin typeface="+mn-lt"/>
                          <a:ea typeface="+mn-ea"/>
                          <a:cs typeface="+mn-cs"/>
                          <a:sym typeface="Arial"/>
                        </a:rPr>
                        <a:t>1709,28 € </a:t>
                      </a:r>
                      <a:r>
                        <a:rPr lang="fr-FR" sz="1400" b="0" i="0" u="none" strike="noStrike" cap="none" dirty="0">
                          <a:solidFill>
                            <a:schemeClr val="bg1"/>
                          </a:solidFill>
                          <a:effectLst/>
                          <a:latin typeface="+mn-lt"/>
                          <a:ea typeface="+mn-ea"/>
                          <a:cs typeface="+mn-cs"/>
                          <a:sym typeface="Arial"/>
                        </a:rPr>
                        <a:t>(100% Smic) </a:t>
                      </a:r>
                      <a:endParaRPr lang="fr-FR" sz="1400" dirty="0">
                        <a:solidFill>
                          <a:schemeClr val="bg1"/>
                        </a:solidFil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7" name="ZoneTexte 36">
            <a:extLst>
              <a:ext uri="{FF2B5EF4-FFF2-40B4-BE49-F238E27FC236}">
                <a16:creationId xmlns:a16="http://schemas.microsoft.com/office/drawing/2014/main" id="{0C9F1330-8CBA-3423-9C9F-C189BA627A04}"/>
              </a:ext>
            </a:extLst>
          </p:cNvPr>
          <p:cNvSpPr txBox="1"/>
          <p:nvPr/>
        </p:nvSpPr>
        <p:spPr>
          <a:xfrm>
            <a:off x="6681693" y="4085742"/>
            <a:ext cx="3100596" cy="276999"/>
          </a:xfrm>
          <a:prstGeom prst="rect">
            <a:avLst/>
          </a:prstGeom>
          <a:noFill/>
        </p:spPr>
        <p:txBody>
          <a:bodyPr wrap="square" rtlCol="0">
            <a:spAutoFit/>
          </a:bodyPr>
          <a:lstStyle/>
          <a:p>
            <a:r>
              <a:rPr lang="fr-FR" sz="1200" b="1" dirty="0">
                <a:solidFill>
                  <a:schemeClr val="bg1"/>
                </a:solidFill>
                <a:latin typeface="Arial" panose="020B0604020202020204" pitchFamily="34" charset="0"/>
                <a:cs typeface="Arial" panose="020B0604020202020204" pitchFamily="34" charset="0"/>
              </a:rPr>
              <a:t>CONTRAT DE PROFESSIONALISATION </a:t>
            </a:r>
          </a:p>
        </p:txBody>
      </p:sp>
      <p:sp>
        <p:nvSpPr>
          <p:cNvPr id="39" name="ZoneTexte 38">
            <a:extLst>
              <a:ext uri="{FF2B5EF4-FFF2-40B4-BE49-F238E27FC236}">
                <a16:creationId xmlns:a16="http://schemas.microsoft.com/office/drawing/2014/main" id="{F483252B-3844-7EFB-CEBE-C8166418170F}"/>
              </a:ext>
            </a:extLst>
          </p:cNvPr>
          <p:cNvSpPr txBox="1"/>
          <p:nvPr/>
        </p:nvSpPr>
        <p:spPr>
          <a:xfrm>
            <a:off x="6637868" y="4362741"/>
            <a:ext cx="4456853" cy="430887"/>
          </a:xfrm>
          <a:prstGeom prst="rect">
            <a:avLst/>
          </a:prstGeom>
          <a:noFill/>
        </p:spPr>
        <p:txBody>
          <a:bodyPr wrap="square">
            <a:spAutoFit/>
          </a:bodyPr>
          <a:lstStyle/>
          <a:p>
            <a:r>
              <a:rPr lang="fr-FR" sz="1100" dirty="0">
                <a:solidFill>
                  <a:schemeClr val="bg1"/>
                </a:solidFill>
                <a:effectLst/>
                <a:latin typeface="Arial" panose="020B0604020202020204" pitchFamily="34" charset="0"/>
                <a:cs typeface="Arial" panose="020B0604020202020204" pitchFamily="34" charset="0"/>
              </a:rPr>
              <a:t>Je suis demandeur d’emploi de 26 ans et plus </a:t>
            </a:r>
            <a:br>
              <a:rPr lang="fr-FR" sz="1100" dirty="0">
                <a:solidFill>
                  <a:schemeClr val="bg1"/>
                </a:solidFill>
                <a:effectLst/>
                <a:latin typeface="Arial" panose="020B0604020202020204" pitchFamily="34" charset="0"/>
                <a:cs typeface="Arial" panose="020B0604020202020204" pitchFamily="34" charset="0"/>
              </a:rPr>
            </a:br>
            <a:r>
              <a:rPr lang="fr-FR" sz="1100" dirty="0">
                <a:solidFill>
                  <a:schemeClr val="bg1"/>
                </a:solidFill>
                <a:effectLst/>
                <a:latin typeface="Arial" panose="020B0604020202020204" pitchFamily="34" charset="0"/>
                <a:cs typeface="Arial" panose="020B0604020202020204" pitchFamily="34" charset="0"/>
              </a:rPr>
              <a:t>Je suis inscrit à Pôle Emploi </a:t>
            </a:r>
            <a:endParaRPr lang="fr-FR" sz="1400" dirty="0">
              <a:solidFill>
                <a:schemeClr val="bg1"/>
              </a:solidFill>
              <a:latin typeface="Arial" panose="020B0604020202020204" pitchFamily="34" charset="0"/>
              <a:cs typeface="Arial" panose="020B0604020202020204" pitchFamily="34" charset="0"/>
            </a:endParaRPr>
          </a:p>
        </p:txBody>
      </p:sp>
      <p:graphicFrame>
        <p:nvGraphicFramePr>
          <p:cNvPr id="40" name="Google Shape;243;p30">
            <a:extLst>
              <a:ext uri="{FF2B5EF4-FFF2-40B4-BE49-F238E27FC236}">
                <a16:creationId xmlns:a16="http://schemas.microsoft.com/office/drawing/2014/main" id="{16CCEA5C-9EBA-3966-D75E-FB1D150603F4}"/>
              </a:ext>
            </a:extLst>
          </p:cNvPr>
          <p:cNvGraphicFramePr/>
          <p:nvPr>
            <p:extLst>
              <p:ext uri="{D42A27DB-BD31-4B8C-83A1-F6EECF244321}">
                <p14:modId xmlns:p14="http://schemas.microsoft.com/office/powerpoint/2010/main" val="2872525087"/>
              </p:ext>
            </p:extLst>
          </p:nvPr>
        </p:nvGraphicFramePr>
        <p:xfrm>
          <a:off x="6766560" y="4951133"/>
          <a:ext cx="3851627" cy="1158250"/>
        </p:xfrm>
        <a:graphic>
          <a:graphicData uri="http://schemas.openxmlformats.org/drawingml/2006/table">
            <a:tbl>
              <a:tblPr>
                <a:noFill/>
              </a:tblPr>
              <a:tblGrid>
                <a:gridCol w="1746644">
                  <a:extLst>
                    <a:ext uri="{9D8B030D-6E8A-4147-A177-3AD203B41FA5}">
                      <a16:colId xmlns:a16="http://schemas.microsoft.com/office/drawing/2014/main" val="20000"/>
                    </a:ext>
                  </a:extLst>
                </a:gridCol>
                <a:gridCol w="2104983">
                  <a:extLst>
                    <a:ext uri="{9D8B030D-6E8A-4147-A177-3AD203B41FA5}">
                      <a16:colId xmlns:a16="http://schemas.microsoft.com/office/drawing/2014/main" val="20001"/>
                    </a:ext>
                  </a:extLst>
                </a:gridCol>
              </a:tblGrid>
              <a:tr h="557102">
                <a:tc>
                  <a:txBody>
                    <a:bodyPr/>
                    <a:lstStyle/>
                    <a:p>
                      <a:pPr marL="0" marR="0" lvl="0" indent="0" algn="l" rtl="0">
                        <a:lnSpc>
                          <a:spcPct val="100000"/>
                        </a:lnSpc>
                        <a:spcBef>
                          <a:spcPts val="0"/>
                        </a:spcBef>
                        <a:spcAft>
                          <a:spcPts val="0"/>
                        </a:spcAft>
                        <a:buClr>
                          <a:srgbClr val="000000"/>
                        </a:buClr>
                        <a:buSzPts val="1600"/>
                        <a:buFont typeface="Arial"/>
                        <a:buNone/>
                      </a:pPr>
                      <a:r>
                        <a:rPr lang="fr-FR" sz="1400" b="0" u="none" strike="noStrike" cap="none" dirty="0">
                          <a:solidFill>
                            <a:schemeClr val="bg1"/>
                          </a:solidFill>
                          <a:latin typeface="Arial"/>
                          <a:ea typeface="Arial"/>
                          <a:cs typeface="Arial"/>
                          <a:sym typeface="Arial"/>
                        </a:rPr>
                        <a:t>26 ans et plus</a:t>
                      </a:r>
                      <a:endParaRPr sz="1400" b="0" u="none" strike="noStrike" cap="none" dirty="0">
                        <a:solidFill>
                          <a:schemeClr val="bg1"/>
                        </a:solidFill>
                        <a:latin typeface="Arial"/>
                        <a:ea typeface="Arial"/>
                        <a:cs typeface="Arial"/>
                        <a:sym typeface="Aria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FR" sz="1400" b="1" i="0" u="none" strike="noStrike" cap="none" dirty="0">
                          <a:solidFill>
                            <a:schemeClr val="bg1"/>
                          </a:solidFill>
                          <a:effectLst/>
                          <a:latin typeface="+mn-lt"/>
                          <a:ea typeface="+mn-ea"/>
                          <a:cs typeface="+mn-cs"/>
                          <a:sym typeface="Arial"/>
                        </a:rPr>
                        <a:t>1709,28 € </a:t>
                      </a:r>
                      <a:r>
                        <a:rPr lang="fr-FR" sz="1400" b="0" i="0" u="none" strike="noStrike" cap="none" dirty="0">
                          <a:solidFill>
                            <a:schemeClr val="bg1"/>
                          </a:solidFill>
                          <a:effectLst/>
                          <a:latin typeface="+mn-lt"/>
                          <a:ea typeface="+mn-ea"/>
                          <a:cs typeface="+mn-cs"/>
                          <a:sym typeface="Arial"/>
                        </a:rPr>
                        <a:t>(100% Smic) ou </a:t>
                      </a:r>
                      <a:r>
                        <a:rPr lang="fr-FR" sz="1400" b="1" i="0" u="none" strike="noStrike" cap="none" dirty="0">
                          <a:solidFill>
                            <a:schemeClr val="bg1"/>
                          </a:solidFill>
                          <a:effectLst/>
                          <a:latin typeface="+mn-lt"/>
                          <a:ea typeface="+mn-ea"/>
                          <a:cs typeface="+mn-cs"/>
                          <a:sym typeface="Arial"/>
                        </a:rPr>
                        <a:t>85% de la rémunération minimale conventionnelle</a:t>
                      </a:r>
                      <a:endParaRPr lang="fr-FR" sz="1400" b="1" dirty="0">
                        <a:solidFill>
                          <a:schemeClr val="bg1"/>
                        </a:solidFill>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191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470455" y="1751371"/>
            <a:ext cx="9630092" cy="43619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84424"/>
              </a:buClr>
              <a:buSzPts val="4000"/>
              <a:buFont typeface="Arial"/>
              <a:buNone/>
            </a:pPr>
            <a:r>
              <a:rPr lang="fr-FR" dirty="0">
                <a:solidFill>
                  <a:srgbClr val="E84424"/>
                </a:solidFill>
              </a:rPr>
              <a:t>FINANCEMENTS</a:t>
            </a:r>
            <a:br>
              <a:rPr lang="fr-FR" dirty="0">
                <a:solidFill>
                  <a:srgbClr val="E84424"/>
                </a:solidFill>
              </a:rPr>
            </a:br>
            <a:r>
              <a:rPr lang="fr-FR" b="0" dirty="0">
                <a:solidFill>
                  <a:srgbClr val="E84424"/>
                </a:solidFill>
              </a:rPr>
              <a:t>FORMATIONS </a:t>
            </a:r>
            <a:r>
              <a:rPr lang="fr-FR" dirty="0">
                <a:solidFill>
                  <a:srgbClr val="E84424"/>
                </a:solidFill>
              </a:rPr>
              <a:t>A VOTRE RYTHME</a:t>
            </a:r>
            <a:endParaRPr sz="2000" dirty="0">
              <a:solidFill>
                <a:srgbClr val="000002"/>
              </a:solidFill>
            </a:endParaRPr>
          </a:p>
        </p:txBody>
      </p:sp>
      <p:sp>
        <p:nvSpPr>
          <p:cNvPr id="92" name="Google Shape;92;p15"/>
          <p:cNvSpPr txBox="1"/>
          <p:nvPr/>
        </p:nvSpPr>
        <p:spPr>
          <a:xfrm>
            <a:off x="1332142" y="881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rgbClr val="E84424"/>
                </a:solidFill>
                <a:latin typeface="Arial"/>
                <a:ea typeface="Arial"/>
                <a:cs typeface="Arial"/>
                <a:sym typeface="Arial"/>
              </a:rPr>
              <a:t>3</a:t>
            </a:r>
            <a:endParaRPr dirty="0"/>
          </a:p>
        </p:txBody>
      </p:sp>
    </p:spTree>
    <p:extLst>
      <p:ext uri="{BB962C8B-B14F-4D97-AF65-F5344CB8AC3E}">
        <p14:creationId xmlns:p14="http://schemas.microsoft.com/office/powerpoint/2010/main" val="235277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20"/>
          <p:cNvSpPr/>
          <p:nvPr/>
        </p:nvSpPr>
        <p:spPr>
          <a:xfrm>
            <a:off x="993190" y="3727591"/>
            <a:ext cx="4677600" cy="81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rgbClr val="333331"/>
                </a:solidFill>
                <a:latin typeface="Arial"/>
                <a:ea typeface="Arial"/>
                <a:cs typeface="Arial"/>
                <a:sym typeface="Arial"/>
              </a:rPr>
              <a:t>3 mois de formation </a:t>
            </a:r>
            <a:br>
              <a:rPr lang="fr-FR" sz="1800" b="1" i="0" u="none" strike="noStrike" cap="none" dirty="0">
                <a:solidFill>
                  <a:srgbClr val="333331"/>
                </a:solidFill>
                <a:latin typeface="Arial"/>
                <a:ea typeface="Arial"/>
                <a:cs typeface="Arial"/>
                <a:sym typeface="Arial"/>
              </a:rPr>
            </a:br>
            <a:r>
              <a:rPr lang="fr-FR" sz="1800" b="0" i="0" u="none" strike="noStrike" cap="none" dirty="0">
                <a:solidFill>
                  <a:srgbClr val="333331"/>
                </a:solidFill>
                <a:latin typeface="Arial"/>
                <a:ea typeface="Arial"/>
                <a:cs typeface="Arial"/>
                <a:sym typeface="Arial"/>
              </a:rPr>
              <a:t>pour suivre et valider les unités de formation</a:t>
            </a:r>
            <a:endParaRPr sz="1400" b="0" i="0" u="none" strike="noStrike" cap="none" dirty="0">
              <a:solidFill>
                <a:srgbClr val="333331"/>
              </a:solidFill>
              <a:latin typeface="Arial"/>
              <a:ea typeface="Arial"/>
              <a:cs typeface="Arial"/>
              <a:sym typeface="Arial"/>
            </a:endParaRPr>
          </a:p>
        </p:txBody>
      </p:sp>
      <p:cxnSp>
        <p:nvCxnSpPr>
          <p:cNvPr id="141" name="Google Shape;141;p20"/>
          <p:cNvCxnSpPr/>
          <p:nvPr/>
        </p:nvCxnSpPr>
        <p:spPr>
          <a:xfrm>
            <a:off x="6091311" y="3038375"/>
            <a:ext cx="0" cy="2007900"/>
          </a:xfrm>
          <a:prstGeom prst="straightConnector1">
            <a:avLst/>
          </a:prstGeom>
          <a:noFill/>
          <a:ln w="19050" cap="rnd" cmpd="sng">
            <a:solidFill>
              <a:schemeClr val="accent3"/>
            </a:solidFill>
            <a:prstDash val="dash"/>
            <a:miter lim="800000"/>
            <a:headEnd type="none" w="sm" len="sm"/>
            <a:tailEnd type="none" w="sm" len="sm"/>
          </a:ln>
        </p:spPr>
      </p:cxnSp>
      <p:sp>
        <p:nvSpPr>
          <p:cNvPr id="143" name="Google Shape;143;p20"/>
          <p:cNvSpPr/>
          <p:nvPr/>
        </p:nvSpPr>
        <p:spPr>
          <a:xfrm>
            <a:off x="711200" y="1697212"/>
            <a:ext cx="10762800" cy="81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fr-FR" sz="1800" b="0" i="0" u="none" strike="noStrike" cap="none" dirty="0">
                <a:solidFill>
                  <a:srgbClr val="333331"/>
                </a:solidFill>
                <a:latin typeface="Arial"/>
                <a:ea typeface="Arial"/>
                <a:cs typeface="Arial"/>
                <a:sym typeface="Arial"/>
              </a:rPr>
              <a:t>Tous les </a:t>
            </a:r>
            <a:r>
              <a:rPr lang="fr-FR" sz="1800" b="1" i="0" u="none" strike="noStrike" cap="none" dirty="0">
                <a:solidFill>
                  <a:srgbClr val="333331"/>
                </a:solidFill>
                <a:latin typeface="Arial"/>
                <a:ea typeface="Arial"/>
                <a:cs typeface="Arial"/>
                <a:sym typeface="Arial"/>
              </a:rPr>
              <a:t>parcours expérimentés 3 mois </a:t>
            </a:r>
            <a:r>
              <a:rPr lang="fr-FR" sz="1800" b="0" i="0" u="none" strike="noStrike" cap="none" dirty="0">
                <a:solidFill>
                  <a:srgbClr val="333331"/>
                </a:solidFill>
                <a:latin typeface="Arial"/>
                <a:ea typeface="Arial"/>
                <a:cs typeface="Arial"/>
                <a:sym typeface="Arial"/>
              </a:rPr>
              <a:t>sont composées de 4 unités de formation correspondant à des blocs de compétences à acquérir (savoirs et savoir-faire). Ces unités de formation peuvent être suivies en continu (la même année) ou à votre rythme (sur plusieurs années).</a:t>
            </a:r>
            <a:endParaRPr sz="1800" b="1" i="0" u="none" strike="noStrike" cap="none" dirty="0">
              <a:solidFill>
                <a:srgbClr val="333331"/>
              </a:solidFill>
              <a:latin typeface="Arial"/>
              <a:ea typeface="Arial"/>
              <a:cs typeface="Arial"/>
              <a:sym typeface="Arial"/>
            </a:endParaRPr>
          </a:p>
        </p:txBody>
      </p:sp>
      <p:sp>
        <p:nvSpPr>
          <p:cNvPr id="144" name="Google Shape;144;p20"/>
          <p:cNvSpPr/>
          <p:nvPr/>
        </p:nvSpPr>
        <p:spPr>
          <a:xfrm>
            <a:off x="572073" y="4821572"/>
            <a:ext cx="4918200" cy="4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rgbClr val="333331"/>
                </a:solidFill>
                <a:latin typeface="Arial"/>
                <a:ea typeface="Arial"/>
                <a:cs typeface="Arial"/>
                <a:sym typeface="Arial"/>
              </a:rPr>
              <a:t>6 mois de mission humanitaire</a:t>
            </a:r>
            <a:endParaRPr sz="1400" b="0" i="0" u="none" strike="noStrike" cap="none" dirty="0">
              <a:solidFill>
                <a:srgbClr val="333331"/>
              </a:solidFill>
              <a:latin typeface="Arial"/>
              <a:ea typeface="Arial"/>
              <a:cs typeface="Arial"/>
              <a:sym typeface="Arial"/>
            </a:endParaRPr>
          </a:p>
        </p:txBody>
      </p:sp>
      <p:sp>
        <p:nvSpPr>
          <p:cNvPr id="145" name="Google Shape;145;p20"/>
          <p:cNvSpPr/>
          <p:nvPr/>
        </p:nvSpPr>
        <p:spPr>
          <a:xfrm>
            <a:off x="6869271" y="4822033"/>
            <a:ext cx="4566000" cy="43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a:solidFill>
                  <a:srgbClr val="333331"/>
                </a:solidFill>
                <a:latin typeface="Arial"/>
                <a:ea typeface="Arial"/>
                <a:cs typeface="Arial"/>
                <a:sym typeface="Arial"/>
              </a:rPr>
              <a:t>6 mois de mission humanitaire</a:t>
            </a:r>
            <a:endParaRPr sz="1400" b="0" i="0" u="none" strike="noStrike" cap="none">
              <a:solidFill>
                <a:srgbClr val="333331"/>
              </a:solidFill>
              <a:latin typeface="Arial"/>
              <a:ea typeface="Arial"/>
              <a:cs typeface="Arial"/>
              <a:sym typeface="Arial"/>
            </a:endParaRPr>
          </a:p>
        </p:txBody>
      </p:sp>
      <p:sp>
        <p:nvSpPr>
          <p:cNvPr id="146" name="Google Shape;146;p20"/>
          <p:cNvSpPr/>
          <p:nvPr/>
        </p:nvSpPr>
        <p:spPr>
          <a:xfrm>
            <a:off x="993190" y="5213966"/>
            <a:ext cx="10480809" cy="81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rgbClr val="333331"/>
                </a:solidFill>
                <a:latin typeface="Arial"/>
                <a:ea typeface="Arial"/>
                <a:cs typeface="Arial"/>
                <a:sym typeface="Arial"/>
              </a:rPr>
              <a:t>Une même certification professionnelle </a:t>
            </a:r>
            <a:endParaRPr sz="1400" b="0" i="0" u="none" strike="noStrike" cap="none" dirty="0">
              <a:solidFill>
                <a:srgbClr val="333331"/>
              </a:solidFill>
              <a:latin typeface="Arial"/>
              <a:ea typeface="Arial"/>
              <a:cs typeface="Arial"/>
              <a:sym typeface="Arial"/>
            </a:endParaRPr>
          </a:p>
        </p:txBody>
      </p:sp>
      <p:sp>
        <p:nvSpPr>
          <p:cNvPr id="147" name="Google Shape;147;p20"/>
          <p:cNvSpPr/>
          <p:nvPr/>
        </p:nvSpPr>
        <p:spPr>
          <a:xfrm>
            <a:off x="6604817" y="3770233"/>
            <a:ext cx="4879500" cy="9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rgbClr val="E84424"/>
                </a:solidFill>
                <a:latin typeface="Arial"/>
                <a:ea typeface="Arial"/>
                <a:cs typeface="Arial"/>
                <a:sym typeface="Arial"/>
              </a:rPr>
              <a:t>Plusieurs années</a:t>
            </a:r>
            <a:br>
              <a:rPr lang="fr-FR" sz="1800" b="1" i="0" u="none" strike="noStrike" cap="none" dirty="0">
                <a:solidFill>
                  <a:srgbClr val="E84424"/>
                </a:solidFill>
                <a:latin typeface="Arial"/>
                <a:ea typeface="Arial"/>
                <a:cs typeface="Arial"/>
                <a:sym typeface="Arial"/>
              </a:rPr>
            </a:br>
            <a:r>
              <a:rPr lang="fr-FR" sz="1800" b="0" i="0" u="none" strike="noStrike" cap="none" dirty="0">
                <a:solidFill>
                  <a:srgbClr val="E84424"/>
                </a:solidFill>
                <a:latin typeface="Arial"/>
                <a:ea typeface="Arial"/>
                <a:cs typeface="Arial"/>
                <a:sym typeface="Arial"/>
              </a:rPr>
              <a:t>pour suivre et valider les unités de formation</a:t>
            </a:r>
            <a:br>
              <a:rPr lang="fr-FR" sz="1800" b="0" i="0" u="none" strike="noStrike" cap="none" dirty="0">
                <a:solidFill>
                  <a:srgbClr val="E84424"/>
                </a:solidFill>
                <a:latin typeface="Arial"/>
                <a:ea typeface="Arial"/>
                <a:cs typeface="Arial"/>
                <a:sym typeface="Arial"/>
              </a:rPr>
            </a:br>
            <a:r>
              <a:rPr lang="fr-FR" sz="1400" b="0" i="0" u="none" strike="noStrike" cap="none" dirty="0">
                <a:solidFill>
                  <a:srgbClr val="E84424"/>
                </a:solidFill>
                <a:latin typeface="Arial"/>
                <a:ea typeface="Arial"/>
                <a:cs typeface="Arial"/>
                <a:sym typeface="Arial"/>
              </a:rPr>
              <a:t> (hors compétences transversales)</a:t>
            </a:r>
            <a:endParaRPr sz="1100" b="0" i="0" u="none" strike="noStrike" cap="none" dirty="0">
              <a:solidFill>
                <a:srgbClr val="E84424"/>
              </a:solidFill>
              <a:latin typeface="Arial"/>
              <a:ea typeface="Arial"/>
              <a:cs typeface="Arial"/>
              <a:sym typeface="Arial"/>
            </a:endParaRPr>
          </a:p>
        </p:txBody>
      </p:sp>
      <p:sp>
        <p:nvSpPr>
          <p:cNvPr id="4" name="Titre 1">
            <a:extLst>
              <a:ext uri="{FF2B5EF4-FFF2-40B4-BE49-F238E27FC236}">
                <a16:creationId xmlns:a16="http://schemas.microsoft.com/office/drawing/2014/main" id="{35A12E40-AD68-3E79-0D2F-113FF34F18DB}"/>
              </a:ext>
            </a:extLst>
          </p:cNvPr>
          <p:cNvSpPr txBox="1">
            <a:spLocks/>
          </p:cNvSpPr>
          <p:nvPr/>
        </p:nvSpPr>
        <p:spPr>
          <a:xfrm>
            <a:off x="729426" y="677559"/>
            <a:ext cx="5908442" cy="8029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A votre rythme ?</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 </a:t>
            </a:r>
            <a:endParaRPr lang="fr-FR" sz="4000" spc="-150" dirty="0">
              <a:solidFill>
                <a:schemeClr val="bg1"/>
              </a:solidFill>
              <a:latin typeface="Arial" panose="020B0604020202020204" pitchFamily="34" charset="0"/>
              <a:cs typeface="Arial" panose="020B0604020202020204" pitchFamily="34" charset="0"/>
            </a:endParaRPr>
          </a:p>
        </p:txBody>
      </p:sp>
      <p:sp>
        <p:nvSpPr>
          <p:cNvPr id="5" name="Rectangle à coins arrondis 34">
            <a:extLst>
              <a:ext uri="{FF2B5EF4-FFF2-40B4-BE49-F238E27FC236}">
                <a16:creationId xmlns:a16="http://schemas.microsoft.com/office/drawing/2014/main" id="{B960D5E9-581F-C2B0-97FD-057C15B820CF}"/>
              </a:ext>
            </a:extLst>
          </p:cNvPr>
          <p:cNvSpPr/>
          <p:nvPr/>
        </p:nvSpPr>
        <p:spPr>
          <a:xfrm>
            <a:off x="2111948" y="2830329"/>
            <a:ext cx="2446220" cy="784914"/>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ADD80FE8-4F90-EDFF-A3F2-0F0AD10109C8}"/>
              </a:ext>
            </a:extLst>
          </p:cNvPr>
          <p:cNvSpPr txBox="1"/>
          <p:nvPr/>
        </p:nvSpPr>
        <p:spPr>
          <a:xfrm>
            <a:off x="2102589" y="3015007"/>
            <a:ext cx="2458802" cy="400110"/>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EN CONTINU  </a:t>
            </a:r>
            <a:endParaRPr lang="fr-FR" sz="2000" b="1" dirty="0">
              <a:solidFill>
                <a:srgbClr val="E84525"/>
              </a:solidFill>
              <a:latin typeface="Arial" panose="020B0604020202020204" pitchFamily="34" charset="0"/>
              <a:cs typeface="Arial" panose="020B0604020202020204" pitchFamily="34" charset="0"/>
            </a:endParaRPr>
          </a:p>
        </p:txBody>
      </p:sp>
      <p:sp>
        <p:nvSpPr>
          <p:cNvPr id="7" name="Rectangle à coins arrondis 34">
            <a:extLst>
              <a:ext uri="{FF2B5EF4-FFF2-40B4-BE49-F238E27FC236}">
                <a16:creationId xmlns:a16="http://schemas.microsoft.com/office/drawing/2014/main" id="{0ECF64D7-B09E-DAB9-0763-7F1E1C6599BE}"/>
              </a:ext>
            </a:extLst>
          </p:cNvPr>
          <p:cNvSpPr/>
          <p:nvPr/>
        </p:nvSpPr>
        <p:spPr>
          <a:xfrm>
            <a:off x="7817417" y="2834927"/>
            <a:ext cx="2446220" cy="784914"/>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C3B962A-F062-3F02-0E75-D286373CC136}"/>
              </a:ext>
            </a:extLst>
          </p:cNvPr>
          <p:cNvSpPr txBox="1"/>
          <p:nvPr/>
        </p:nvSpPr>
        <p:spPr>
          <a:xfrm>
            <a:off x="7811126" y="2865659"/>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A VOTRE </a:t>
            </a:r>
          </a:p>
          <a:p>
            <a:pPr algn="ctr"/>
            <a:r>
              <a:rPr lang="fr-FR" sz="2000" dirty="0">
                <a:solidFill>
                  <a:srgbClr val="E84525"/>
                </a:solidFill>
                <a:latin typeface="Arial" panose="020B0604020202020204" pitchFamily="34" charset="0"/>
                <a:cs typeface="Arial" panose="020B0604020202020204" pitchFamily="34" charset="0"/>
              </a:rPr>
              <a:t>RYTHME  </a:t>
            </a:r>
            <a:endParaRPr lang="fr-FR" sz="2000" b="1" dirty="0">
              <a:solidFill>
                <a:srgbClr val="E84525"/>
              </a:solidFill>
              <a:latin typeface="Arial" panose="020B0604020202020204" pitchFamily="34" charset="0"/>
              <a:cs typeface="Arial" panose="020B0604020202020204" pitchFamily="34" charset="0"/>
            </a:endParaRPr>
          </a:p>
        </p:txBody>
      </p:sp>
      <p:sp>
        <p:nvSpPr>
          <p:cNvPr id="9" name="Google Shape;143;p20">
            <a:extLst>
              <a:ext uri="{FF2B5EF4-FFF2-40B4-BE49-F238E27FC236}">
                <a16:creationId xmlns:a16="http://schemas.microsoft.com/office/drawing/2014/main" id="{D3EE5DD9-F181-1473-E15F-7BBABAD8790E}"/>
              </a:ext>
            </a:extLst>
          </p:cNvPr>
          <p:cNvSpPr/>
          <p:nvPr/>
        </p:nvSpPr>
        <p:spPr>
          <a:xfrm>
            <a:off x="704278" y="6082597"/>
            <a:ext cx="10762800" cy="465600"/>
          </a:xfrm>
          <a:prstGeom prst="rect">
            <a:avLst/>
          </a:prstGeom>
          <a:solidFill>
            <a:schemeClr val="lt1"/>
          </a:solidFill>
          <a:ln w="19050">
            <a:solidFill>
              <a:srgbClr val="E84424"/>
            </a:solidFill>
            <a:prstDash val="sysDot"/>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fr-FR" dirty="0">
                <a:solidFill>
                  <a:srgbClr val="333331"/>
                </a:solidFill>
              </a:rPr>
              <a:t>Coordinateur de programme humanitaire, </a:t>
            </a:r>
            <a:r>
              <a:rPr lang="fr-FR" dirty="0" err="1">
                <a:solidFill>
                  <a:srgbClr val="333331"/>
                </a:solidFill>
              </a:rPr>
              <a:t>Humanitarian</a:t>
            </a:r>
            <a:r>
              <a:rPr lang="fr-FR" dirty="0">
                <a:solidFill>
                  <a:srgbClr val="333331"/>
                </a:solidFill>
              </a:rPr>
              <a:t> Programme Manager, Responsable Logistique, Responsable RH et Finances</a:t>
            </a:r>
            <a:endParaRPr b="1" i="0" u="none" strike="noStrike" cap="none" dirty="0">
              <a:solidFill>
                <a:srgbClr val="333331"/>
              </a:solidFill>
              <a:latin typeface="Arial"/>
              <a:ea typeface="Arial"/>
              <a:cs typeface="Arial"/>
              <a:sym typeface="Arial"/>
            </a:endParaRPr>
          </a:p>
        </p:txBody>
      </p:sp>
      <p:cxnSp>
        <p:nvCxnSpPr>
          <p:cNvPr id="11" name="Connecteur en angle 10">
            <a:extLst>
              <a:ext uri="{FF2B5EF4-FFF2-40B4-BE49-F238E27FC236}">
                <a16:creationId xmlns:a16="http://schemas.microsoft.com/office/drawing/2014/main" id="{6F9B4C6E-F051-FE14-2472-1CF448BD00EB}"/>
              </a:ext>
            </a:extLst>
          </p:cNvPr>
          <p:cNvCxnSpPr>
            <a:cxnSpLocks/>
            <a:stCxn id="143" idx="1"/>
            <a:endCxn id="9" idx="1"/>
          </p:cNvCxnSpPr>
          <p:nvPr/>
        </p:nvCxnSpPr>
        <p:spPr>
          <a:xfrm rot="10800000" flipV="1">
            <a:off x="704278" y="2105511"/>
            <a:ext cx="6922" cy="4209885"/>
          </a:xfrm>
          <a:prstGeom prst="bentConnector3">
            <a:avLst>
              <a:gd name="adj1" fmla="val 3402514"/>
            </a:avLst>
          </a:prstGeom>
          <a:ln w="19050">
            <a:solidFill>
              <a:srgbClr val="E84424"/>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82" name="Google Shape;782;p68"/>
          <p:cNvSpPr/>
          <p:nvPr/>
        </p:nvSpPr>
        <p:spPr>
          <a:xfrm>
            <a:off x="750532" y="5298785"/>
            <a:ext cx="55551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dirty="0">
                <a:solidFill>
                  <a:srgbClr val="E84525"/>
                </a:solidFill>
                <a:latin typeface="Arial"/>
                <a:ea typeface="Arial"/>
                <a:cs typeface="Arial"/>
                <a:sym typeface="Arial"/>
              </a:rPr>
              <a:t>Pour tous : recherche de prise en charge en autonomie</a:t>
            </a:r>
            <a:endParaRPr dirty="0"/>
          </a:p>
        </p:txBody>
      </p:sp>
      <p:sp>
        <p:nvSpPr>
          <p:cNvPr id="783" name="Google Shape;783;p68"/>
          <p:cNvSpPr/>
          <p:nvPr/>
        </p:nvSpPr>
        <p:spPr>
          <a:xfrm>
            <a:off x="761549" y="4805875"/>
            <a:ext cx="3117931"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050" dirty="0">
                <a:solidFill>
                  <a:srgbClr val="333331"/>
                </a:solidFill>
                <a:latin typeface="Arial"/>
                <a:ea typeface="Arial"/>
                <a:cs typeface="Arial"/>
                <a:sym typeface="Arial"/>
              </a:rPr>
              <a:t>Les frais de sélection et d’inscription sont inclus.</a:t>
            </a:r>
            <a:endParaRPr sz="1050" dirty="0">
              <a:solidFill>
                <a:srgbClr val="333331"/>
              </a:solidFill>
              <a:latin typeface="Arial"/>
              <a:ea typeface="Arial"/>
              <a:cs typeface="Arial"/>
              <a:sym typeface="Arial"/>
            </a:endParaRPr>
          </a:p>
        </p:txBody>
      </p:sp>
      <p:sp>
        <p:nvSpPr>
          <p:cNvPr id="2" name="Titre 1">
            <a:extLst>
              <a:ext uri="{FF2B5EF4-FFF2-40B4-BE49-F238E27FC236}">
                <a16:creationId xmlns:a16="http://schemas.microsoft.com/office/drawing/2014/main" id="{E7150252-3BD9-C6F2-8216-EB5B19DC1B59}"/>
              </a:ext>
            </a:extLst>
          </p:cNvPr>
          <p:cNvSpPr txBox="1">
            <a:spLocks/>
          </p:cNvSpPr>
          <p:nvPr/>
        </p:nvSpPr>
        <p:spPr>
          <a:xfrm>
            <a:off x="729426" y="677559"/>
            <a:ext cx="5908442" cy="1449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A votre rythme</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 </a:t>
            </a:r>
            <a:endParaRPr lang="fr-FR" sz="4000" spc="-150" dirty="0">
              <a:solidFill>
                <a:schemeClr val="bg1"/>
              </a:solidFill>
              <a:latin typeface="Arial" panose="020B0604020202020204" pitchFamily="34" charset="0"/>
              <a:cs typeface="Arial" panose="020B0604020202020204" pitchFamily="34" charset="0"/>
            </a:endParaRPr>
          </a:p>
        </p:txBody>
      </p:sp>
      <p:graphicFrame>
        <p:nvGraphicFramePr>
          <p:cNvPr id="3" name="Google Shape;806;p71">
            <a:extLst>
              <a:ext uri="{FF2B5EF4-FFF2-40B4-BE49-F238E27FC236}">
                <a16:creationId xmlns:a16="http://schemas.microsoft.com/office/drawing/2014/main" id="{E11BF6CA-9CCA-063E-C8D2-488E2DBB946E}"/>
              </a:ext>
            </a:extLst>
          </p:cNvPr>
          <p:cNvGraphicFramePr/>
          <p:nvPr>
            <p:extLst>
              <p:ext uri="{D42A27DB-BD31-4B8C-83A1-F6EECF244321}">
                <p14:modId xmlns:p14="http://schemas.microsoft.com/office/powerpoint/2010/main" val="2716153237"/>
              </p:ext>
            </p:extLst>
          </p:nvPr>
        </p:nvGraphicFramePr>
        <p:xfrm>
          <a:off x="839788" y="1947715"/>
          <a:ext cx="5204083" cy="2595950"/>
        </p:xfrm>
        <a:graphic>
          <a:graphicData uri="http://schemas.openxmlformats.org/drawingml/2006/table">
            <a:tbl>
              <a:tblPr firstRow="1" bandRow="1">
                <a:noFill/>
                <a:tableStyleId>{6ED869BB-7602-4D4B-A690-82C7B79ADF66}</a:tableStyleId>
              </a:tblPr>
              <a:tblGrid>
                <a:gridCol w="3420639">
                  <a:extLst>
                    <a:ext uri="{9D8B030D-6E8A-4147-A177-3AD203B41FA5}">
                      <a16:colId xmlns:a16="http://schemas.microsoft.com/office/drawing/2014/main" val="20000"/>
                    </a:ext>
                  </a:extLst>
                </a:gridCol>
                <a:gridCol w="1783444">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Durée de l’unité de formation</a:t>
                      </a:r>
                      <a:endParaRPr sz="1600" dirty="0">
                        <a:solidFill>
                          <a:srgbClr val="333331"/>
                        </a:solidFill>
                        <a:latin typeface="Arial"/>
                        <a:ea typeface="Arial"/>
                        <a:cs typeface="Arial"/>
                        <a:sym typeface="Arial"/>
                      </a:endParaRPr>
                    </a:p>
                  </a:txBody>
                  <a:tcPr marL="91450" marR="91450" marT="45725" marB="45725">
                    <a:lnR w="12700" cap="flat" cmpd="sng">
                      <a:solidFill>
                        <a:srgbClr val="E8EFF1"/>
                      </a:solidFill>
                      <a:prstDash val="solid"/>
                      <a:round/>
                      <a:headEnd type="none" w="sm" len="sm"/>
                      <a:tailEnd type="none" w="sm" len="sm"/>
                    </a:lnR>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Prix</a:t>
                      </a:r>
                      <a:endParaRPr dirty="0"/>
                    </a:p>
                  </a:txBody>
                  <a:tcPr marL="91450" marR="91450" marT="45725" marB="45725">
                    <a:lnL w="12700" cap="flat" cmpd="sng">
                      <a:solidFill>
                        <a:srgbClr val="E8EFF1"/>
                      </a:solidFill>
                      <a:prstDash val="solid"/>
                      <a:round/>
                      <a:headEnd type="none" w="sm" len="sm"/>
                      <a:tailEnd type="none" w="sm" len="sm"/>
                    </a:lnL>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Entre 6 et 10 jours</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1 600 €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Entre 11 et 15 jours</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2 100 €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Entre 16 et 20 jours</a:t>
                      </a:r>
                      <a:endParaRPr lang="fr-FR" sz="1600"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2 600 €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Entre 21 et 25 jours</a:t>
                      </a:r>
                      <a:endParaRPr lang="fr-FR" sz="1600"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lgn="ctr">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3 100 €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lgn="ctr">
                      <a:solidFill>
                        <a:srgbClr val="E8EFF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dirty="0">
                          <a:solidFill>
                            <a:srgbClr val="333331"/>
                          </a:solidFill>
                          <a:latin typeface="Arial"/>
                          <a:ea typeface="Arial"/>
                          <a:cs typeface="Arial"/>
                          <a:sym typeface="Arial"/>
                        </a:rPr>
                        <a:t>Entre 26 et 30 jours</a:t>
                      </a:r>
                      <a:endParaRPr lang="fr-FR" sz="1600" dirty="0"/>
                    </a:p>
                  </a:txBody>
                  <a:tcPr marL="91450" marR="91450" marT="45725" marB="45725" anchor="ctr">
                    <a:lnR w="12700" cap="flat" cmpd="sng" algn="ctr">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lgn="ctr">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3 500 €</a:t>
                      </a:r>
                      <a:endParaRPr lang="fr-FR" sz="1600" dirty="0"/>
                    </a:p>
                  </a:txBody>
                  <a:tcPr marL="91450" marR="91450" marT="45725" marB="45725" anchor="ctr">
                    <a:lnL w="12700" cap="flat" cmpd="sng" algn="ctr">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lgn="ctr">
                      <a:solidFill>
                        <a:srgbClr val="E8EFF1"/>
                      </a:solidFill>
                      <a:prstDash val="solid"/>
                      <a:round/>
                      <a:headEnd type="none" w="sm" len="sm"/>
                      <a:tailEnd type="none" w="sm" len="sm"/>
                    </a:lnB>
                  </a:tcPr>
                </a:tc>
                <a:extLst>
                  <a:ext uri="{0D108BD9-81ED-4DB2-BD59-A6C34878D82A}">
                    <a16:rowId xmlns:a16="http://schemas.microsoft.com/office/drawing/2014/main" val="3931961664"/>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dirty="0">
                          <a:solidFill>
                            <a:srgbClr val="333331"/>
                          </a:solidFill>
                          <a:latin typeface="Arial"/>
                          <a:ea typeface="Arial"/>
                          <a:cs typeface="Arial"/>
                          <a:sym typeface="Arial"/>
                        </a:rPr>
                        <a:t>Entre 31 et 35 jours</a:t>
                      </a:r>
                      <a:endParaRPr lang="fr-FR" sz="1600" dirty="0"/>
                    </a:p>
                  </a:txBody>
                  <a:tcPr marL="91450" marR="91450" marT="45725" marB="45725" anchor="ctr">
                    <a:lnR w="12700" cap="flat" cmpd="sng" algn="ctr">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3 800 €</a:t>
                      </a:r>
                      <a:endParaRPr lang="fr-FR" sz="1600" dirty="0"/>
                    </a:p>
                  </a:txBody>
                  <a:tcPr marL="91450" marR="91450" marT="45725" marB="45725" anchor="ctr">
                    <a:lnL w="12700" cap="flat" cmpd="sng" algn="ctr">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648519069"/>
                  </a:ext>
                </a:extLst>
              </a:tr>
            </a:tbl>
          </a:graphicData>
        </a:graphic>
      </p:graphicFrame>
      <p:sp>
        <p:nvSpPr>
          <p:cNvPr id="5" name="Google Shape;780;p68">
            <a:extLst>
              <a:ext uri="{FF2B5EF4-FFF2-40B4-BE49-F238E27FC236}">
                <a16:creationId xmlns:a16="http://schemas.microsoft.com/office/drawing/2014/main" id="{42FB75F7-3721-FDA6-7A92-33401E8C1B08}"/>
              </a:ext>
            </a:extLst>
          </p:cNvPr>
          <p:cNvSpPr txBox="1"/>
          <p:nvPr/>
        </p:nvSpPr>
        <p:spPr>
          <a:xfrm>
            <a:off x="6809293" y="838188"/>
            <a:ext cx="5211083" cy="315466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FR" sz="2100" b="1" dirty="0">
                <a:solidFill>
                  <a:schemeClr val="lt1"/>
                </a:solidFill>
                <a:latin typeface="Arial"/>
                <a:ea typeface="Arial"/>
                <a:cs typeface="Arial"/>
                <a:sym typeface="Arial"/>
              </a:rPr>
              <a:t>Quelques pistes</a:t>
            </a:r>
            <a:br>
              <a:rPr lang="fr-FR" sz="2400" dirty="0">
                <a:solidFill>
                  <a:schemeClr val="lt1"/>
                </a:solidFill>
                <a:latin typeface="Arial"/>
                <a:ea typeface="Arial"/>
                <a:cs typeface="Arial"/>
                <a:sym typeface="Arial"/>
              </a:rPr>
            </a:br>
            <a:r>
              <a:rPr lang="fr-FR" sz="2400" dirty="0">
                <a:solidFill>
                  <a:schemeClr val="lt1"/>
                </a:solidFill>
                <a:latin typeface="Arial"/>
                <a:ea typeface="Arial"/>
                <a:cs typeface="Arial"/>
                <a:sym typeface="Arial"/>
              </a:rPr>
              <a:t> </a:t>
            </a:r>
            <a:endParaRPr dirty="0"/>
          </a:p>
          <a:p>
            <a:pPr marR="0" lvl="0" algn="l" rtl="0">
              <a:spcBef>
                <a:spcPts val="0"/>
              </a:spcBef>
              <a:spcAft>
                <a:spcPts val="0"/>
              </a:spcAft>
              <a:buClr>
                <a:schemeClr val="lt1"/>
              </a:buClr>
              <a:buSzPts val="1400"/>
            </a:pPr>
            <a:endParaRPr lang="fr-FR" sz="1400" dirty="0">
              <a:solidFill>
                <a:schemeClr val="lt1"/>
              </a:solidFill>
              <a:latin typeface="Arial"/>
              <a:ea typeface="Arial"/>
              <a:cs typeface="Arial"/>
            </a:endParaRPr>
          </a:p>
          <a:p>
            <a:pPr marL="342900" indent="-342900">
              <a:buClr>
                <a:srgbClr val="FFFFFF"/>
              </a:buClr>
              <a:buSzPts val="1400"/>
              <a:buChar char="•"/>
            </a:pPr>
            <a:r>
              <a:rPr lang="fr-FR" dirty="0">
                <a:solidFill>
                  <a:schemeClr val="lt1"/>
                </a:solidFill>
              </a:rPr>
              <a:t>Ambassade de France (Campus France)</a:t>
            </a:r>
          </a:p>
          <a:p>
            <a:pPr marL="342900" marR="0" lvl="0" indent="-342900" algn="l" rtl="0">
              <a:spcBef>
                <a:spcPts val="0"/>
              </a:spcBef>
              <a:spcAft>
                <a:spcPts val="0"/>
              </a:spcAft>
              <a:buClr>
                <a:schemeClr val="lt1"/>
              </a:buClr>
              <a:buSzPts val="1400"/>
              <a:buFont typeface="Arial"/>
              <a:buChar char="•"/>
            </a:pPr>
            <a:r>
              <a:rPr lang="fr-FR" dirty="0">
                <a:solidFill>
                  <a:schemeClr val="bg1"/>
                </a:solidFill>
              </a:rPr>
              <a:t>Bailleur de fonds / bailleur privé</a:t>
            </a:r>
            <a:endParaRPr sz="1400" dirty="0">
              <a:solidFill>
                <a:schemeClr val="bg1"/>
              </a:solidFill>
              <a:latin typeface="Arial"/>
              <a:ea typeface="Arial"/>
              <a:cs typeface="Arial"/>
              <a:sym typeface="Arial"/>
            </a:endParaRPr>
          </a:p>
          <a:p>
            <a:pPr marL="342900" marR="0" lvl="0" indent="-342900" algn="l" rtl="0">
              <a:spcBef>
                <a:spcPts val="0"/>
              </a:spcBef>
              <a:spcAft>
                <a:spcPts val="0"/>
              </a:spcAft>
              <a:buClr>
                <a:schemeClr val="lt1"/>
              </a:buClr>
              <a:buSzPts val="1400"/>
              <a:buFont typeface="Arial"/>
              <a:buChar char="•"/>
            </a:pPr>
            <a:r>
              <a:rPr lang="fr-FR" sz="1400" dirty="0">
                <a:solidFill>
                  <a:schemeClr val="lt1"/>
                </a:solidFill>
                <a:latin typeface="Arial"/>
                <a:ea typeface="Arial"/>
                <a:cs typeface="Arial"/>
                <a:sym typeface="Arial"/>
              </a:rPr>
              <a:t>Votre employeur</a:t>
            </a:r>
            <a:endParaRPr dirty="0"/>
          </a:p>
          <a:p>
            <a:pPr marR="0" lvl="0" algn="l" rtl="0">
              <a:spcBef>
                <a:spcPts val="0"/>
              </a:spcBef>
              <a:spcAft>
                <a:spcPts val="0"/>
              </a:spcAft>
              <a:buClr>
                <a:schemeClr val="lt1"/>
              </a:buClr>
              <a:buSzPts val="1400"/>
            </a:pPr>
            <a:endParaRPr lang="fr-FR" dirty="0">
              <a:solidFill>
                <a:schemeClr val="lt1"/>
              </a:solidFill>
            </a:endParaRPr>
          </a:p>
          <a:p>
            <a:pPr marL="285750" marR="0" lvl="0" indent="-285750" algn="l" rtl="0">
              <a:spcBef>
                <a:spcPts val="0"/>
              </a:spcBef>
              <a:spcAft>
                <a:spcPts val="0"/>
              </a:spcAft>
              <a:buClr>
                <a:schemeClr val="lt1"/>
              </a:buClr>
              <a:buSzPts val="1400"/>
              <a:buFont typeface="Arial"/>
              <a:buChar char="•"/>
            </a:pPr>
            <a:r>
              <a:rPr lang="fr-FR" dirty="0">
                <a:solidFill>
                  <a:schemeClr val="lt1"/>
                </a:solidFill>
              </a:rPr>
              <a:t>Paiement de la totalité avant l’entrée en formation et avant d’effectuer la demande de visa</a:t>
            </a:r>
            <a:endParaRPr lang="fr-FR" dirty="0"/>
          </a:p>
          <a:p>
            <a:pPr marL="285750" marR="0" lvl="0" indent="-19685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0" marR="0" lvl="0" indent="0" rtl="0">
              <a:spcBef>
                <a:spcPts val="0"/>
              </a:spcBef>
              <a:spcAft>
                <a:spcPts val="0"/>
              </a:spcAft>
              <a:buNone/>
            </a:pPr>
            <a:r>
              <a:rPr lang="fr-FR" sz="1400" dirty="0">
                <a:solidFill>
                  <a:schemeClr val="lt1"/>
                </a:solidFill>
                <a:latin typeface="Arial"/>
                <a:ea typeface="Arial"/>
                <a:cs typeface="Arial"/>
                <a:sym typeface="Arial"/>
              </a:rPr>
              <a:t>D’autres pistes à explorer sur notre site internet, </a:t>
            </a:r>
            <a:br>
              <a:rPr lang="fr-FR" sz="1400" dirty="0">
                <a:solidFill>
                  <a:schemeClr val="lt1"/>
                </a:solidFill>
                <a:latin typeface="Arial"/>
                <a:ea typeface="Arial"/>
                <a:cs typeface="Arial"/>
                <a:sym typeface="Arial"/>
              </a:rPr>
            </a:br>
            <a:r>
              <a:rPr lang="fr-FR" sz="1400" dirty="0">
                <a:solidFill>
                  <a:schemeClr val="lt1"/>
                </a:solidFill>
                <a:latin typeface="Arial"/>
                <a:ea typeface="Arial"/>
                <a:cs typeface="Arial"/>
                <a:sym typeface="Arial"/>
              </a:rPr>
              <a:t>&gt; page Financements</a:t>
            </a:r>
            <a:endParaRPr dirty="0"/>
          </a:p>
          <a:p>
            <a:pPr marL="342900" marR="0" lvl="0" indent="-25400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3811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470455" y="1751372"/>
            <a:ext cx="9630092" cy="32744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84424"/>
              </a:buClr>
              <a:buSzPts val="4000"/>
              <a:buFont typeface="Arial"/>
              <a:buNone/>
            </a:pPr>
            <a:r>
              <a:rPr lang="fr-FR" dirty="0">
                <a:solidFill>
                  <a:srgbClr val="E84424"/>
                </a:solidFill>
              </a:rPr>
              <a:t>VISAS</a:t>
            </a:r>
            <a:endParaRPr sz="2000" b="0" dirty="0">
              <a:solidFill>
                <a:srgbClr val="000002"/>
              </a:solidFill>
            </a:endParaRPr>
          </a:p>
        </p:txBody>
      </p:sp>
      <p:sp>
        <p:nvSpPr>
          <p:cNvPr id="92" name="Google Shape;92;p15"/>
          <p:cNvSpPr txBox="1"/>
          <p:nvPr/>
        </p:nvSpPr>
        <p:spPr>
          <a:xfrm>
            <a:off x="1332142" y="881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rgbClr val="E84424"/>
                </a:solidFill>
                <a:latin typeface="Arial"/>
                <a:ea typeface="Arial"/>
                <a:cs typeface="Arial"/>
                <a:sym typeface="Arial"/>
              </a:rPr>
              <a:t>4</a:t>
            </a:r>
            <a:endParaRPr dirty="0"/>
          </a:p>
        </p:txBody>
      </p:sp>
    </p:spTree>
    <p:extLst>
      <p:ext uri="{BB962C8B-B14F-4D97-AF65-F5344CB8AC3E}">
        <p14:creationId xmlns:p14="http://schemas.microsoft.com/office/powerpoint/2010/main" val="169163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9" name="Google Shape;859;p76"/>
          <p:cNvSpPr txBox="1">
            <a:spLocks noGrp="1"/>
          </p:cNvSpPr>
          <p:nvPr>
            <p:ph type="body" idx="2"/>
          </p:nvPr>
        </p:nvSpPr>
        <p:spPr>
          <a:xfrm>
            <a:off x="289061" y="865238"/>
            <a:ext cx="6117647" cy="53643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fr-FR" sz="1400" b="0" dirty="0">
                <a:solidFill>
                  <a:srgbClr val="E84424"/>
                </a:solidFill>
              </a:rPr>
              <a:t>Qui ? </a:t>
            </a:r>
            <a:r>
              <a:rPr lang="fr-FR" sz="1400" b="0" dirty="0">
                <a:solidFill>
                  <a:srgbClr val="333331"/>
                </a:solidFill>
              </a:rPr>
              <a:t>chaque candidat </a:t>
            </a:r>
            <a:r>
              <a:rPr lang="fr-FR" sz="1400" dirty="0">
                <a:solidFill>
                  <a:srgbClr val="333331"/>
                </a:solidFill>
              </a:rPr>
              <a:t>admis</a:t>
            </a:r>
            <a:r>
              <a:rPr lang="fr-FR" sz="1400" b="0" dirty="0">
                <a:solidFill>
                  <a:srgbClr val="333331"/>
                </a:solidFill>
              </a:rPr>
              <a:t> résident hors UE </a:t>
            </a:r>
          </a:p>
          <a:p>
            <a:pPr marL="0" indent="0">
              <a:lnSpc>
                <a:spcPct val="100000"/>
              </a:lnSpc>
            </a:pPr>
            <a:r>
              <a:rPr lang="fr-FR" sz="1400" b="0" dirty="0">
                <a:solidFill>
                  <a:srgbClr val="E84424"/>
                </a:solidFill>
              </a:rPr>
              <a:t>Quel visa ? </a:t>
            </a:r>
            <a:r>
              <a:rPr lang="fr-FR" sz="1400" b="0" dirty="0">
                <a:solidFill>
                  <a:srgbClr val="333331"/>
                </a:solidFill>
              </a:rPr>
              <a:t>visa </a:t>
            </a:r>
            <a:r>
              <a:rPr lang="fr-FR" sz="1400" dirty="0">
                <a:solidFill>
                  <a:srgbClr val="333331"/>
                </a:solidFill>
              </a:rPr>
              <a:t>Long Séjour Type D Etudiant</a:t>
            </a:r>
            <a:r>
              <a:rPr lang="fr-FR" sz="1400" b="0" dirty="0">
                <a:solidFill>
                  <a:srgbClr val="333331"/>
                </a:solidFill>
              </a:rPr>
              <a:t>. Aucun autre type de visa n’est valable pour l’entrée en formation.</a:t>
            </a:r>
          </a:p>
          <a:p>
            <a:pPr marL="0" lvl="0" indent="0" algn="l" rtl="0">
              <a:lnSpc>
                <a:spcPct val="100000"/>
              </a:lnSpc>
              <a:spcBef>
                <a:spcPts val="1000"/>
              </a:spcBef>
              <a:spcAft>
                <a:spcPts val="0"/>
              </a:spcAft>
              <a:buSzPts val="2400"/>
              <a:buNone/>
            </a:pPr>
            <a:r>
              <a:rPr lang="fr-FR" sz="1400" b="0" dirty="0">
                <a:solidFill>
                  <a:srgbClr val="E84424"/>
                </a:solidFill>
              </a:rPr>
              <a:t>Auprès de qui ? </a:t>
            </a:r>
            <a:r>
              <a:rPr lang="fr-FR" sz="1400" b="0" dirty="0">
                <a:solidFill>
                  <a:srgbClr val="333331"/>
                </a:solidFill>
              </a:rPr>
              <a:t>La plupart sont à demander auprès de </a:t>
            </a:r>
            <a:r>
              <a:rPr lang="fr-FR" sz="1400" dirty="0">
                <a:solidFill>
                  <a:srgbClr val="333331"/>
                </a:solidFill>
              </a:rPr>
              <a:t>Campus France</a:t>
            </a:r>
          </a:p>
          <a:p>
            <a:pPr marL="0" lvl="0" indent="0" algn="l" rtl="0">
              <a:lnSpc>
                <a:spcPct val="100000"/>
              </a:lnSpc>
              <a:spcBef>
                <a:spcPts val="1000"/>
              </a:spcBef>
              <a:spcAft>
                <a:spcPts val="0"/>
              </a:spcAft>
              <a:buSzPts val="2400"/>
              <a:buNone/>
            </a:pPr>
            <a:r>
              <a:rPr lang="fr-FR" sz="1400" b="0" dirty="0">
                <a:solidFill>
                  <a:srgbClr val="E84424"/>
                </a:solidFill>
              </a:rPr>
              <a:t>Quand ? </a:t>
            </a:r>
            <a:r>
              <a:rPr lang="fr-FR" sz="1400" dirty="0">
                <a:solidFill>
                  <a:srgbClr val="333331"/>
                </a:solidFill>
              </a:rPr>
              <a:t>4-5 mois </a:t>
            </a:r>
            <a:r>
              <a:rPr lang="fr-FR" sz="1400" b="0" dirty="0">
                <a:solidFill>
                  <a:srgbClr val="333331"/>
                </a:solidFill>
              </a:rPr>
              <a:t>avant le début de la formation</a:t>
            </a:r>
          </a:p>
          <a:p>
            <a:pPr marL="0" lvl="0" indent="0" algn="l" rtl="0">
              <a:lnSpc>
                <a:spcPct val="100000"/>
              </a:lnSpc>
              <a:spcBef>
                <a:spcPts val="1000"/>
              </a:spcBef>
              <a:spcAft>
                <a:spcPts val="0"/>
              </a:spcAft>
              <a:buSzPts val="2400"/>
              <a:buNone/>
            </a:pPr>
            <a:r>
              <a:rPr lang="fr-FR" sz="1400" b="0" dirty="0">
                <a:solidFill>
                  <a:srgbClr val="333331"/>
                </a:solidFill>
              </a:rPr>
              <a:t>Une lettre d’invitation est fournie à Bioforce lorsque les règlements ont été versés conformément au courrier d’admission. Bioforce contactera Campus France ou les services habilités pour appuyer la demande de visa</a:t>
            </a:r>
          </a:p>
          <a:p>
            <a:pPr marL="0" lvl="0" indent="0" algn="l" rtl="0">
              <a:lnSpc>
                <a:spcPct val="100000"/>
              </a:lnSpc>
              <a:spcBef>
                <a:spcPts val="1000"/>
              </a:spcBef>
              <a:spcAft>
                <a:spcPts val="0"/>
              </a:spcAft>
              <a:buSzPts val="2400"/>
              <a:buNone/>
            </a:pPr>
            <a:r>
              <a:rPr lang="fr-FR" sz="1400" b="0" dirty="0">
                <a:solidFill>
                  <a:srgbClr val="333331"/>
                </a:solidFill>
              </a:rPr>
              <a:t>Pensez à fournir une attestation d’hébergement pour renforcer votre dossier de demande de visa.</a:t>
            </a:r>
          </a:p>
          <a:p>
            <a:pPr marL="0" lvl="0" indent="0" algn="l" rtl="0">
              <a:lnSpc>
                <a:spcPct val="100000"/>
              </a:lnSpc>
              <a:spcBef>
                <a:spcPts val="1000"/>
              </a:spcBef>
              <a:spcAft>
                <a:spcPts val="0"/>
              </a:spcAft>
              <a:buSzPts val="2400"/>
              <a:buNone/>
            </a:pPr>
            <a:r>
              <a:rPr lang="fr-FR" sz="1400" dirty="0">
                <a:solidFill>
                  <a:srgbClr val="333331"/>
                </a:solidFill>
              </a:rPr>
              <a:t>Après la formation</a:t>
            </a:r>
          </a:p>
          <a:p>
            <a:pPr marL="0" indent="0">
              <a:lnSpc>
                <a:spcPct val="100000"/>
              </a:lnSpc>
            </a:pPr>
            <a:r>
              <a:rPr lang="fr-FR" sz="1400" b="0" dirty="0">
                <a:solidFill>
                  <a:srgbClr val="333331"/>
                </a:solidFill>
              </a:rPr>
              <a:t>Si vous effectuez votre mission humanitaire à l’international, rapprochez-vous de votre organisme d’accueil (ONG) pour les formalités de demande de visa.</a:t>
            </a:r>
          </a:p>
          <a:p>
            <a:pPr marL="0" indent="0">
              <a:lnSpc>
                <a:spcPct val="100000"/>
              </a:lnSpc>
            </a:pPr>
            <a:r>
              <a:rPr lang="fr-FR" sz="1400" b="0" dirty="0">
                <a:solidFill>
                  <a:srgbClr val="333331"/>
                </a:solidFill>
              </a:rPr>
              <a:t>Dans le cas où vous n’obtiendriez pas le visa, les frais de formation et les frais de vie versés seront restitués et/ou un transfert de votre admission peut être faite sur le centre de Dakar.</a:t>
            </a:r>
          </a:p>
          <a:p>
            <a:pPr marL="0" indent="0">
              <a:lnSpc>
                <a:spcPct val="100000"/>
              </a:lnSpc>
            </a:pPr>
            <a:r>
              <a:rPr lang="fr-FR" sz="1400" b="0" dirty="0">
                <a:solidFill>
                  <a:srgbClr val="333331"/>
                </a:solidFill>
              </a:rPr>
              <a:t>Tarif subventionné à Dakar pour toutes les formations de 6 mois et pour les personnes originaires des pays d’Afrique et </a:t>
            </a:r>
            <a:r>
              <a:rPr lang="fr-FR" sz="1400" b="0" dirty="0" err="1">
                <a:solidFill>
                  <a:srgbClr val="333331"/>
                </a:solidFill>
              </a:rPr>
              <a:t>Haiti</a:t>
            </a:r>
            <a:r>
              <a:rPr lang="fr-FR" sz="1400" b="0" dirty="0">
                <a:solidFill>
                  <a:srgbClr val="333331"/>
                </a:solidFill>
              </a:rPr>
              <a:t> </a:t>
            </a:r>
            <a:r>
              <a:rPr lang="fr-FR" sz="1400" b="0" u="sng" dirty="0">
                <a:solidFill>
                  <a:srgbClr val="0000FF"/>
                </a:solidFill>
                <a:effectLst/>
                <a:latin typeface="+mn-lt"/>
                <a:ea typeface="Times New Roman" panose="02020603050405020304" pitchFamily="18" charset="0"/>
                <a:hlinkClick r:id="rId3"/>
              </a:rPr>
              <a:t>infoafrique@bioforce.org</a:t>
            </a:r>
            <a:r>
              <a:rPr lang="fr-FR" sz="1400" b="0" dirty="0">
                <a:effectLst/>
                <a:latin typeface="+mn-lt"/>
                <a:ea typeface="Times New Roman" panose="02020603050405020304" pitchFamily="18" charset="0"/>
              </a:rPr>
              <a:t> </a:t>
            </a:r>
            <a:endParaRPr lang="fr-FR" sz="1400" b="0" dirty="0">
              <a:effectLst/>
              <a:latin typeface="+mn-lt"/>
              <a:ea typeface="Calibri" panose="020F0502020204030204" pitchFamily="34" charset="0"/>
            </a:endParaRPr>
          </a:p>
          <a:p>
            <a:pPr marL="0" indent="0">
              <a:lnSpc>
                <a:spcPct val="100000"/>
              </a:lnSpc>
            </a:pPr>
            <a:endParaRPr lang="fr-FR" sz="1400" b="0" dirty="0">
              <a:solidFill>
                <a:srgbClr val="333331"/>
              </a:solidFill>
            </a:endParaRPr>
          </a:p>
          <a:p>
            <a:pPr marL="0" lvl="0" indent="0" algn="l" rtl="0">
              <a:lnSpc>
                <a:spcPct val="100000"/>
              </a:lnSpc>
              <a:spcBef>
                <a:spcPts val="1000"/>
              </a:spcBef>
              <a:spcAft>
                <a:spcPts val="0"/>
              </a:spcAft>
              <a:buSzPts val="2400"/>
              <a:buNone/>
            </a:pPr>
            <a:endParaRPr sz="2000" dirty="0">
              <a:solidFill>
                <a:srgbClr val="333331"/>
              </a:solidFill>
            </a:endParaRPr>
          </a:p>
        </p:txBody>
      </p:sp>
      <p:sp>
        <p:nvSpPr>
          <p:cNvPr id="4" name="Titre 1">
            <a:extLst>
              <a:ext uri="{FF2B5EF4-FFF2-40B4-BE49-F238E27FC236}">
                <a16:creationId xmlns:a16="http://schemas.microsoft.com/office/drawing/2014/main" id="{FCF8877E-AF7C-2691-2D81-317E4E0E11E3}"/>
              </a:ext>
            </a:extLst>
          </p:cNvPr>
          <p:cNvSpPr txBox="1">
            <a:spLocks/>
          </p:cNvSpPr>
          <p:nvPr/>
        </p:nvSpPr>
        <p:spPr>
          <a:xfrm>
            <a:off x="498266" y="195778"/>
            <a:ext cx="5908442" cy="7651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Quel visa ?</a:t>
            </a:r>
            <a:r>
              <a:rPr lang="fr-FR" sz="4000" b="1" spc="-150" dirty="0">
                <a:solidFill>
                  <a:schemeClr val="bg1"/>
                </a:solidFill>
                <a:latin typeface="Arial" panose="020B0604020202020204" pitchFamily="34" charset="0"/>
                <a:cs typeface="Arial" panose="020B0604020202020204" pitchFamily="34" charset="0"/>
              </a:rPr>
              <a:t>s</a:t>
            </a:r>
            <a:endParaRPr lang="fr-FR" sz="4000" spc="-150" dirty="0">
              <a:solidFill>
                <a:schemeClr val="bg1"/>
              </a:solidFill>
              <a:latin typeface="Arial" panose="020B0604020202020204" pitchFamily="34" charset="0"/>
              <a:cs typeface="Arial" panose="020B0604020202020204" pitchFamily="34" charset="0"/>
            </a:endParaRPr>
          </a:p>
        </p:txBody>
      </p:sp>
      <p:pic>
        <p:nvPicPr>
          <p:cNvPr id="5" name="Image 4" descr="Une image contenant personne, extérieur, homme, téléphone mobile&#10;&#10;Description générée automatiquement">
            <a:extLst>
              <a:ext uri="{FF2B5EF4-FFF2-40B4-BE49-F238E27FC236}">
                <a16:creationId xmlns:a16="http://schemas.microsoft.com/office/drawing/2014/main" id="{91FB1256-2745-A48F-B33B-A93CC1C2B0A5}"/>
              </a:ext>
            </a:extLst>
          </p:cNvPr>
          <p:cNvPicPr>
            <a:picLocks noChangeAspect="1"/>
          </p:cNvPicPr>
          <p:nvPr/>
        </p:nvPicPr>
        <p:blipFill rotWithShape="1">
          <a:blip r:embed="rId4"/>
          <a:srcRect l="45214" r="19013"/>
          <a:stretch/>
        </p:blipFill>
        <p:spPr>
          <a:xfrm>
            <a:off x="6518787" y="-11853"/>
            <a:ext cx="5673213" cy="6869853"/>
          </a:xfrm>
          <a:prstGeom prst="rect">
            <a:avLst/>
          </a:prstGeom>
          <a:solidFill>
            <a:srgbClr val="E84324"/>
          </a:solid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470455" y="1751372"/>
            <a:ext cx="9630092" cy="32744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84424"/>
              </a:buClr>
              <a:buSzPts val="4000"/>
              <a:buFont typeface="Arial"/>
              <a:buNone/>
            </a:pPr>
            <a:r>
              <a:rPr lang="fr-FR" dirty="0">
                <a:solidFill>
                  <a:srgbClr val="E84424"/>
                </a:solidFill>
              </a:rPr>
              <a:t>LOGEMENT</a:t>
            </a:r>
            <a:endParaRPr sz="2000" b="0" dirty="0">
              <a:solidFill>
                <a:srgbClr val="000002"/>
              </a:solidFill>
            </a:endParaRPr>
          </a:p>
        </p:txBody>
      </p:sp>
      <p:sp>
        <p:nvSpPr>
          <p:cNvPr id="92" name="Google Shape;92;p15"/>
          <p:cNvSpPr txBox="1"/>
          <p:nvPr/>
        </p:nvSpPr>
        <p:spPr>
          <a:xfrm>
            <a:off x="1332142" y="881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rgbClr val="E84424"/>
                </a:solidFill>
                <a:latin typeface="Arial"/>
                <a:ea typeface="Arial"/>
                <a:cs typeface="Arial"/>
                <a:sym typeface="Arial"/>
              </a:rPr>
              <a:t>5</a:t>
            </a:r>
            <a:endParaRPr dirty="0"/>
          </a:p>
        </p:txBody>
      </p:sp>
    </p:spTree>
    <p:extLst>
      <p:ext uri="{BB962C8B-B14F-4D97-AF65-F5344CB8AC3E}">
        <p14:creationId xmlns:p14="http://schemas.microsoft.com/office/powerpoint/2010/main" val="139579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9" name="Google Shape;869;p77"/>
          <p:cNvSpPr txBox="1">
            <a:spLocks noGrp="1"/>
          </p:cNvSpPr>
          <p:nvPr>
            <p:ph type="body" idx="2"/>
          </p:nvPr>
        </p:nvSpPr>
        <p:spPr>
          <a:xfrm>
            <a:off x="753250" y="2811529"/>
            <a:ext cx="5342750" cy="19653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fr-FR" sz="1600" dirty="0">
                <a:solidFill>
                  <a:srgbClr val="333331"/>
                </a:solidFill>
              </a:rPr>
              <a:t>Parcours 6 mois</a:t>
            </a:r>
          </a:p>
          <a:p>
            <a:pPr marL="0" lvl="0" indent="0" algn="l" rtl="0">
              <a:lnSpc>
                <a:spcPct val="100000"/>
              </a:lnSpc>
              <a:spcBef>
                <a:spcPts val="1000"/>
              </a:spcBef>
              <a:spcAft>
                <a:spcPts val="0"/>
              </a:spcAft>
              <a:buSzPts val="2400"/>
              <a:buNone/>
            </a:pPr>
            <a:r>
              <a:rPr lang="fr-FR" sz="1600" b="0" dirty="0">
                <a:solidFill>
                  <a:srgbClr val="333331"/>
                </a:solidFill>
              </a:rPr>
              <a:t>Grand Lyon Habitat, partenaire de </a:t>
            </a:r>
            <a:r>
              <a:rPr lang="fr-FR" sz="1600" b="0" dirty="0" err="1">
                <a:solidFill>
                  <a:srgbClr val="333331"/>
                </a:solidFill>
              </a:rPr>
              <a:t>Bioforce</a:t>
            </a:r>
            <a:r>
              <a:rPr lang="fr-FR" sz="1600" b="0" dirty="0">
                <a:solidFill>
                  <a:srgbClr val="333331"/>
                </a:solidFill>
              </a:rPr>
              <a:t>, propose un logement pour le temps de votre formation (50 places disponibles). </a:t>
            </a:r>
            <a:r>
              <a:rPr lang="fr-FR" sz="1600" b="0" i="1" dirty="0">
                <a:solidFill>
                  <a:srgbClr val="333331"/>
                </a:solidFill>
              </a:rPr>
              <a:t>Attention : le logement proposé n’est pas mis à disposition à titre gratuit</a:t>
            </a:r>
          </a:p>
          <a:p>
            <a:pPr marL="0" lvl="0" indent="0" algn="l" rtl="0">
              <a:lnSpc>
                <a:spcPct val="100000"/>
              </a:lnSpc>
              <a:spcBef>
                <a:spcPts val="1000"/>
              </a:spcBef>
              <a:spcAft>
                <a:spcPts val="0"/>
              </a:spcAft>
              <a:buSzPts val="2400"/>
              <a:buNone/>
            </a:pPr>
            <a:r>
              <a:rPr lang="fr-FR" sz="1600" dirty="0">
                <a:solidFill>
                  <a:srgbClr val="333331"/>
                </a:solidFill>
              </a:rPr>
              <a:t>Parcours expérimenté 3 mois</a:t>
            </a:r>
          </a:p>
          <a:p>
            <a:pPr marL="0" lvl="0" indent="0" algn="l" rtl="0">
              <a:lnSpc>
                <a:spcPct val="100000"/>
              </a:lnSpc>
              <a:spcBef>
                <a:spcPts val="1000"/>
              </a:spcBef>
              <a:spcAft>
                <a:spcPts val="0"/>
              </a:spcAft>
              <a:buSzPts val="2400"/>
              <a:buNone/>
            </a:pPr>
            <a:r>
              <a:rPr lang="fr-FR" sz="1600" b="0" dirty="0">
                <a:solidFill>
                  <a:srgbClr val="333331"/>
                </a:solidFill>
              </a:rPr>
              <a:t>Nous vous communiquerons une liste d’hébergements possibles, à contacter directement.</a:t>
            </a:r>
            <a:endParaRPr sz="1600" b="0" dirty="0">
              <a:solidFill>
                <a:srgbClr val="333331"/>
              </a:solidFill>
            </a:endParaRPr>
          </a:p>
        </p:txBody>
      </p:sp>
      <p:sp>
        <p:nvSpPr>
          <p:cNvPr id="876" name="Google Shape;876;p77"/>
          <p:cNvSpPr txBox="1"/>
          <p:nvPr/>
        </p:nvSpPr>
        <p:spPr>
          <a:xfrm>
            <a:off x="753250" y="2335349"/>
            <a:ext cx="5342750"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500" b="0" i="0" u="none" strike="noStrike" cap="none" dirty="0">
                <a:solidFill>
                  <a:srgbClr val="333331"/>
                </a:solidFill>
                <a:latin typeface="Arial"/>
                <a:ea typeface="Arial"/>
                <a:cs typeface="Arial"/>
                <a:sym typeface="Arial"/>
              </a:rPr>
              <a:t>Une fois votre candidature acceptée :</a:t>
            </a:r>
            <a:endParaRPr sz="1300" dirty="0">
              <a:solidFill>
                <a:srgbClr val="333331"/>
              </a:solidFill>
            </a:endParaRPr>
          </a:p>
        </p:txBody>
      </p:sp>
      <p:sp>
        <p:nvSpPr>
          <p:cNvPr id="4" name="Titre 1">
            <a:extLst>
              <a:ext uri="{FF2B5EF4-FFF2-40B4-BE49-F238E27FC236}">
                <a16:creationId xmlns:a16="http://schemas.microsoft.com/office/drawing/2014/main" id="{7E939E3C-CBBB-7B03-AD94-B6F0FE4F12FB}"/>
              </a:ext>
            </a:extLst>
          </p:cNvPr>
          <p:cNvSpPr txBox="1">
            <a:spLocks/>
          </p:cNvSpPr>
          <p:nvPr/>
        </p:nvSpPr>
        <p:spPr>
          <a:xfrm>
            <a:off x="729426" y="677559"/>
            <a:ext cx="5908442" cy="14492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Quelles pistes </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pour se loger ?</a:t>
            </a:r>
            <a:endParaRPr lang="fr-FR" sz="4000" spc="-150" dirty="0">
              <a:solidFill>
                <a:schemeClr val="bg1"/>
              </a:solidFill>
              <a:latin typeface="Arial" panose="020B0604020202020204" pitchFamily="34" charset="0"/>
              <a:cs typeface="Arial" panose="020B0604020202020204" pitchFamily="34" charset="0"/>
            </a:endParaRPr>
          </a:p>
        </p:txBody>
      </p:sp>
      <p:pic>
        <p:nvPicPr>
          <p:cNvPr id="9" name="Image 8" descr="Une image contenant personne, gens&#10;&#10;Description générée automatiquement">
            <a:extLst>
              <a:ext uri="{FF2B5EF4-FFF2-40B4-BE49-F238E27FC236}">
                <a16:creationId xmlns:a16="http://schemas.microsoft.com/office/drawing/2014/main" id="{4A9F860F-DD2A-A2F8-24AE-CA3F498977A7}"/>
              </a:ext>
            </a:extLst>
          </p:cNvPr>
          <p:cNvPicPr>
            <a:picLocks noChangeAspect="1"/>
          </p:cNvPicPr>
          <p:nvPr/>
        </p:nvPicPr>
        <p:blipFill rotWithShape="1">
          <a:blip r:embed="rId3"/>
          <a:srcRect r="38122"/>
          <a:stretch/>
        </p:blipFill>
        <p:spPr>
          <a:xfrm>
            <a:off x="6448811" y="-51561"/>
            <a:ext cx="5743189" cy="696112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CF857-4C6B-7EB5-5D09-1C8F8ED5791A}"/>
              </a:ext>
            </a:extLst>
          </p:cNvPr>
          <p:cNvSpPr>
            <a:spLocks noGrp="1"/>
          </p:cNvSpPr>
          <p:nvPr>
            <p:ph type="title"/>
          </p:nvPr>
        </p:nvSpPr>
        <p:spPr>
          <a:xfrm>
            <a:off x="1391796" y="1563329"/>
            <a:ext cx="9738319" cy="4345858"/>
          </a:xfrm>
        </p:spPr>
        <p:txBody>
          <a:bodyPr/>
          <a:lstStyle/>
          <a:p>
            <a:r>
              <a:rPr lang="fr-FR" sz="1800" dirty="0">
                <a:effectLst/>
                <a:latin typeface="Segoe UI" panose="020B0502040204020203" pitchFamily="34" charset="0"/>
                <a:ea typeface="Calibri" panose="020F0502020204030204" pitchFamily="34" charset="0"/>
              </a:rPr>
              <a:t>Réunion d'information au centre de formation Vénissieux : 11 mai 2023</a:t>
            </a:r>
            <a:br>
              <a:rPr lang="fr-FR" sz="1800" dirty="0">
                <a:effectLst/>
                <a:latin typeface="Segoe UI" panose="020B0502040204020203" pitchFamily="34" charset="0"/>
                <a:ea typeface="Calibri" panose="020F0502020204030204" pitchFamily="34" charset="0"/>
              </a:rPr>
            </a:br>
            <a:r>
              <a:rPr lang="fr-FR" sz="1800" dirty="0">
                <a:effectLst/>
                <a:latin typeface="Segoe UI" panose="020B0502040204020203" pitchFamily="34" charset="0"/>
                <a:ea typeface="Calibri" panose="020F0502020204030204" pitchFamily="34" charset="0"/>
              </a:rPr>
              <a:t>Réunion d’information au centre de formation Dakar : 31 mai 2023</a:t>
            </a:r>
            <a:br>
              <a:rPr lang="fr-FR" sz="1800" dirty="0">
                <a:effectLst/>
                <a:latin typeface="Segoe UI" panose="020B0502040204020203" pitchFamily="34" charset="0"/>
                <a:ea typeface="Calibri" panose="020F0502020204030204" pitchFamily="34" charset="0"/>
              </a:rPr>
            </a:br>
            <a:br>
              <a:rPr lang="fr-FR" sz="1800" dirty="0">
                <a:effectLst/>
                <a:latin typeface="Calibri" panose="020F0502020204030204" pitchFamily="34" charset="0"/>
                <a:ea typeface="Calibri" panose="020F0502020204030204" pitchFamily="34" charset="0"/>
              </a:rPr>
            </a:br>
            <a:r>
              <a:rPr lang="fr-FR" sz="1600" b="0" dirty="0">
                <a:solidFill>
                  <a:schemeClr val="tx1"/>
                </a:solidFill>
                <a:effectLst/>
                <a:latin typeface="Calibri" panose="020F0502020204030204" pitchFamily="34" charset="0"/>
                <a:ea typeface="Times New Roman" panose="02020603050405020304" pitchFamily="18" charset="0"/>
              </a:rPr>
              <a:t>Informations générales sur les parcours de 6 mois et de 3 mois pour les profils expérimentés.</a:t>
            </a:r>
            <a:br>
              <a:rPr lang="fr-FR" sz="1600" b="0" dirty="0">
                <a:solidFill>
                  <a:schemeClr val="tx1"/>
                </a:solidFill>
                <a:effectLst/>
                <a:latin typeface="Calibri" panose="020F0502020204030204" pitchFamily="34" charset="0"/>
                <a:ea typeface="Times New Roman" panose="02020603050405020304" pitchFamily="18" charset="0"/>
              </a:rPr>
            </a:br>
            <a:r>
              <a:rPr lang="fr-FR" sz="1600" b="0" dirty="0">
                <a:solidFill>
                  <a:schemeClr val="tx1"/>
                </a:solidFill>
                <a:effectLst/>
                <a:latin typeface="Calibri" panose="020F0502020204030204" pitchFamily="34" charset="0"/>
                <a:ea typeface="Times New Roman" panose="02020603050405020304" pitchFamily="18" charset="0"/>
              </a:rPr>
              <a:t>Les équivalences RNCP des certifications professionnelles correspondant à chaque formation.</a:t>
            </a:r>
            <a:br>
              <a:rPr lang="fr-FR" sz="1600" b="0" dirty="0">
                <a:solidFill>
                  <a:schemeClr val="tx1"/>
                </a:solidFill>
                <a:effectLst/>
                <a:latin typeface="Calibri" panose="020F0502020204030204" pitchFamily="34" charset="0"/>
                <a:ea typeface="Times New Roman" panose="02020603050405020304" pitchFamily="18" charset="0"/>
              </a:rPr>
            </a:br>
            <a:r>
              <a:rPr lang="fr-FR" sz="1600" b="0" dirty="0">
                <a:solidFill>
                  <a:schemeClr val="tx1"/>
                </a:solidFill>
                <a:effectLst/>
                <a:latin typeface="Calibri" panose="020F0502020204030204" pitchFamily="34" charset="0"/>
                <a:ea typeface="Times New Roman" panose="02020603050405020304" pitchFamily="18" charset="0"/>
              </a:rPr>
              <a:t>Des informations sur les métiers de chaque formation diplômante.</a:t>
            </a:r>
            <a:br>
              <a:rPr lang="fr-FR" sz="1600" b="0" dirty="0">
                <a:solidFill>
                  <a:schemeClr val="tx1"/>
                </a:solidFill>
                <a:effectLst/>
                <a:latin typeface="Calibri" panose="020F0502020204030204" pitchFamily="34" charset="0"/>
                <a:ea typeface="Times New Roman" panose="02020603050405020304" pitchFamily="18" charset="0"/>
              </a:rPr>
            </a:br>
            <a:r>
              <a:rPr lang="fr-FR" sz="1600" b="0" dirty="0">
                <a:solidFill>
                  <a:schemeClr val="tx1"/>
                </a:solidFill>
                <a:effectLst/>
                <a:latin typeface="Calibri" panose="020F0502020204030204" pitchFamily="34" charset="0"/>
                <a:ea typeface="Times New Roman" panose="02020603050405020304" pitchFamily="18" charset="0"/>
              </a:rPr>
              <a:t>Des Informations sur la pédagogie Bioforce</a:t>
            </a:r>
            <a:br>
              <a:rPr lang="fr-FR" sz="1600" b="0" dirty="0">
                <a:solidFill>
                  <a:schemeClr val="tx1"/>
                </a:solidFill>
                <a:effectLst/>
                <a:latin typeface="Calibri" panose="020F0502020204030204" pitchFamily="34" charset="0"/>
                <a:ea typeface="Times New Roman" panose="02020603050405020304" pitchFamily="18" charset="0"/>
              </a:rPr>
            </a:br>
            <a:r>
              <a:rPr lang="fr-FR" sz="1600" b="0" dirty="0">
                <a:solidFill>
                  <a:schemeClr val="tx1"/>
                </a:solidFill>
                <a:effectLst/>
                <a:latin typeface="Calibri" panose="020F0502020204030204" pitchFamily="34" charset="0"/>
                <a:ea typeface="Times New Roman" panose="02020603050405020304" pitchFamily="18" charset="0"/>
              </a:rPr>
              <a:t>Les conditions d’entrée (prérequis des formations).</a:t>
            </a:r>
            <a:br>
              <a:rPr lang="fr-FR" sz="1800" dirty="0">
                <a:effectLst/>
                <a:latin typeface="Calibri" panose="020F0502020204030204" pitchFamily="34" charset="0"/>
                <a:ea typeface="Times New Roman" panose="02020603050405020304" pitchFamily="18" charset="0"/>
              </a:rPr>
            </a:br>
            <a:br>
              <a:rPr lang="fr-FR" sz="1800" dirty="0">
                <a:effectLst/>
                <a:latin typeface="Calibri" panose="020F0502020204030204" pitchFamily="34" charset="0"/>
                <a:ea typeface="Times New Roman" panose="02020603050405020304" pitchFamily="18" charset="0"/>
              </a:rPr>
            </a:br>
            <a:r>
              <a:rPr lang="fr-FR" sz="1800" dirty="0">
                <a:latin typeface="Calibri" panose="020F0502020204030204" pitchFamily="34" charset="0"/>
                <a:ea typeface="Times New Roman" panose="02020603050405020304" pitchFamily="18" charset="0"/>
              </a:rPr>
              <a:t>Site complémentaire où trouver de l’information</a:t>
            </a:r>
            <a:r>
              <a:rPr lang="fr-FR" sz="1800" dirty="0">
                <a:effectLst/>
                <a:latin typeface="Calibri" panose="020F0502020204030204" pitchFamily="34" charset="0"/>
                <a:ea typeface="Times New Roman" panose="02020603050405020304" pitchFamily="18" charset="0"/>
              </a:rPr>
              <a:t> sur le secteur, l’engagement et la professionnalisation.</a:t>
            </a:r>
            <a:br>
              <a:rPr lang="fr-FR" sz="1800" dirty="0">
                <a:effectLst/>
                <a:latin typeface="Calibri" panose="020F0502020204030204" pitchFamily="34" charset="0"/>
                <a:ea typeface="Times New Roman" panose="02020603050405020304" pitchFamily="18" charset="0"/>
              </a:rPr>
            </a:br>
            <a:r>
              <a:rPr lang="fr-FR" sz="1800" u="sng" dirty="0">
                <a:solidFill>
                  <a:srgbClr val="0000FF"/>
                </a:solidFill>
                <a:effectLst/>
                <a:latin typeface="Segoe UI" panose="020B0502040204020203" pitchFamily="34" charset="0"/>
                <a:ea typeface="Times New Roman" panose="02020603050405020304" pitchFamily="18" charset="0"/>
                <a:hlinkClick r:id="rId2" tooltip="https://www.solidaire-info.org/"/>
              </a:rPr>
              <a:t>https://www.solidaire-info.org/</a:t>
            </a:r>
            <a:br>
              <a:rPr lang="fr-FR" sz="1800" dirty="0">
                <a:effectLst/>
                <a:latin typeface="Calibri" panose="020F0502020204030204" pitchFamily="34" charset="0"/>
                <a:ea typeface="Times New Roman" panose="02020603050405020304" pitchFamily="18" charset="0"/>
              </a:rPr>
            </a:br>
            <a:br>
              <a:rPr lang="fr-FR" sz="1800" dirty="0">
                <a:effectLst/>
                <a:latin typeface="Calibri" panose="020F0502020204030204" pitchFamily="34" charset="0"/>
                <a:ea typeface="Times New Roman" panose="02020603050405020304" pitchFamily="18" charset="0"/>
              </a:rPr>
            </a:br>
            <a:r>
              <a:rPr lang="fr-FR" sz="1800" dirty="0">
                <a:effectLst/>
                <a:latin typeface="Segoe UI" panose="020B0502040204020203" pitchFamily="34" charset="0"/>
                <a:ea typeface="Calibri" panose="020F0502020204030204" pitchFamily="34" charset="0"/>
              </a:rPr>
              <a:t>Webinaire des formations compétences à distance : 8 juin 2023</a:t>
            </a:r>
            <a:br>
              <a:rPr lang="fr-FR" sz="1800" dirty="0">
                <a:effectLst/>
                <a:latin typeface="Segoe UI" panose="020B0502040204020203" pitchFamily="34" charset="0"/>
                <a:ea typeface="Calibri" panose="020F0502020204030204" pitchFamily="34" charset="0"/>
              </a:rPr>
            </a:br>
            <a:br>
              <a:rPr lang="fr-FR" sz="1800" dirty="0">
                <a:effectLst/>
                <a:latin typeface="Segoe UI" panose="020B0502040204020203" pitchFamily="34" charset="0"/>
                <a:ea typeface="Calibri" panose="020F0502020204030204" pitchFamily="34" charset="0"/>
              </a:rPr>
            </a:br>
            <a:br>
              <a:rPr lang="fr-FR" sz="1800" b="0" dirty="0">
                <a:effectLst/>
                <a:latin typeface="Segoe UI" panose="020B0502040204020203" pitchFamily="34" charset="0"/>
                <a:ea typeface="Calibri" panose="020F0502020204030204" pitchFamily="34" charset="0"/>
              </a:rPr>
            </a:br>
            <a:r>
              <a:rPr lang="fr-FR" sz="1800" dirty="0">
                <a:latin typeface="Segoe UI" panose="020B0502040204020203" pitchFamily="34" charset="0"/>
                <a:ea typeface="Calibri" panose="020F0502020204030204" pitchFamily="34" charset="0"/>
              </a:rPr>
              <a:t>Possibilité de suivre l’actualité de Bioforce sur les réseaux sociaux (Facebook, Instagram, LinkedIn, tweeter)</a:t>
            </a:r>
            <a:br>
              <a:rPr lang="fr-FR" sz="1800" dirty="0">
                <a:effectLst/>
                <a:latin typeface="Calibri" panose="020F0502020204030204" pitchFamily="34" charset="0"/>
                <a:ea typeface="Calibri" panose="020F0502020204030204" pitchFamily="34" charset="0"/>
              </a:rPr>
            </a:br>
            <a:endParaRPr lang="fr-FR" dirty="0"/>
          </a:p>
        </p:txBody>
      </p:sp>
    </p:spTree>
    <p:extLst>
      <p:ext uri="{BB962C8B-B14F-4D97-AF65-F5344CB8AC3E}">
        <p14:creationId xmlns:p14="http://schemas.microsoft.com/office/powerpoint/2010/main" val="158803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3" name="Rectangle 2">
            <a:extLst>
              <a:ext uri="{FF2B5EF4-FFF2-40B4-BE49-F238E27FC236}">
                <a16:creationId xmlns:a16="http://schemas.microsoft.com/office/drawing/2014/main" id="{2D1231C9-7FE8-989D-73C1-89958C35FA06}"/>
              </a:ext>
            </a:extLst>
          </p:cNvPr>
          <p:cNvSpPr/>
          <p:nvPr/>
        </p:nvSpPr>
        <p:spPr>
          <a:xfrm>
            <a:off x="0" y="0"/>
            <a:ext cx="12192000" cy="6858000"/>
          </a:xfrm>
          <a:prstGeom prst="rect">
            <a:avLst/>
          </a:prstGeom>
          <a:solidFill>
            <a:srgbClr val="E845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Google Shape;123;p19"/>
          <p:cNvSpPr txBox="1">
            <a:spLocks noGrp="1"/>
          </p:cNvSpPr>
          <p:nvPr>
            <p:ph type="title"/>
          </p:nvPr>
        </p:nvSpPr>
        <p:spPr>
          <a:xfrm>
            <a:off x="1470454" y="1751371"/>
            <a:ext cx="9905117" cy="4361935"/>
          </a:xfrm>
          <a:prstGeom prst="rect">
            <a:avLst/>
          </a:prstGeom>
          <a:noFill/>
          <a:ln>
            <a:noFill/>
          </a:ln>
        </p:spPr>
        <p:txBody>
          <a:bodyPr spcFirstLastPara="1" wrap="square" lIns="91425" tIns="45700" rIns="91425" bIns="45700" anchor="ctr" anchorCtr="0">
            <a:normAutofit fontScale="90000"/>
          </a:bodyPr>
          <a:lstStyle/>
          <a:p>
            <a:pPr lvl="0" algn="l" rtl="0">
              <a:lnSpc>
                <a:spcPct val="90000"/>
              </a:lnSpc>
              <a:spcBef>
                <a:spcPts val="1200"/>
              </a:spcBef>
              <a:spcAft>
                <a:spcPts val="0"/>
              </a:spcAft>
              <a:buClr>
                <a:schemeClr val="bg1"/>
              </a:buClr>
              <a:buSzPts val="4000"/>
            </a:pPr>
            <a:r>
              <a:rPr lang="fr-FR" b="0" dirty="0">
                <a:solidFill>
                  <a:schemeClr val="bg1"/>
                </a:solidFill>
              </a:rPr>
              <a:t>1. CANDIDATURE</a:t>
            </a:r>
            <a:br>
              <a:rPr lang="fr-FR" b="0" dirty="0">
                <a:solidFill>
                  <a:schemeClr val="bg1"/>
                </a:solidFill>
              </a:rPr>
            </a:br>
            <a:r>
              <a:rPr lang="fr-FR" b="0" dirty="0">
                <a:solidFill>
                  <a:schemeClr val="bg1"/>
                </a:solidFill>
              </a:rPr>
              <a:t>2. FINANCEMENT DES FORMATIONS </a:t>
            </a:r>
            <a:r>
              <a:rPr lang="fr-FR" dirty="0">
                <a:solidFill>
                  <a:schemeClr val="bg1"/>
                </a:solidFill>
              </a:rPr>
              <a:t>EN CONTINU</a:t>
            </a:r>
            <a:br>
              <a:rPr lang="fr-FR" dirty="0">
                <a:solidFill>
                  <a:schemeClr val="bg1"/>
                </a:solidFill>
              </a:rPr>
            </a:br>
            <a:r>
              <a:rPr lang="fr-FR" b="0" dirty="0">
                <a:solidFill>
                  <a:schemeClr val="bg1"/>
                </a:solidFill>
              </a:rPr>
              <a:t>3. FINANCEMENT DES FORMATIONS </a:t>
            </a:r>
            <a:r>
              <a:rPr lang="fr-FR" dirty="0">
                <a:solidFill>
                  <a:schemeClr val="bg1"/>
                </a:solidFill>
              </a:rPr>
              <a:t>A SON RYTHME</a:t>
            </a:r>
            <a:br>
              <a:rPr lang="fr-FR" dirty="0">
                <a:solidFill>
                  <a:schemeClr val="bg1"/>
                </a:solidFill>
              </a:rPr>
            </a:br>
            <a:r>
              <a:rPr lang="fr-FR" b="0" dirty="0">
                <a:solidFill>
                  <a:schemeClr val="bg1"/>
                </a:solidFill>
              </a:rPr>
              <a:t>4.</a:t>
            </a:r>
            <a:r>
              <a:rPr lang="fr-FR" dirty="0">
                <a:solidFill>
                  <a:schemeClr val="bg1"/>
                </a:solidFill>
              </a:rPr>
              <a:t> </a:t>
            </a:r>
            <a:r>
              <a:rPr lang="fr-FR" b="0" dirty="0">
                <a:solidFill>
                  <a:schemeClr val="bg1"/>
                </a:solidFill>
              </a:rPr>
              <a:t>VISA</a:t>
            </a:r>
            <a:br>
              <a:rPr lang="fr-FR" b="0" dirty="0">
                <a:solidFill>
                  <a:schemeClr val="bg1"/>
                </a:solidFill>
              </a:rPr>
            </a:br>
            <a:r>
              <a:rPr lang="fr-FR" b="0" dirty="0">
                <a:solidFill>
                  <a:schemeClr val="bg1"/>
                </a:solidFill>
              </a:rPr>
              <a:t>5. LOGEMENT</a:t>
            </a:r>
            <a:br>
              <a:rPr lang="fr-FR" dirty="0">
                <a:solidFill>
                  <a:schemeClr val="bg1"/>
                </a:solidFill>
              </a:rPr>
            </a:br>
            <a:br>
              <a:rPr lang="fr-FR" dirty="0">
                <a:solidFill>
                  <a:schemeClr val="bg1"/>
                </a:solidFill>
              </a:rPr>
            </a:br>
            <a:br>
              <a:rPr lang="fr-FR" sz="1200" dirty="0">
                <a:solidFill>
                  <a:schemeClr val="bg1"/>
                </a:solidFill>
              </a:rPr>
            </a:br>
            <a:endParaRPr sz="1800"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4263962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txBox="1">
            <a:spLocks noGrp="1"/>
          </p:cNvSpPr>
          <p:nvPr>
            <p:ph type="title"/>
          </p:nvPr>
        </p:nvSpPr>
        <p:spPr>
          <a:xfrm>
            <a:off x="1500869" y="3124200"/>
            <a:ext cx="10343100" cy="22959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600"/>
              </a:spcBef>
              <a:spcAft>
                <a:spcPts val="0"/>
              </a:spcAft>
              <a:buClr>
                <a:schemeClr val="dk1"/>
              </a:buClr>
              <a:buSzPts val="1100"/>
              <a:buFont typeface="Arial"/>
              <a:buNone/>
            </a:pPr>
            <a:r>
              <a:rPr lang="fr-FR" sz="4400" b="0" dirty="0" err="1">
                <a:solidFill>
                  <a:schemeClr val="tx1"/>
                </a:solidFill>
              </a:rPr>
              <a:t>www.bioforce.org</a:t>
            </a:r>
            <a:endParaRPr sz="4400" b="0" dirty="0">
              <a:solidFill>
                <a:schemeClr val="tx1"/>
              </a:solidFill>
            </a:endParaRPr>
          </a:p>
          <a:p>
            <a:pPr marL="0" lvl="0" indent="0" algn="l" rtl="0">
              <a:lnSpc>
                <a:spcPct val="100000"/>
              </a:lnSpc>
              <a:spcBef>
                <a:spcPts val="600"/>
              </a:spcBef>
              <a:spcAft>
                <a:spcPts val="0"/>
              </a:spcAft>
              <a:buClr>
                <a:schemeClr val="dk1"/>
              </a:buClr>
              <a:buSzPts val="1100"/>
              <a:buFont typeface="Arial"/>
              <a:buNone/>
            </a:pPr>
            <a:r>
              <a:rPr lang="fr-FR" b="0" dirty="0" err="1">
                <a:solidFill>
                  <a:schemeClr val="tx1"/>
                </a:solidFill>
              </a:rPr>
              <a:t>infoeurope@bioforce.org</a:t>
            </a:r>
            <a:br>
              <a:rPr lang="fr-FR" sz="4400" dirty="0">
                <a:solidFill>
                  <a:schemeClr val="tx1"/>
                </a:solidFill>
              </a:rPr>
            </a:br>
            <a:endParaRPr sz="1600" b="0" dirty="0">
              <a:solidFill>
                <a:schemeClr val="tx1"/>
              </a:solidFill>
            </a:endParaRPr>
          </a:p>
        </p:txBody>
      </p:sp>
      <p:sp>
        <p:nvSpPr>
          <p:cNvPr id="276" name="Google Shape;276;p34"/>
          <p:cNvSpPr txBox="1"/>
          <p:nvPr/>
        </p:nvSpPr>
        <p:spPr>
          <a:xfrm>
            <a:off x="1407661" y="2393913"/>
            <a:ext cx="108738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fr-FR" sz="5900" b="1" i="0" u="none" strike="noStrike" cap="none" dirty="0">
                <a:solidFill>
                  <a:srgbClr val="E84424"/>
                </a:solidFill>
                <a:latin typeface="Arial"/>
                <a:ea typeface="Arial"/>
                <a:cs typeface="Arial"/>
                <a:sym typeface="Arial"/>
              </a:rPr>
              <a:t>Des questions ?</a:t>
            </a:r>
            <a:endParaRPr sz="5900" b="1" i="0" u="none" strike="noStrike" cap="none" dirty="0">
              <a:solidFill>
                <a:srgbClr val="E84424"/>
              </a:solidFill>
              <a:latin typeface="Arial"/>
              <a:ea typeface="Arial"/>
              <a:cs typeface="Arial"/>
              <a:sym typeface="Arial"/>
            </a:endParaRPr>
          </a:p>
        </p:txBody>
      </p:sp>
      <p:pic>
        <p:nvPicPr>
          <p:cNvPr id="6" name="Image 5">
            <a:extLst>
              <a:ext uri="{FF2B5EF4-FFF2-40B4-BE49-F238E27FC236}">
                <a16:creationId xmlns:a16="http://schemas.microsoft.com/office/drawing/2014/main" id="{789D07CA-32B1-C345-A4CF-662E6F52E0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3184" y="5634789"/>
            <a:ext cx="699064" cy="699064"/>
          </a:xfrm>
          <a:prstGeom prst="rect">
            <a:avLst/>
          </a:prstGeom>
        </p:spPr>
      </p:pic>
      <p:pic>
        <p:nvPicPr>
          <p:cNvPr id="7" name="Image 6">
            <a:extLst>
              <a:ext uri="{FF2B5EF4-FFF2-40B4-BE49-F238E27FC236}">
                <a16:creationId xmlns:a16="http://schemas.microsoft.com/office/drawing/2014/main" id="{2FC4C6B9-C7D2-E747-AB2E-DBFE082F2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4561" y="5634789"/>
            <a:ext cx="718591" cy="699064"/>
          </a:xfrm>
          <a:prstGeom prst="rect">
            <a:avLst/>
          </a:prstGeom>
        </p:spPr>
      </p:pic>
      <p:pic>
        <p:nvPicPr>
          <p:cNvPr id="8" name="Image 7">
            <a:extLst>
              <a:ext uri="{FF2B5EF4-FFF2-40B4-BE49-F238E27FC236}">
                <a16:creationId xmlns:a16="http://schemas.microsoft.com/office/drawing/2014/main" id="{188F72D0-1DBE-6C42-8356-D2123D37E5FF}"/>
              </a:ext>
            </a:extLst>
          </p:cNvPr>
          <p:cNvPicPr>
            <a:picLocks noChangeAspect="1"/>
          </p:cNvPicPr>
          <p:nvPr/>
        </p:nvPicPr>
        <p:blipFill>
          <a:blip r:embed="rId5"/>
          <a:stretch>
            <a:fillRect/>
          </a:stretch>
        </p:blipFill>
        <p:spPr>
          <a:xfrm>
            <a:off x="8643814" y="5660287"/>
            <a:ext cx="821863" cy="668449"/>
          </a:xfrm>
          <a:prstGeom prst="rect">
            <a:avLst/>
          </a:prstGeom>
        </p:spPr>
      </p:pic>
      <p:pic>
        <p:nvPicPr>
          <p:cNvPr id="9" name="Image 8">
            <a:extLst>
              <a:ext uri="{FF2B5EF4-FFF2-40B4-BE49-F238E27FC236}">
                <a16:creationId xmlns:a16="http://schemas.microsoft.com/office/drawing/2014/main" id="{EADBAA6E-A87B-3944-B33A-B989B0E93417}"/>
              </a:ext>
            </a:extLst>
          </p:cNvPr>
          <p:cNvPicPr>
            <a:picLocks noChangeAspect="1"/>
          </p:cNvPicPr>
          <p:nvPr/>
        </p:nvPicPr>
        <p:blipFill>
          <a:blip r:embed="rId6"/>
          <a:stretch>
            <a:fillRect/>
          </a:stretch>
        </p:blipFill>
        <p:spPr>
          <a:xfrm>
            <a:off x="9675709" y="5652343"/>
            <a:ext cx="689658" cy="689658"/>
          </a:xfrm>
          <a:prstGeom prst="rect">
            <a:avLst/>
          </a:prstGeom>
        </p:spPr>
      </p:pic>
      <p:pic>
        <p:nvPicPr>
          <p:cNvPr id="10" name="Image 9">
            <a:extLst>
              <a:ext uri="{FF2B5EF4-FFF2-40B4-BE49-F238E27FC236}">
                <a16:creationId xmlns:a16="http://schemas.microsoft.com/office/drawing/2014/main" id="{73B651C0-1818-994C-880C-727F19F9FD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6613" y="5636055"/>
            <a:ext cx="718591" cy="7169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470455" y="1751371"/>
            <a:ext cx="9630092" cy="43619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84424"/>
              </a:buClr>
              <a:buSzPts val="4000"/>
              <a:buFont typeface="Arial"/>
              <a:buNone/>
            </a:pPr>
            <a:r>
              <a:rPr lang="fr-FR" dirty="0">
                <a:solidFill>
                  <a:srgbClr val="E84424"/>
                </a:solidFill>
              </a:rPr>
              <a:t>CANDIDATER</a:t>
            </a:r>
            <a:br>
              <a:rPr lang="fr-FR" dirty="0">
                <a:solidFill>
                  <a:srgbClr val="E84424"/>
                </a:solidFill>
              </a:rPr>
            </a:br>
            <a:r>
              <a:rPr lang="fr-FR" b="0" dirty="0">
                <a:solidFill>
                  <a:srgbClr val="E84424"/>
                </a:solidFill>
              </a:rPr>
              <a:t>FORMATIONS DIPLOMANTES EN CONTINU OU VOTRE RYTHME</a:t>
            </a:r>
            <a:endParaRPr sz="2000" b="0" dirty="0">
              <a:solidFill>
                <a:srgbClr val="000002"/>
              </a:solidFill>
            </a:endParaRPr>
          </a:p>
        </p:txBody>
      </p:sp>
      <p:sp>
        <p:nvSpPr>
          <p:cNvPr id="92" name="Google Shape;92;p15"/>
          <p:cNvSpPr txBox="1"/>
          <p:nvPr/>
        </p:nvSpPr>
        <p:spPr>
          <a:xfrm>
            <a:off x="1332142" y="881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rgbClr val="E84424"/>
                </a:solidFill>
                <a:latin typeface="Arial"/>
                <a:ea typeface="Arial"/>
                <a:cs typeface="Arial"/>
                <a:sym typeface="Arial"/>
              </a:rPr>
              <a:t>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2" name="Google Shape;252;p34"/>
          <p:cNvSpPr/>
          <p:nvPr/>
        </p:nvSpPr>
        <p:spPr>
          <a:xfrm>
            <a:off x="865906" y="3692453"/>
            <a:ext cx="2519024" cy="981300"/>
          </a:xfrm>
          <a:prstGeom prst="rect">
            <a:avLst/>
          </a:prstGeom>
          <a:solidFill>
            <a:schemeClr val="lt1"/>
          </a:solidFill>
          <a:ln>
            <a:noFill/>
          </a:ln>
        </p:spPr>
        <p:txBody>
          <a:bodyPr spcFirstLastPara="1" wrap="square" lIns="91425" tIns="45700" rIns="91425" bIns="45700" anchor="ctr" anchorCtr="0">
            <a:noAutofit/>
          </a:bodyPr>
          <a:lstStyle/>
          <a:p>
            <a:pPr marL="0" marR="0" lvl="0" indent="0" rtl="0">
              <a:spcBef>
                <a:spcPts val="0"/>
              </a:spcBef>
              <a:spcAft>
                <a:spcPts val="0"/>
              </a:spcAft>
              <a:buClr>
                <a:srgbClr val="000000"/>
              </a:buClr>
              <a:buSzPts val="1700"/>
              <a:buFont typeface="Arial"/>
              <a:buNone/>
            </a:pPr>
            <a:r>
              <a:rPr lang="fr-FR" sz="1700" b="1" i="0" u="none" strike="noStrike" cap="none" dirty="0">
                <a:solidFill>
                  <a:srgbClr val="333331"/>
                </a:solidFill>
                <a:latin typeface="+mn-lt"/>
              </a:rPr>
              <a:t>Formulaire en ligne sur la page web de la formation</a:t>
            </a:r>
            <a:r>
              <a:rPr lang="fr-FR" b="1" dirty="0">
                <a:latin typeface="+mn-lt"/>
              </a:rPr>
              <a:t> </a:t>
            </a:r>
            <a:r>
              <a:rPr lang="fr-FR" sz="1700" i="0" u="none" strike="noStrike" cap="none" dirty="0">
                <a:solidFill>
                  <a:srgbClr val="333331"/>
                </a:solidFill>
                <a:latin typeface="+mn-lt"/>
              </a:rPr>
              <a:t>+ règlement des frais de sélection </a:t>
            </a:r>
            <a:br>
              <a:rPr lang="fr-FR" sz="1700" i="0" u="none" strike="noStrike" cap="none" dirty="0">
                <a:solidFill>
                  <a:srgbClr val="333331"/>
                </a:solidFill>
                <a:latin typeface="+mn-lt"/>
              </a:rPr>
            </a:br>
            <a:r>
              <a:rPr lang="fr-FR" sz="1700" i="0" u="none" strike="noStrike" cap="none" dirty="0">
                <a:solidFill>
                  <a:srgbClr val="333331"/>
                </a:solidFill>
                <a:latin typeface="+mn-lt"/>
              </a:rPr>
              <a:t>de 60 €</a:t>
            </a:r>
            <a:endParaRPr sz="1200" i="0" u="none" strike="noStrike" cap="none" dirty="0">
              <a:solidFill>
                <a:srgbClr val="333331"/>
              </a:solidFill>
              <a:latin typeface="+mn-lt"/>
            </a:endParaRPr>
          </a:p>
        </p:txBody>
      </p:sp>
      <p:sp>
        <p:nvSpPr>
          <p:cNvPr id="253" name="Google Shape;253;p34"/>
          <p:cNvSpPr/>
          <p:nvPr/>
        </p:nvSpPr>
        <p:spPr>
          <a:xfrm>
            <a:off x="9134931" y="4612183"/>
            <a:ext cx="2752828" cy="811800"/>
          </a:xfrm>
          <a:prstGeom prst="rect">
            <a:avLst/>
          </a:prstGeom>
          <a:solidFill>
            <a:schemeClr val="lt1"/>
          </a:solidFill>
          <a:ln>
            <a:noFill/>
          </a:ln>
        </p:spPr>
        <p:txBody>
          <a:bodyPr spcFirstLastPara="1" wrap="square" lIns="91425" tIns="45700" rIns="91425" bIns="45700" anchor="ctr" anchorCtr="0">
            <a:noAutofit/>
          </a:bodyPr>
          <a:lstStyle/>
          <a:p>
            <a:pPr>
              <a:buSzPts val="1700"/>
            </a:pPr>
            <a:r>
              <a:rPr lang="fr-FR" sz="1700" b="1" i="0" u="none" strike="noStrike" cap="none" dirty="0">
                <a:solidFill>
                  <a:srgbClr val="333331"/>
                </a:solidFill>
                <a:latin typeface="+mn-lt"/>
              </a:rPr>
              <a:t>Entretien individuel </a:t>
            </a:r>
            <a:r>
              <a:rPr lang="fr-FR" sz="1700" b="1" dirty="0">
                <a:solidFill>
                  <a:srgbClr val="333331"/>
                </a:solidFill>
                <a:latin typeface="+mn-lt"/>
              </a:rPr>
              <a:t>facultatif à </a:t>
            </a:r>
            <a:r>
              <a:rPr lang="fr-FR" sz="1700" b="1" i="0" u="none" strike="noStrike" cap="none" dirty="0">
                <a:solidFill>
                  <a:srgbClr val="333331"/>
                </a:solidFill>
                <a:latin typeface="+mn-lt"/>
              </a:rPr>
              <a:t>distance </a:t>
            </a:r>
            <a:r>
              <a:rPr lang="fr-FR" sz="1700" dirty="0">
                <a:solidFill>
                  <a:srgbClr val="333331"/>
                </a:solidFill>
                <a:latin typeface="+mn-lt"/>
              </a:rPr>
              <a:t>sur demande de notre</a:t>
            </a:r>
            <a:r>
              <a:rPr lang="fr-FR" sz="1700" i="0" u="none" strike="noStrike" cap="none" dirty="0">
                <a:solidFill>
                  <a:srgbClr val="333331"/>
                </a:solidFill>
                <a:latin typeface="+mn-lt"/>
              </a:rPr>
              <a:t> équipe pédagogique</a:t>
            </a:r>
            <a:r>
              <a:rPr lang="fr-FR" sz="1700" dirty="0">
                <a:solidFill>
                  <a:srgbClr val="333331"/>
                </a:solidFill>
                <a:latin typeface="+mn-lt"/>
              </a:rPr>
              <a:t> </a:t>
            </a:r>
            <a:endParaRPr sz="1700" i="0" u="none" strike="noStrike" cap="none" dirty="0">
              <a:solidFill>
                <a:srgbClr val="333331"/>
              </a:solidFill>
              <a:latin typeface="+mn-lt"/>
            </a:endParaRPr>
          </a:p>
        </p:txBody>
      </p:sp>
      <p:cxnSp>
        <p:nvCxnSpPr>
          <p:cNvPr id="254" name="Google Shape;254;p34"/>
          <p:cNvCxnSpPr/>
          <p:nvPr/>
        </p:nvCxnSpPr>
        <p:spPr>
          <a:xfrm>
            <a:off x="9255640" y="5652082"/>
            <a:ext cx="0" cy="552300"/>
          </a:xfrm>
          <a:prstGeom prst="straightConnector1">
            <a:avLst/>
          </a:prstGeom>
          <a:noFill/>
          <a:ln w="9525" cap="flat" cmpd="sng">
            <a:solidFill>
              <a:srgbClr val="E84525"/>
            </a:solidFill>
            <a:prstDash val="solid"/>
            <a:miter lim="800000"/>
            <a:headEnd type="none" w="sm" len="sm"/>
            <a:tailEnd type="triangle" w="med" len="med"/>
          </a:ln>
        </p:spPr>
      </p:cxnSp>
      <p:sp>
        <p:nvSpPr>
          <p:cNvPr id="255" name="Google Shape;255;p34"/>
          <p:cNvSpPr txBox="1"/>
          <p:nvPr/>
        </p:nvSpPr>
        <p:spPr>
          <a:xfrm>
            <a:off x="9134931" y="6244034"/>
            <a:ext cx="2080800"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b="0" i="0" u="none" strike="noStrike" cap="none" dirty="0">
                <a:solidFill>
                  <a:srgbClr val="E84324"/>
                </a:solidFill>
                <a:latin typeface="+mn-lt"/>
                <a:ea typeface="Arial"/>
                <a:cs typeface="Arial"/>
                <a:sym typeface="Arial"/>
              </a:rPr>
              <a:t>Réponse</a:t>
            </a:r>
            <a:endParaRPr sz="1600" b="1" i="0" u="none" strike="noStrike" cap="none" dirty="0">
              <a:solidFill>
                <a:srgbClr val="E84324"/>
              </a:solidFill>
              <a:latin typeface="+mn-lt"/>
              <a:ea typeface="Arial"/>
              <a:cs typeface="Arial"/>
              <a:sym typeface="Arial"/>
            </a:endParaRPr>
          </a:p>
        </p:txBody>
      </p:sp>
      <p:sp>
        <p:nvSpPr>
          <p:cNvPr id="256" name="Google Shape;256;p34"/>
          <p:cNvSpPr txBox="1"/>
          <p:nvPr/>
        </p:nvSpPr>
        <p:spPr>
          <a:xfrm>
            <a:off x="9210336" y="5712781"/>
            <a:ext cx="1725300" cy="297600"/>
          </a:xfrm>
          <a:prstGeom prst="rect">
            <a:avLst/>
          </a:prstGeom>
          <a:noFill/>
          <a:ln>
            <a:noFill/>
          </a:ln>
        </p:spPr>
        <p:txBody>
          <a:bodyPr spcFirstLastPara="1" wrap="square" lIns="91425" tIns="45700" rIns="91425" bIns="45700" anchor="t" anchorCtr="0">
            <a:noAutofit/>
          </a:bodyPr>
          <a:lstStyle/>
          <a:p>
            <a:pPr marL="0" marR="0" lvl="0" indent="0" algn="ctr" rtl="0">
              <a:lnSpc>
                <a:spcPct val="101250"/>
              </a:lnSpc>
              <a:spcBef>
                <a:spcPts val="0"/>
              </a:spcBef>
              <a:spcAft>
                <a:spcPts val="0"/>
              </a:spcAft>
              <a:buClr>
                <a:srgbClr val="000000"/>
              </a:buClr>
              <a:buSzPts val="1600"/>
              <a:buFont typeface="Arial"/>
              <a:buNone/>
            </a:pPr>
            <a:r>
              <a:rPr lang="fr-FR" sz="1600" dirty="0">
                <a:solidFill>
                  <a:srgbClr val="E84525"/>
                </a:solidFill>
                <a:latin typeface="+mn-lt"/>
              </a:rPr>
              <a:t>2</a:t>
            </a:r>
            <a:r>
              <a:rPr lang="fr-FR" sz="1600" b="0" i="0" u="none" strike="noStrike" cap="none" dirty="0">
                <a:solidFill>
                  <a:srgbClr val="E84525"/>
                </a:solidFill>
                <a:latin typeface="+mn-lt"/>
                <a:sym typeface="Arial"/>
              </a:rPr>
              <a:t> semaines max</a:t>
            </a:r>
            <a:endParaRPr sz="1600" b="1" i="0" u="none" strike="noStrike" cap="none" dirty="0">
              <a:solidFill>
                <a:srgbClr val="E84525"/>
              </a:solidFill>
              <a:latin typeface="+mn-lt"/>
              <a:sym typeface="Arial"/>
            </a:endParaRPr>
          </a:p>
        </p:txBody>
      </p:sp>
      <p:sp>
        <p:nvSpPr>
          <p:cNvPr id="257" name="Google Shape;257;p34"/>
          <p:cNvSpPr txBox="1"/>
          <p:nvPr/>
        </p:nvSpPr>
        <p:spPr>
          <a:xfrm>
            <a:off x="5388961" y="3519971"/>
            <a:ext cx="1330337"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i="0" u="none" strike="noStrike" cap="none" dirty="0">
                <a:solidFill>
                  <a:srgbClr val="333331"/>
                </a:solidFill>
                <a:latin typeface="+mn-lt"/>
              </a:rPr>
              <a:t>Candidature retenue</a:t>
            </a:r>
            <a:endParaRPr sz="1600" b="1" i="0" u="none" strike="noStrike" cap="none" dirty="0">
              <a:solidFill>
                <a:srgbClr val="333331"/>
              </a:solidFill>
              <a:latin typeface="+mn-lt"/>
            </a:endParaRPr>
          </a:p>
        </p:txBody>
      </p:sp>
      <p:sp>
        <p:nvSpPr>
          <p:cNvPr id="258" name="Google Shape;258;p34"/>
          <p:cNvSpPr txBox="1"/>
          <p:nvPr/>
        </p:nvSpPr>
        <p:spPr>
          <a:xfrm>
            <a:off x="6199246" y="1703498"/>
            <a:ext cx="1269000" cy="297600"/>
          </a:xfrm>
          <a:prstGeom prst="rect">
            <a:avLst/>
          </a:prstGeom>
          <a:noFill/>
          <a:ln>
            <a:noFill/>
          </a:ln>
        </p:spPr>
        <p:txBody>
          <a:bodyPr spcFirstLastPara="1" wrap="square" lIns="91425" tIns="45700" rIns="91425" bIns="45700" anchor="t" anchorCtr="0">
            <a:noAutofit/>
          </a:bodyPr>
          <a:lstStyle/>
          <a:p>
            <a:pPr marL="0" marR="0" lvl="0" indent="0" algn="ctr" rtl="0">
              <a:lnSpc>
                <a:spcPct val="101250"/>
              </a:lnSpc>
              <a:spcBef>
                <a:spcPts val="0"/>
              </a:spcBef>
              <a:spcAft>
                <a:spcPts val="0"/>
              </a:spcAft>
              <a:buClr>
                <a:srgbClr val="000000"/>
              </a:buClr>
              <a:buSzPts val="1600"/>
              <a:buFont typeface="Arial"/>
              <a:buNone/>
            </a:pPr>
            <a:r>
              <a:rPr lang="fr-FR" sz="1600" b="0" i="0" u="none" strike="noStrike" cap="none" dirty="0">
                <a:solidFill>
                  <a:srgbClr val="E84525"/>
                </a:solidFill>
                <a:latin typeface="+mn-lt"/>
                <a:ea typeface="Arial"/>
                <a:cs typeface="Arial"/>
                <a:sym typeface="Arial"/>
              </a:rPr>
              <a:t>2 mois max</a:t>
            </a:r>
            <a:endParaRPr sz="1600" b="1" i="0" u="none" strike="noStrike" cap="none" dirty="0">
              <a:solidFill>
                <a:srgbClr val="E84525"/>
              </a:solidFill>
              <a:latin typeface="+mn-lt"/>
              <a:ea typeface="Arial"/>
              <a:cs typeface="Arial"/>
              <a:sym typeface="Arial"/>
            </a:endParaRPr>
          </a:p>
        </p:txBody>
      </p:sp>
      <p:sp>
        <p:nvSpPr>
          <p:cNvPr id="259" name="Google Shape;259;p34"/>
          <p:cNvSpPr txBox="1"/>
          <p:nvPr/>
        </p:nvSpPr>
        <p:spPr>
          <a:xfrm>
            <a:off x="6719302" y="3527678"/>
            <a:ext cx="1647872"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b="0" i="0" u="none" strike="noStrike" cap="none" dirty="0">
                <a:solidFill>
                  <a:srgbClr val="333331"/>
                </a:solidFill>
                <a:latin typeface="+mn-lt"/>
                <a:ea typeface="Arial"/>
                <a:cs typeface="Arial"/>
                <a:sym typeface="Arial"/>
              </a:rPr>
              <a:t>Convocation</a:t>
            </a:r>
            <a:endParaRPr sz="1600" b="1" i="0" u="none" strike="noStrike" cap="none" dirty="0">
              <a:solidFill>
                <a:srgbClr val="333331"/>
              </a:solidFill>
              <a:latin typeface="+mn-lt"/>
              <a:ea typeface="Arial"/>
              <a:cs typeface="Arial"/>
              <a:sym typeface="Arial"/>
            </a:endParaRPr>
          </a:p>
        </p:txBody>
      </p:sp>
      <p:sp>
        <p:nvSpPr>
          <p:cNvPr id="20" name="Google Shape;257;p34"/>
          <p:cNvSpPr txBox="1"/>
          <p:nvPr/>
        </p:nvSpPr>
        <p:spPr>
          <a:xfrm>
            <a:off x="3837565" y="3529225"/>
            <a:ext cx="1392769"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i="0" u="none" strike="noStrike" cap="none" dirty="0">
                <a:solidFill>
                  <a:srgbClr val="333331"/>
                </a:solidFill>
                <a:latin typeface="+mn-lt"/>
              </a:rPr>
              <a:t>Candidature non retenue</a:t>
            </a:r>
            <a:endParaRPr sz="1600" b="1" i="0" u="none" strike="noStrike" cap="none" dirty="0">
              <a:solidFill>
                <a:srgbClr val="333331"/>
              </a:solidFill>
              <a:latin typeface="+mn-lt"/>
            </a:endParaRPr>
          </a:p>
        </p:txBody>
      </p:sp>
      <p:sp>
        <p:nvSpPr>
          <p:cNvPr id="2" name="Titre 1">
            <a:extLst>
              <a:ext uri="{FF2B5EF4-FFF2-40B4-BE49-F238E27FC236}">
                <a16:creationId xmlns:a16="http://schemas.microsoft.com/office/drawing/2014/main" id="{C3555B75-AEA3-547D-8020-81376EB72225}"/>
              </a:ext>
            </a:extLst>
          </p:cNvPr>
          <p:cNvSpPr txBox="1">
            <a:spLocks/>
          </p:cNvSpPr>
          <p:nvPr/>
        </p:nvSpPr>
        <p:spPr>
          <a:xfrm>
            <a:off x="739585" y="677559"/>
            <a:ext cx="9310749" cy="8306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spc="-150" dirty="0">
                <a:solidFill>
                  <a:srgbClr val="E84424"/>
                </a:solidFill>
                <a:latin typeface="Arial" panose="020B0604020202020204" pitchFamily="34" charset="0"/>
                <a:cs typeface="Arial" panose="020B0604020202020204" pitchFamily="34" charset="0"/>
              </a:rPr>
              <a:t>Candidater </a:t>
            </a:r>
            <a:r>
              <a:rPr lang="fr-FR" sz="4000" b="1" spc="-150" dirty="0">
                <a:solidFill>
                  <a:srgbClr val="E84424"/>
                </a:solidFill>
                <a:latin typeface="Arial" panose="020B0604020202020204" pitchFamily="34" charset="0"/>
                <a:cs typeface="Arial" panose="020B0604020202020204" pitchFamily="34" charset="0"/>
              </a:rPr>
              <a:t>formations en continu</a:t>
            </a:r>
          </a:p>
        </p:txBody>
      </p:sp>
      <p:sp>
        <p:nvSpPr>
          <p:cNvPr id="4" name="Chevron 3">
            <a:extLst>
              <a:ext uri="{FF2B5EF4-FFF2-40B4-BE49-F238E27FC236}">
                <a16:creationId xmlns:a16="http://schemas.microsoft.com/office/drawing/2014/main" id="{06A2F2AE-84BF-6D93-2F29-22EE933C3CE5}"/>
              </a:ext>
            </a:extLst>
          </p:cNvPr>
          <p:cNvSpPr/>
          <p:nvPr/>
        </p:nvSpPr>
        <p:spPr>
          <a:xfrm>
            <a:off x="3783426" y="2398209"/>
            <a:ext cx="522515" cy="537883"/>
          </a:xfrm>
          <a:prstGeom prst="chevron">
            <a:avLst/>
          </a:prstGeom>
          <a:solidFill>
            <a:srgbClr val="E84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Rectangle à coins arrondis 34">
            <a:extLst>
              <a:ext uri="{FF2B5EF4-FFF2-40B4-BE49-F238E27FC236}">
                <a16:creationId xmlns:a16="http://schemas.microsoft.com/office/drawing/2014/main" id="{F8CB38CE-DC61-1DAC-F0FB-F5BAD62E2B4B}"/>
              </a:ext>
            </a:extLst>
          </p:cNvPr>
          <p:cNvSpPr/>
          <p:nvPr/>
        </p:nvSpPr>
        <p:spPr>
          <a:xfrm>
            <a:off x="9235203" y="3066876"/>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9DD0514C-5608-45DD-D057-5F6650F31428}"/>
              </a:ext>
            </a:extLst>
          </p:cNvPr>
          <p:cNvSpPr txBox="1"/>
          <p:nvPr/>
        </p:nvSpPr>
        <p:spPr>
          <a:xfrm>
            <a:off x="9222621" y="3278957"/>
            <a:ext cx="2458802" cy="707886"/>
          </a:xfrm>
          <a:prstGeom prst="rect">
            <a:avLst/>
          </a:prstGeom>
          <a:noFill/>
        </p:spPr>
        <p:txBody>
          <a:bodyPr wrap="square" rtlCol="0">
            <a:spAutoFit/>
          </a:bodyPr>
          <a:lstStyle/>
          <a:p>
            <a:pPr algn="ctr"/>
            <a:r>
              <a:rPr lang="fr-FR" sz="2000" b="1" dirty="0">
                <a:solidFill>
                  <a:srgbClr val="E84525"/>
                </a:solidFill>
                <a:latin typeface="Arial" panose="020B0604020202020204" pitchFamily="34" charset="0"/>
                <a:cs typeface="Arial" panose="020B0604020202020204" pitchFamily="34" charset="0"/>
              </a:rPr>
              <a:t>ENTRETIEN </a:t>
            </a:r>
            <a:br>
              <a:rPr lang="fr-FR" sz="2000" b="1" dirty="0">
                <a:solidFill>
                  <a:srgbClr val="E84525"/>
                </a:solidFill>
                <a:latin typeface="Arial" panose="020B0604020202020204" pitchFamily="34" charset="0"/>
                <a:cs typeface="Arial" panose="020B0604020202020204" pitchFamily="34" charset="0"/>
              </a:rPr>
            </a:br>
            <a:r>
              <a:rPr lang="fr-FR" sz="2000" dirty="0">
                <a:solidFill>
                  <a:srgbClr val="E84525"/>
                </a:solidFill>
                <a:latin typeface="Arial" panose="020B0604020202020204" pitchFamily="34" charset="0"/>
                <a:cs typeface="Arial" panose="020B0604020202020204" pitchFamily="34" charset="0"/>
              </a:rPr>
              <a:t>FACULTATIF</a:t>
            </a:r>
          </a:p>
        </p:txBody>
      </p:sp>
      <p:sp>
        <p:nvSpPr>
          <p:cNvPr id="11" name="Rectangle à coins arrondis 34">
            <a:extLst>
              <a:ext uri="{FF2B5EF4-FFF2-40B4-BE49-F238E27FC236}">
                <a16:creationId xmlns:a16="http://schemas.microsoft.com/office/drawing/2014/main" id="{71829728-A602-71A6-6358-935A60E98667}"/>
              </a:ext>
            </a:extLst>
          </p:cNvPr>
          <p:cNvSpPr/>
          <p:nvPr/>
        </p:nvSpPr>
        <p:spPr>
          <a:xfrm>
            <a:off x="4951480" y="2085264"/>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Google Shape;92;p15">
            <a:extLst>
              <a:ext uri="{FF2B5EF4-FFF2-40B4-BE49-F238E27FC236}">
                <a16:creationId xmlns:a16="http://schemas.microsoft.com/office/drawing/2014/main" id="{11B785CD-B7D2-FE97-816F-C75B2AEF5836}"/>
              </a:ext>
            </a:extLst>
          </p:cNvPr>
          <p:cNvSpPr txBox="1"/>
          <p:nvPr/>
        </p:nvSpPr>
        <p:spPr>
          <a:xfrm>
            <a:off x="4328551" y="1357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2</a:t>
            </a:r>
            <a:endParaRPr dirty="0">
              <a:solidFill>
                <a:schemeClr val="bg1">
                  <a:lumMod val="85000"/>
                </a:schemeClr>
              </a:solidFill>
            </a:endParaRPr>
          </a:p>
        </p:txBody>
      </p:sp>
      <p:sp>
        <p:nvSpPr>
          <p:cNvPr id="13" name="Rectangle à coins arrondis 34">
            <a:extLst>
              <a:ext uri="{FF2B5EF4-FFF2-40B4-BE49-F238E27FC236}">
                <a16:creationId xmlns:a16="http://schemas.microsoft.com/office/drawing/2014/main" id="{717D7CF9-1ACC-434A-C4F3-634EF4D75FAF}"/>
              </a:ext>
            </a:extLst>
          </p:cNvPr>
          <p:cNvSpPr/>
          <p:nvPr/>
        </p:nvSpPr>
        <p:spPr>
          <a:xfrm>
            <a:off x="1016447" y="2120846"/>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E737CF3-FE3C-4F5C-675F-3804E7810C29}"/>
              </a:ext>
            </a:extLst>
          </p:cNvPr>
          <p:cNvSpPr txBox="1"/>
          <p:nvPr/>
        </p:nvSpPr>
        <p:spPr>
          <a:xfrm>
            <a:off x="1007088" y="2305524"/>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CANDIDATER</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EN LIGNE</a:t>
            </a:r>
          </a:p>
        </p:txBody>
      </p:sp>
      <p:sp>
        <p:nvSpPr>
          <p:cNvPr id="15" name="Google Shape;92;p15">
            <a:extLst>
              <a:ext uri="{FF2B5EF4-FFF2-40B4-BE49-F238E27FC236}">
                <a16:creationId xmlns:a16="http://schemas.microsoft.com/office/drawing/2014/main" id="{675654BD-C50A-0640-E066-544C43FA9356}"/>
              </a:ext>
            </a:extLst>
          </p:cNvPr>
          <p:cNvSpPr txBox="1"/>
          <p:nvPr/>
        </p:nvSpPr>
        <p:spPr>
          <a:xfrm>
            <a:off x="393518" y="1393461"/>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1</a:t>
            </a:r>
            <a:endParaRPr dirty="0">
              <a:solidFill>
                <a:schemeClr val="bg1">
                  <a:lumMod val="85000"/>
                </a:schemeClr>
              </a:solidFill>
            </a:endParaRPr>
          </a:p>
        </p:txBody>
      </p:sp>
      <p:sp>
        <p:nvSpPr>
          <p:cNvPr id="16" name="Chevron 15">
            <a:extLst>
              <a:ext uri="{FF2B5EF4-FFF2-40B4-BE49-F238E27FC236}">
                <a16:creationId xmlns:a16="http://schemas.microsoft.com/office/drawing/2014/main" id="{8F96735E-008F-160D-83A8-208DA910AE1A}"/>
              </a:ext>
            </a:extLst>
          </p:cNvPr>
          <p:cNvSpPr/>
          <p:nvPr/>
        </p:nvSpPr>
        <p:spPr>
          <a:xfrm>
            <a:off x="8003284" y="3478695"/>
            <a:ext cx="522515" cy="537883"/>
          </a:xfrm>
          <a:prstGeom prst="chevron">
            <a:avLst/>
          </a:prstGeom>
          <a:pattFill prst="smConfetti">
            <a:fgClr>
              <a:srgbClr val="E8432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Google Shape;256;p34">
            <a:extLst>
              <a:ext uri="{FF2B5EF4-FFF2-40B4-BE49-F238E27FC236}">
                <a16:creationId xmlns:a16="http://schemas.microsoft.com/office/drawing/2014/main" id="{87DBBB78-49B8-A912-46EE-2DCE8C9CAB6B}"/>
              </a:ext>
            </a:extLst>
          </p:cNvPr>
          <p:cNvSpPr txBox="1"/>
          <p:nvPr/>
        </p:nvSpPr>
        <p:spPr>
          <a:xfrm>
            <a:off x="6172154" y="5973636"/>
            <a:ext cx="1725300"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dirty="0">
                <a:solidFill>
                  <a:srgbClr val="E84525"/>
                </a:solidFill>
                <a:latin typeface="+mn-lt"/>
              </a:rPr>
              <a:t>Félicitations !</a:t>
            </a:r>
            <a:endParaRPr sz="1600" b="1" i="0" u="none" strike="noStrike" cap="none" dirty="0">
              <a:solidFill>
                <a:srgbClr val="E84525"/>
              </a:solidFill>
              <a:latin typeface="+mn-lt"/>
              <a:sym typeface="Arial"/>
            </a:endParaRPr>
          </a:p>
        </p:txBody>
      </p:sp>
      <p:cxnSp>
        <p:nvCxnSpPr>
          <p:cNvPr id="19" name="Google Shape;254;p34">
            <a:extLst>
              <a:ext uri="{FF2B5EF4-FFF2-40B4-BE49-F238E27FC236}">
                <a16:creationId xmlns:a16="http://schemas.microsoft.com/office/drawing/2014/main" id="{1AFC7E32-9689-6028-1560-8FD9A486D606}"/>
              </a:ext>
            </a:extLst>
          </p:cNvPr>
          <p:cNvCxnSpPr/>
          <p:nvPr/>
        </p:nvCxnSpPr>
        <p:spPr>
          <a:xfrm>
            <a:off x="3943081" y="4104733"/>
            <a:ext cx="0" cy="552300"/>
          </a:xfrm>
          <a:prstGeom prst="straightConnector1">
            <a:avLst/>
          </a:prstGeom>
          <a:noFill/>
          <a:ln w="9525" cap="flat" cmpd="sng">
            <a:solidFill>
              <a:srgbClr val="E84525"/>
            </a:solidFill>
            <a:prstDash val="solid"/>
            <a:miter lim="800000"/>
            <a:headEnd type="none" w="sm" len="sm"/>
            <a:tailEnd type="triangle" w="med" len="med"/>
          </a:ln>
        </p:spPr>
      </p:cxnSp>
      <p:sp>
        <p:nvSpPr>
          <p:cNvPr id="21" name="Google Shape;256;p34">
            <a:extLst>
              <a:ext uri="{FF2B5EF4-FFF2-40B4-BE49-F238E27FC236}">
                <a16:creationId xmlns:a16="http://schemas.microsoft.com/office/drawing/2014/main" id="{757A5CA2-2693-D22E-974E-C9A37D2F9179}"/>
              </a:ext>
            </a:extLst>
          </p:cNvPr>
          <p:cNvSpPr txBox="1"/>
          <p:nvPr/>
        </p:nvSpPr>
        <p:spPr>
          <a:xfrm>
            <a:off x="3797266" y="4677215"/>
            <a:ext cx="385802"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dirty="0">
                <a:solidFill>
                  <a:srgbClr val="E84525"/>
                </a:solidFill>
                <a:latin typeface="+mn-lt"/>
                <a:sym typeface="Wingdings" pitchFamily="2" charset="2"/>
              </a:rPr>
              <a:t></a:t>
            </a:r>
            <a:endParaRPr sz="1600" b="1" i="0" u="none" strike="noStrike" cap="none" dirty="0">
              <a:solidFill>
                <a:srgbClr val="E84525"/>
              </a:solidFill>
              <a:latin typeface="+mn-lt"/>
              <a:sym typeface="Arial"/>
            </a:endParaRPr>
          </a:p>
        </p:txBody>
      </p:sp>
      <p:sp>
        <p:nvSpPr>
          <p:cNvPr id="10" name="Google Shape;92;p15">
            <a:extLst>
              <a:ext uri="{FF2B5EF4-FFF2-40B4-BE49-F238E27FC236}">
                <a16:creationId xmlns:a16="http://schemas.microsoft.com/office/drawing/2014/main" id="{11D9E950-A209-610D-3B7E-10327BC954C2}"/>
              </a:ext>
            </a:extLst>
          </p:cNvPr>
          <p:cNvSpPr txBox="1"/>
          <p:nvPr/>
        </p:nvSpPr>
        <p:spPr>
          <a:xfrm>
            <a:off x="8548995" y="234332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alpha val="50000"/>
                  </a:schemeClr>
                </a:solidFill>
                <a:latin typeface="Arial"/>
                <a:ea typeface="Arial"/>
                <a:cs typeface="Arial"/>
                <a:sym typeface="Arial"/>
              </a:rPr>
              <a:t>3</a:t>
            </a:r>
            <a:endParaRPr dirty="0">
              <a:solidFill>
                <a:schemeClr val="bg1">
                  <a:lumMod val="85000"/>
                  <a:alpha val="50000"/>
                </a:schemeClr>
              </a:solidFill>
            </a:endParaRPr>
          </a:p>
        </p:txBody>
      </p:sp>
      <p:sp>
        <p:nvSpPr>
          <p:cNvPr id="3" name="Rectangle à coins arrondis 34">
            <a:extLst>
              <a:ext uri="{FF2B5EF4-FFF2-40B4-BE49-F238E27FC236}">
                <a16:creationId xmlns:a16="http://schemas.microsoft.com/office/drawing/2014/main" id="{E72AD0CE-5976-CDDA-0DDE-776EFD641B44}"/>
              </a:ext>
            </a:extLst>
          </p:cNvPr>
          <p:cNvSpPr/>
          <p:nvPr/>
        </p:nvSpPr>
        <p:spPr>
          <a:xfrm>
            <a:off x="6048587" y="4896561"/>
            <a:ext cx="2153920" cy="684669"/>
          </a:xfrm>
          <a:prstGeom prst="roundRect">
            <a:avLst/>
          </a:prstGeom>
          <a:pattFill prst="smConfetti">
            <a:fgClr>
              <a:srgbClr val="E84424"/>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3F3C375-A1F4-51E4-9C1A-0F211E06FBB6}"/>
              </a:ext>
            </a:extLst>
          </p:cNvPr>
          <p:cNvSpPr txBox="1"/>
          <p:nvPr/>
        </p:nvSpPr>
        <p:spPr>
          <a:xfrm>
            <a:off x="5061020" y="2313263"/>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SÉLECTION</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SUR DOSSIER</a:t>
            </a:r>
          </a:p>
        </p:txBody>
      </p:sp>
      <p:sp>
        <p:nvSpPr>
          <p:cNvPr id="12" name="ZoneTexte 11">
            <a:extLst>
              <a:ext uri="{FF2B5EF4-FFF2-40B4-BE49-F238E27FC236}">
                <a16:creationId xmlns:a16="http://schemas.microsoft.com/office/drawing/2014/main" id="{15172FD0-F058-6EFF-76E3-CDBF18817C0B}"/>
              </a:ext>
            </a:extLst>
          </p:cNvPr>
          <p:cNvSpPr txBox="1"/>
          <p:nvPr/>
        </p:nvSpPr>
        <p:spPr>
          <a:xfrm>
            <a:off x="5908372" y="4978769"/>
            <a:ext cx="2458802" cy="523220"/>
          </a:xfrm>
          <a:prstGeom prst="rect">
            <a:avLst/>
          </a:prstGeom>
          <a:noFill/>
        </p:spPr>
        <p:txBody>
          <a:bodyPr wrap="square" rtlCol="0">
            <a:spAutoFit/>
          </a:bodyPr>
          <a:lstStyle/>
          <a:p>
            <a:pPr algn="ctr"/>
            <a:r>
              <a:rPr lang="fr-FR" dirty="0">
                <a:solidFill>
                  <a:schemeClr val="tx1">
                    <a:lumMod val="65000"/>
                    <a:lumOff val="35000"/>
                  </a:schemeClr>
                </a:solidFill>
                <a:latin typeface="Arial" panose="020B0604020202020204" pitchFamily="34" charset="0"/>
                <a:cs typeface="Arial" panose="020B0604020202020204" pitchFamily="34" charset="0"/>
              </a:rPr>
              <a:t>Une réorientation</a:t>
            </a:r>
            <a:r>
              <a:rPr lang="fr-FR" b="1" dirty="0">
                <a:solidFill>
                  <a:schemeClr val="tx1">
                    <a:lumMod val="65000"/>
                    <a:lumOff val="35000"/>
                  </a:schemeClr>
                </a:solidFill>
                <a:latin typeface="Arial" panose="020B0604020202020204" pitchFamily="34" charset="0"/>
                <a:cs typeface="Arial" panose="020B0604020202020204" pitchFamily="34" charset="0"/>
              </a:rPr>
              <a:t> </a:t>
            </a:r>
            <a:br>
              <a:rPr lang="fr-FR" b="1" dirty="0">
                <a:solidFill>
                  <a:schemeClr val="tx1">
                    <a:lumMod val="65000"/>
                    <a:lumOff val="35000"/>
                  </a:schemeClr>
                </a:solidFill>
                <a:latin typeface="Arial" panose="020B0604020202020204" pitchFamily="34" charset="0"/>
                <a:cs typeface="Arial" panose="020B0604020202020204" pitchFamily="34" charset="0"/>
              </a:rPr>
            </a:br>
            <a:r>
              <a:rPr lang="fr-FR" b="1" dirty="0">
                <a:solidFill>
                  <a:schemeClr val="tx1">
                    <a:lumMod val="65000"/>
                    <a:lumOff val="35000"/>
                  </a:schemeClr>
                </a:solidFill>
                <a:latin typeface="Arial" panose="020B0604020202020204" pitchFamily="34" charset="0"/>
                <a:cs typeface="Arial" panose="020B0604020202020204" pitchFamily="34" charset="0"/>
              </a:rPr>
              <a:t>peut </a:t>
            </a:r>
            <a:r>
              <a:rPr lang="fr-FR" dirty="0">
                <a:solidFill>
                  <a:schemeClr val="tx1">
                    <a:lumMod val="65000"/>
                    <a:lumOff val="35000"/>
                  </a:schemeClr>
                </a:solidFill>
                <a:latin typeface="Arial" panose="020B0604020202020204" pitchFamily="34" charset="0"/>
                <a:cs typeface="Arial" panose="020B0604020202020204" pitchFamily="34" charset="0"/>
              </a:rPr>
              <a:t>vous être proposée</a:t>
            </a:r>
          </a:p>
        </p:txBody>
      </p:sp>
      <p:cxnSp>
        <p:nvCxnSpPr>
          <p:cNvPr id="22" name="Connecteur en angle 21">
            <a:extLst>
              <a:ext uri="{FF2B5EF4-FFF2-40B4-BE49-F238E27FC236}">
                <a16:creationId xmlns:a16="http://schemas.microsoft.com/office/drawing/2014/main" id="{E4171738-B7D9-DFFE-49F3-0896FAEE43C9}"/>
              </a:ext>
            </a:extLst>
          </p:cNvPr>
          <p:cNvCxnSpPr>
            <a:cxnSpLocks/>
            <a:endCxn id="12" idx="1"/>
          </p:cNvCxnSpPr>
          <p:nvPr/>
        </p:nvCxnSpPr>
        <p:spPr>
          <a:xfrm rot="16200000" flipH="1">
            <a:off x="5147898" y="4479905"/>
            <a:ext cx="1100838" cy="420110"/>
          </a:xfrm>
          <a:prstGeom prst="bentConnector2">
            <a:avLst/>
          </a:prstGeom>
          <a:ln>
            <a:solidFill>
              <a:srgbClr val="E8442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Connecteur en angle 23">
            <a:extLst>
              <a:ext uri="{FF2B5EF4-FFF2-40B4-BE49-F238E27FC236}">
                <a16:creationId xmlns:a16="http://schemas.microsoft.com/office/drawing/2014/main" id="{D4770E3C-49E2-A450-15B5-CCB06AA08804}"/>
              </a:ext>
            </a:extLst>
          </p:cNvPr>
          <p:cNvCxnSpPr>
            <a:cxnSpLocks/>
            <a:stCxn id="255" idx="1"/>
            <a:endCxn id="12" idx="3"/>
          </p:cNvCxnSpPr>
          <p:nvPr/>
        </p:nvCxnSpPr>
        <p:spPr>
          <a:xfrm rot="10800000">
            <a:off x="8367175" y="5240380"/>
            <a:ext cx="767757" cy="1152455"/>
          </a:xfrm>
          <a:prstGeom prst="bentConnector3">
            <a:avLst/>
          </a:prstGeom>
          <a:ln>
            <a:solidFill>
              <a:srgbClr val="E8442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Google Shape;254;p34">
            <a:extLst>
              <a:ext uri="{FF2B5EF4-FFF2-40B4-BE49-F238E27FC236}">
                <a16:creationId xmlns:a16="http://schemas.microsoft.com/office/drawing/2014/main" id="{B968DA53-1AC1-0C1B-6016-2A23C30FFB84}"/>
              </a:ext>
            </a:extLst>
          </p:cNvPr>
          <p:cNvCxnSpPr/>
          <p:nvPr/>
        </p:nvCxnSpPr>
        <p:spPr>
          <a:xfrm>
            <a:off x="6097952" y="5636142"/>
            <a:ext cx="0" cy="552300"/>
          </a:xfrm>
          <a:prstGeom prst="straightConnector1">
            <a:avLst/>
          </a:prstGeom>
          <a:noFill/>
          <a:ln w="9525" cap="flat" cmpd="sng">
            <a:solidFill>
              <a:srgbClr val="E84525"/>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2" name="Google Shape;252;p34"/>
          <p:cNvSpPr/>
          <p:nvPr/>
        </p:nvSpPr>
        <p:spPr>
          <a:xfrm>
            <a:off x="865941" y="3528720"/>
            <a:ext cx="2519024" cy="981300"/>
          </a:xfrm>
          <a:prstGeom prst="rect">
            <a:avLst/>
          </a:prstGeom>
          <a:solidFill>
            <a:schemeClr val="lt1"/>
          </a:solidFill>
          <a:ln>
            <a:noFill/>
          </a:ln>
        </p:spPr>
        <p:txBody>
          <a:bodyPr spcFirstLastPara="1" wrap="square" lIns="91425" tIns="45700" rIns="91425" bIns="45700" anchor="ctr" anchorCtr="0">
            <a:noAutofit/>
          </a:bodyPr>
          <a:lstStyle/>
          <a:p>
            <a:pPr marL="0" marR="0" lvl="0" indent="0" rtl="0">
              <a:spcBef>
                <a:spcPts val="0"/>
              </a:spcBef>
              <a:spcAft>
                <a:spcPts val="0"/>
              </a:spcAft>
              <a:buClr>
                <a:srgbClr val="000000"/>
              </a:buClr>
              <a:buSzPts val="1700"/>
              <a:buFont typeface="Arial"/>
              <a:buNone/>
            </a:pPr>
            <a:r>
              <a:rPr lang="fr-FR" sz="1700" b="1" i="0" u="none" strike="noStrike" cap="none" dirty="0">
                <a:solidFill>
                  <a:srgbClr val="333331"/>
                </a:solidFill>
                <a:latin typeface="+mn-lt"/>
              </a:rPr>
              <a:t>Formulaire en ligne sur la page web de la formation</a:t>
            </a:r>
            <a:endParaRPr sz="1200" i="0" u="none" strike="noStrike" cap="none" dirty="0">
              <a:solidFill>
                <a:srgbClr val="333331"/>
              </a:solidFill>
              <a:latin typeface="+mn-lt"/>
            </a:endParaRPr>
          </a:p>
        </p:txBody>
      </p:sp>
      <p:cxnSp>
        <p:nvCxnSpPr>
          <p:cNvPr id="254" name="Google Shape;254;p34"/>
          <p:cNvCxnSpPr/>
          <p:nvPr/>
        </p:nvCxnSpPr>
        <p:spPr>
          <a:xfrm>
            <a:off x="7880654" y="3952231"/>
            <a:ext cx="0" cy="552300"/>
          </a:xfrm>
          <a:prstGeom prst="straightConnector1">
            <a:avLst/>
          </a:prstGeom>
          <a:noFill/>
          <a:ln w="9525" cap="flat" cmpd="sng">
            <a:solidFill>
              <a:srgbClr val="E84525"/>
            </a:solidFill>
            <a:prstDash val="solid"/>
            <a:miter lim="800000"/>
            <a:headEnd type="none" w="sm" len="sm"/>
            <a:tailEnd type="triangle" w="med" len="med"/>
          </a:ln>
        </p:spPr>
      </p:cxnSp>
      <p:sp>
        <p:nvSpPr>
          <p:cNvPr id="256" name="Google Shape;256;p34"/>
          <p:cNvSpPr txBox="1"/>
          <p:nvPr/>
        </p:nvSpPr>
        <p:spPr>
          <a:xfrm>
            <a:off x="7666044" y="3985038"/>
            <a:ext cx="1725300" cy="297600"/>
          </a:xfrm>
          <a:prstGeom prst="rect">
            <a:avLst/>
          </a:prstGeom>
          <a:noFill/>
          <a:ln>
            <a:noFill/>
          </a:ln>
        </p:spPr>
        <p:txBody>
          <a:bodyPr spcFirstLastPara="1" wrap="square" lIns="91425" tIns="45700" rIns="91425" bIns="45700" anchor="t" anchorCtr="0">
            <a:noAutofit/>
          </a:bodyPr>
          <a:lstStyle/>
          <a:p>
            <a:pPr marL="0" marR="0" lvl="0" indent="0" algn="ctr" rtl="0">
              <a:lnSpc>
                <a:spcPct val="101250"/>
              </a:lnSpc>
              <a:spcBef>
                <a:spcPts val="0"/>
              </a:spcBef>
              <a:spcAft>
                <a:spcPts val="0"/>
              </a:spcAft>
              <a:buClr>
                <a:srgbClr val="000000"/>
              </a:buClr>
              <a:buSzPts val="1600"/>
              <a:buFont typeface="Arial"/>
              <a:buNone/>
            </a:pPr>
            <a:r>
              <a:rPr lang="fr-FR" sz="1600" dirty="0">
                <a:solidFill>
                  <a:srgbClr val="E84525"/>
                </a:solidFill>
                <a:latin typeface="+mn-lt"/>
              </a:rPr>
              <a:t>10 jours </a:t>
            </a:r>
            <a:r>
              <a:rPr lang="fr-FR" sz="1600" b="0" i="0" u="none" strike="noStrike" cap="none" dirty="0">
                <a:solidFill>
                  <a:srgbClr val="E84525"/>
                </a:solidFill>
                <a:latin typeface="+mn-lt"/>
                <a:sym typeface="Arial"/>
              </a:rPr>
              <a:t>max</a:t>
            </a:r>
            <a:endParaRPr sz="1600" b="1" i="0" u="none" strike="noStrike" cap="none" dirty="0">
              <a:solidFill>
                <a:srgbClr val="E84525"/>
              </a:solidFill>
              <a:latin typeface="+mn-lt"/>
              <a:sym typeface="Arial"/>
            </a:endParaRPr>
          </a:p>
        </p:txBody>
      </p:sp>
      <p:sp>
        <p:nvSpPr>
          <p:cNvPr id="257" name="Google Shape;257;p34"/>
          <p:cNvSpPr txBox="1"/>
          <p:nvPr/>
        </p:nvSpPr>
        <p:spPr>
          <a:xfrm>
            <a:off x="6427104" y="4411617"/>
            <a:ext cx="1330337"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i="0" u="none" strike="noStrike" cap="none" dirty="0">
                <a:solidFill>
                  <a:srgbClr val="333331"/>
                </a:solidFill>
                <a:latin typeface="+mn-lt"/>
              </a:rPr>
              <a:t>Candidature retenue</a:t>
            </a:r>
            <a:endParaRPr sz="1600" b="1" i="0" u="none" strike="noStrike" cap="none" dirty="0">
              <a:solidFill>
                <a:srgbClr val="333331"/>
              </a:solidFill>
              <a:latin typeface="+mn-lt"/>
            </a:endParaRPr>
          </a:p>
        </p:txBody>
      </p:sp>
      <p:sp>
        <p:nvSpPr>
          <p:cNvPr id="20" name="Google Shape;257;p34"/>
          <p:cNvSpPr txBox="1"/>
          <p:nvPr/>
        </p:nvSpPr>
        <p:spPr>
          <a:xfrm>
            <a:off x="4875712" y="4408281"/>
            <a:ext cx="1392769"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i="0" u="none" strike="noStrike" cap="none" dirty="0">
                <a:solidFill>
                  <a:srgbClr val="333331"/>
                </a:solidFill>
                <a:latin typeface="+mn-lt"/>
              </a:rPr>
              <a:t>Candidature non retenue</a:t>
            </a:r>
            <a:endParaRPr sz="1600" b="1" i="0" u="none" strike="noStrike" cap="none" dirty="0">
              <a:solidFill>
                <a:srgbClr val="333331"/>
              </a:solidFill>
              <a:latin typeface="+mn-lt"/>
            </a:endParaRPr>
          </a:p>
        </p:txBody>
      </p:sp>
      <p:sp>
        <p:nvSpPr>
          <p:cNvPr id="2" name="Titre 1">
            <a:extLst>
              <a:ext uri="{FF2B5EF4-FFF2-40B4-BE49-F238E27FC236}">
                <a16:creationId xmlns:a16="http://schemas.microsoft.com/office/drawing/2014/main" id="{C3555B75-AEA3-547D-8020-81376EB72225}"/>
              </a:ext>
            </a:extLst>
          </p:cNvPr>
          <p:cNvSpPr txBox="1">
            <a:spLocks/>
          </p:cNvSpPr>
          <p:nvPr/>
        </p:nvSpPr>
        <p:spPr>
          <a:xfrm>
            <a:off x="729425" y="677559"/>
            <a:ext cx="9310749" cy="8306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spc="-150" dirty="0">
                <a:solidFill>
                  <a:srgbClr val="E84424"/>
                </a:solidFill>
                <a:latin typeface="Arial" panose="020B0604020202020204" pitchFamily="34" charset="0"/>
                <a:cs typeface="Arial" panose="020B0604020202020204" pitchFamily="34" charset="0"/>
              </a:rPr>
              <a:t>Candidater </a:t>
            </a:r>
            <a:r>
              <a:rPr lang="fr-FR" sz="4000" b="1" spc="-150" dirty="0">
                <a:solidFill>
                  <a:srgbClr val="E84424"/>
                </a:solidFill>
                <a:latin typeface="Arial" panose="020B0604020202020204" pitchFamily="34" charset="0"/>
                <a:cs typeface="Arial" panose="020B0604020202020204" pitchFamily="34" charset="0"/>
              </a:rPr>
              <a:t>formations à votre rythme</a:t>
            </a:r>
          </a:p>
        </p:txBody>
      </p:sp>
      <p:sp>
        <p:nvSpPr>
          <p:cNvPr id="4" name="Chevron 3">
            <a:extLst>
              <a:ext uri="{FF2B5EF4-FFF2-40B4-BE49-F238E27FC236}">
                <a16:creationId xmlns:a16="http://schemas.microsoft.com/office/drawing/2014/main" id="{06A2F2AE-84BF-6D93-2F29-22EE933C3CE5}"/>
              </a:ext>
            </a:extLst>
          </p:cNvPr>
          <p:cNvSpPr/>
          <p:nvPr/>
        </p:nvSpPr>
        <p:spPr>
          <a:xfrm>
            <a:off x="3783426" y="2398209"/>
            <a:ext cx="522515" cy="537883"/>
          </a:xfrm>
          <a:prstGeom prst="chevron">
            <a:avLst/>
          </a:prstGeom>
          <a:solidFill>
            <a:srgbClr val="E84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à coins arrondis 34">
            <a:extLst>
              <a:ext uri="{FF2B5EF4-FFF2-40B4-BE49-F238E27FC236}">
                <a16:creationId xmlns:a16="http://schemas.microsoft.com/office/drawing/2014/main" id="{71829728-A602-71A6-6358-935A60E98667}"/>
              </a:ext>
            </a:extLst>
          </p:cNvPr>
          <p:cNvSpPr/>
          <p:nvPr/>
        </p:nvSpPr>
        <p:spPr>
          <a:xfrm>
            <a:off x="4951480" y="2085264"/>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Google Shape;92;p15">
            <a:extLst>
              <a:ext uri="{FF2B5EF4-FFF2-40B4-BE49-F238E27FC236}">
                <a16:creationId xmlns:a16="http://schemas.microsoft.com/office/drawing/2014/main" id="{11B785CD-B7D2-FE97-816F-C75B2AEF5836}"/>
              </a:ext>
            </a:extLst>
          </p:cNvPr>
          <p:cNvSpPr txBox="1"/>
          <p:nvPr/>
        </p:nvSpPr>
        <p:spPr>
          <a:xfrm>
            <a:off x="4328551" y="1357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2</a:t>
            </a:r>
            <a:endParaRPr dirty="0">
              <a:solidFill>
                <a:schemeClr val="bg1">
                  <a:lumMod val="85000"/>
                </a:schemeClr>
              </a:solidFill>
            </a:endParaRPr>
          </a:p>
        </p:txBody>
      </p:sp>
      <p:sp>
        <p:nvSpPr>
          <p:cNvPr id="13" name="Rectangle à coins arrondis 34">
            <a:extLst>
              <a:ext uri="{FF2B5EF4-FFF2-40B4-BE49-F238E27FC236}">
                <a16:creationId xmlns:a16="http://schemas.microsoft.com/office/drawing/2014/main" id="{717D7CF9-1ACC-434A-C4F3-634EF4D75FAF}"/>
              </a:ext>
            </a:extLst>
          </p:cNvPr>
          <p:cNvSpPr/>
          <p:nvPr/>
        </p:nvSpPr>
        <p:spPr>
          <a:xfrm>
            <a:off x="1016447" y="2120846"/>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E737CF3-FE3C-4F5C-675F-3804E7810C29}"/>
              </a:ext>
            </a:extLst>
          </p:cNvPr>
          <p:cNvSpPr txBox="1"/>
          <p:nvPr/>
        </p:nvSpPr>
        <p:spPr>
          <a:xfrm>
            <a:off x="1007088" y="2305524"/>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CANDIDATER</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EN LIGNE</a:t>
            </a:r>
          </a:p>
        </p:txBody>
      </p:sp>
      <p:sp>
        <p:nvSpPr>
          <p:cNvPr id="15" name="Google Shape;92;p15">
            <a:extLst>
              <a:ext uri="{FF2B5EF4-FFF2-40B4-BE49-F238E27FC236}">
                <a16:creationId xmlns:a16="http://schemas.microsoft.com/office/drawing/2014/main" id="{675654BD-C50A-0640-E066-544C43FA9356}"/>
              </a:ext>
            </a:extLst>
          </p:cNvPr>
          <p:cNvSpPr txBox="1"/>
          <p:nvPr/>
        </p:nvSpPr>
        <p:spPr>
          <a:xfrm>
            <a:off x="393518" y="1393461"/>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1</a:t>
            </a:r>
            <a:endParaRPr dirty="0">
              <a:solidFill>
                <a:schemeClr val="bg1">
                  <a:lumMod val="85000"/>
                </a:schemeClr>
              </a:solidFill>
            </a:endParaRPr>
          </a:p>
        </p:txBody>
      </p:sp>
      <p:sp>
        <p:nvSpPr>
          <p:cNvPr id="18" name="Google Shape;256;p34">
            <a:extLst>
              <a:ext uri="{FF2B5EF4-FFF2-40B4-BE49-F238E27FC236}">
                <a16:creationId xmlns:a16="http://schemas.microsoft.com/office/drawing/2014/main" id="{87DBBB78-49B8-A912-46EE-2DCE8C9CAB6B}"/>
              </a:ext>
            </a:extLst>
          </p:cNvPr>
          <p:cNvSpPr txBox="1"/>
          <p:nvPr/>
        </p:nvSpPr>
        <p:spPr>
          <a:xfrm>
            <a:off x="6401889" y="5536089"/>
            <a:ext cx="1725300"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b="1" dirty="0">
                <a:solidFill>
                  <a:srgbClr val="E84525"/>
                </a:solidFill>
                <a:latin typeface="+mn-lt"/>
              </a:rPr>
              <a:t>Félicitations !</a:t>
            </a:r>
            <a:endParaRPr sz="1600" b="1" i="0" u="none" strike="noStrike" cap="none" dirty="0">
              <a:solidFill>
                <a:srgbClr val="E84525"/>
              </a:solidFill>
              <a:latin typeface="+mn-lt"/>
              <a:sym typeface="Arial"/>
            </a:endParaRPr>
          </a:p>
        </p:txBody>
      </p:sp>
      <p:cxnSp>
        <p:nvCxnSpPr>
          <p:cNvPr id="19" name="Google Shape;254;p34">
            <a:extLst>
              <a:ext uri="{FF2B5EF4-FFF2-40B4-BE49-F238E27FC236}">
                <a16:creationId xmlns:a16="http://schemas.microsoft.com/office/drawing/2014/main" id="{1AFC7E32-9689-6028-1560-8FD9A486D606}"/>
              </a:ext>
            </a:extLst>
          </p:cNvPr>
          <p:cNvCxnSpPr/>
          <p:nvPr/>
        </p:nvCxnSpPr>
        <p:spPr>
          <a:xfrm>
            <a:off x="4981228" y="4983789"/>
            <a:ext cx="0" cy="552300"/>
          </a:xfrm>
          <a:prstGeom prst="straightConnector1">
            <a:avLst/>
          </a:prstGeom>
          <a:noFill/>
          <a:ln w="9525" cap="flat" cmpd="sng">
            <a:solidFill>
              <a:srgbClr val="E84525"/>
            </a:solidFill>
            <a:prstDash val="solid"/>
            <a:miter lim="800000"/>
            <a:headEnd type="none" w="sm" len="sm"/>
            <a:tailEnd type="triangle" w="med" len="med"/>
          </a:ln>
        </p:spPr>
      </p:cxnSp>
      <p:sp>
        <p:nvSpPr>
          <p:cNvPr id="21" name="Google Shape;256;p34">
            <a:extLst>
              <a:ext uri="{FF2B5EF4-FFF2-40B4-BE49-F238E27FC236}">
                <a16:creationId xmlns:a16="http://schemas.microsoft.com/office/drawing/2014/main" id="{757A5CA2-2693-D22E-974E-C9A37D2F9179}"/>
              </a:ext>
            </a:extLst>
          </p:cNvPr>
          <p:cNvSpPr txBox="1"/>
          <p:nvPr/>
        </p:nvSpPr>
        <p:spPr>
          <a:xfrm>
            <a:off x="4835413" y="5556271"/>
            <a:ext cx="385802"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dirty="0">
                <a:solidFill>
                  <a:srgbClr val="E84525"/>
                </a:solidFill>
                <a:latin typeface="+mn-lt"/>
                <a:sym typeface="Wingdings" pitchFamily="2" charset="2"/>
              </a:rPr>
              <a:t></a:t>
            </a:r>
            <a:endParaRPr sz="1600" b="1" i="0" u="none" strike="noStrike" cap="none" dirty="0">
              <a:solidFill>
                <a:srgbClr val="E84525"/>
              </a:solidFill>
              <a:latin typeface="+mn-lt"/>
              <a:sym typeface="Arial"/>
            </a:endParaRPr>
          </a:p>
        </p:txBody>
      </p:sp>
      <p:sp>
        <p:nvSpPr>
          <p:cNvPr id="5" name="ZoneTexte 4">
            <a:extLst>
              <a:ext uri="{FF2B5EF4-FFF2-40B4-BE49-F238E27FC236}">
                <a16:creationId xmlns:a16="http://schemas.microsoft.com/office/drawing/2014/main" id="{23F3C375-A1F4-51E4-9C1A-0F211E06FBB6}"/>
              </a:ext>
            </a:extLst>
          </p:cNvPr>
          <p:cNvSpPr txBox="1"/>
          <p:nvPr/>
        </p:nvSpPr>
        <p:spPr>
          <a:xfrm>
            <a:off x="5061020" y="2313263"/>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SÉLECTION</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SUR DOSSIER</a:t>
            </a:r>
          </a:p>
        </p:txBody>
      </p:sp>
      <p:sp>
        <p:nvSpPr>
          <p:cNvPr id="6" name="Google Shape;257;p34">
            <a:extLst>
              <a:ext uri="{FF2B5EF4-FFF2-40B4-BE49-F238E27FC236}">
                <a16:creationId xmlns:a16="http://schemas.microsoft.com/office/drawing/2014/main" id="{1D39712A-A4CB-2434-1D86-232FD5638E96}"/>
              </a:ext>
            </a:extLst>
          </p:cNvPr>
          <p:cNvSpPr txBox="1"/>
          <p:nvPr/>
        </p:nvSpPr>
        <p:spPr>
          <a:xfrm>
            <a:off x="4914493" y="3611507"/>
            <a:ext cx="2874840" cy="5028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i="0" u="none" strike="noStrike" cap="none" dirty="0">
                <a:solidFill>
                  <a:srgbClr val="333331"/>
                </a:solidFill>
                <a:latin typeface="+mn-lt"/>
              </a:rPr>
              <a:t>Renvoi du bon de commande complété et signé</a:t>
            </a:r>
            <a:endParaRPr sz="1600" b="1" i="0" u="none" strike="noStrike" cap="none" dirty="0">
              <a:solidFill>
                <a:srgbClr val="333331"/>
              </a:solidFill>
              <a:latin typeface="+mn-lt"/>
            </a:endParaRPr>
          </a:p>
        </p:txBody>
      </p:sp>
      <p:cxnSp>
        <p:nvCxnSpPr>
          <p:cNvPr id="17" name="Google Shape;254;p34">
            <a:extLst>
              <a:ext uri="{FF2B5EF4-FFF2-40B4-BE49-F238E27FC236}">
                <a16:creationId xmlns:a16="http://schemas.microsoft.com/office/drawing/2014/main" id="{FAF0149B-61D8-6F3E-F2C5-6E76BCB167CB}"/>
              </a:ext>
            </a:extLst>
          </p:cNvPr>
          <p:cNvCxnSpPr/>
          <p:nvPr/>
        </p:nvCxnSpPr>
        <p:spPr>
          <a:xfrm>
            <a:off x="6528935" y="4964230"/>
            <a:ext cx="0" cy="552300"/>
          </a:xfrm>
          <a:prstGeom prst="straightConnector1">
            <a:avLst/>
          </a:prstGeom>
          <a:noFill/>
          <a:ln w="9525" cap="flat" cmpd="sng">
            <a:solidFill>
              <a:srgbClr val="E84525"/>
            </a:solidFill>
            <a:prstDash val="solid"/>
            <a:miter lim="800000"/>
            <a:headEnd type="none" w="sm" len="sm"/>
            <a:tailEnd type="triangle" w="med" len="med"/>
          </a:ln>
        </p:spPr>
      </p:cxnSp>
    </p:spTree>
    <p:extLst>
      <p:ext uri="{BB962C8B-B14F-4D97-AF65-F5344CB8AC3E}">
        <p14:creationId xmlns:p14="http://schemas.microsoft.com/office/powerpoint/2010/main" val="70681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470455" y="1751371"/>
            <a:ext cx="9630092" cy="43619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84424"/>
              </a:buClr>
              <a:buSzPts val="4000"/>
              <a:buFont typeface="Arial"/>
              <a:buNone/>
            </a:pPr>
            <a:r>
              <a:rPr lang="fr-FR" dirty="0">
                <a:solidFill>
                  <a:srgbClr val="E84424"/>
                </a:solidFill>
              </a:rPr>
              <a:t>FINANCEMENTS</a:t>
            </a:r>
            <a:br>
              <a:rPr lang="fr-FR" dirty="0">
                <a:solidFill>
                  <a:srgbClr val="E84424"/>
                </a:solidFill>
              </a:rPr>
            </a:br>
            <a:r>
              <a:rPr lang="fr-FR" b="0" dirty="0">
                <a:solidFill>
                  <a:srgbClr val="E84424"/>
                </a:solidFill>
              </a:rPr>
              <a:t>FORMATIONS DIPLOMANTES </a:t>
            </a:r>
            <a:br>
              <a:rPr lang="fr-FR" b="0" dirty="0">
                <a:solidFill>
                  <a:srgbClr val="E84424"/>
                </a:solidFill>
              </a:rPr>
            </a:br>
            <a:r>
              <a:rPr lang="fr-FR" dirty="0">
                <a:solidFill>
                  <a:srgbClr val="E84424"/>
                </a:solidFill>
              </a:rPr>
              <a:t>EN CONTINU</a:t>
            </a:r>
            <a:endParaRPr sz="2000" dirty="0">
              <a:solidFill>
                <a:srgbClr val="000002"/>
              </a:solidFill>
            </a:endParaRPr>
          </a:p>
        </p:txBody>
      </p:sp>
      <p:sp>
        <p:nvSpPr>
          <p:cNvPr id="92" name="Google Shape;92;p15"/>
          <p:cNvSpPr txBox="1"/>
          <p:nvPr/>
        </p:nvSpPr>
        <p:spPr>
          <a:xfrm>
            <a:off x="1332142" y="881879"/>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rgbClr val="E84424"/>
                </a:solidFill>
                <a:latin typeface="Arial"/>
                <a:ea typeface="Arial"/>
                <a:cs typeface="Arial"/>
                <a:sym typeface="Arial"/>
              </a:rPr>
              <a:t>2</a:t>
            </a:r>
            <a:endParaRPr dirty="0"/>
          </a:p>
        </p:txBody>
      </p:sp>
    </p:spTree>
    <p:extLst>
      <p:ext uri="{BB962C8B-B14F-4D97-AF65-F5344CB8AC3E}">
        <p14:creationId xmlns:p14="http://schemas.microsoft.com/office/powerpoint/2010/main" val="310192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2" name="Google Shape;252;p34"/>
          <p:cNvSpPr/>
          <p:nvPr/>
        </p:nvSpPr>
        <p:spPr>
          <a:xfrm>
            <a:off x="1454613" y="3335485"/>
            <a:ext cx="2519024" cy="981300"/>
          </a:xfrm>
          <a:prstGeom prst="rect">
            <a:avLst/>
          </a:prstGeom>
          <a:solidFill>
            <a:schemeClr val="lt1"/>
          </a:solidFill>
          <a:ln>
            <a:noFill/>
          </a:ln>
        </p:spPr>
        <p:txBody>
          <a:bodyPr spcFirstLastPara="1" wrap="square" lIns="91425" tIns="45700" rIns="91425" bIns="45700" anchor="ctr" anchorCtr="0">
            <a:noAutofit/>
          </a:bodyPr>
          <a:lstStyle/>
          <a:p>
            <a:pPr marL="0" marR="0" lvl="0" indent="0" rtl="0">
              <a:spcBef>
                <a:spcPts val="0"/>
              </a:spcBef>
              <a:spcAft>
                <a:spcPts val="0"/>
              </a:spcAft>
              <a:buClr>
                <a:srgbClr val="000000"/>
              </a:buClr>
              <a:buSzPts val="1700"/>
              <a:buFont typeface="Arial"/>
              <a:buNone/>
            </a:pPr>
            <a:r>
              <a:rPr lang="fr-FR" sz="1700" b="1" i="0" u="none" strike="noStrike" cap="none" dirty="0">
                <a:solidFill>
                  <a:srgbClr val="333331"/>
                </a:solidFill>
                <a:latin typeface="+mn-lt"/>
              </a:rPr>
              <a:t>60 €</a:t>
            </a:r>
            <a:endParaRPr sz="1200" i="0" u="none" strike="noStrike" cap="none" dirty="0">
              <a:solidFill>
                <a:srgbClr val="333331"/>
              </a:solidFill>
              <a:latin typeface="+mn-lt"/>
            </a:endParaRPr>
          </a:p>
        </p:txBody>
      </p:sp>
      <p:sp>
        <p:nvSpPr>
          <p:cNvPr id="2" name="Titre 1">
            <a:extLst>
              <a:ext uri="{FF2B5EF4-FFF2-40B4-BE49-F238E27FC236}">
                <a16:creationId xmlns:a16="http://schemas.microsoft.com/office/drawing/2014/main" id="{C3555B75-AEA3-547D-8020-81376EB72225}"/>
              </a:ext>
            </a:extLst>
          </p:cNvPr>
          <p:cNvSpPr txBox="1">
            <a:spLocks/>
          </p:cNvSpPr>
          <p:nvPr/>
        </p:nvSpPr>
        <p:spPr>
          <a:xfrm>
            <a:off x="729425" y="677559"/>
            <a:ext cx="9310749" cy="8306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spc="-150" dirty="0">
                <a:solidFill>
                  <a:srgbClr val="E84424"/>
                </a:solidFill>
                <a:latin typeface="Arial" panose="020B0604020202020204" pitchFamily="34" charset="0"/>
                <a:cs typeface="Arial" panose="020B0604020202020204" pitchFamily="34" charset="0"/>
              </a:rPr>
              <a:t>Frais </a:t>
            </a:r>
            <a:r>
              <a:rPr lang="fr-FR" sz="4000" b="1" spc="-150" dirty="0">
                <a:solidFill>
                  <a:srgbClr val="E84424"/>
                </a:solidFill>
                <a:latin typeface="Arial" panose="020B0604020202020204" pitchFamily="34" charset="0"/>
                <a:cs typeface="Arial" panose="020B0604020202020204" pitchFamily="34" charset="0"/>
              </a:rPr>
              <a:t>hors coûts de formation</a:t>
            </a:r>
          </a:p>
        </p:txBody>
      </p:sp>
      <p:sp>
        <p:nvSpPr>
          <p:cNvPr id="4" name="Chevron 3">
            <a:extLst>
              <a:ext uri="{FF2B5EF4-FFF2-40B4-BE49-F238E27FC236}">
                <a16:creationId xmlns:a16="http://schemas.microsoft.com/office/drawing/2014/main" id="{06A2F2AE-84BF-6D93-2F29-22EE933C3CE5}"/>
              </a:ext>
            </a:extLst>
          </p:cNvPr>
          <p:cNvSpPr/>
          <p:nvPr/>
        </p:nvSpPr>
        <p:spPr>
          <a:xfrm>
            <a:off x="4697655" y="2406184"/>
            <a:ext cx="522515" cy="537883"/>
          </a:xfrm>
          <a:prstGeom prst="chevron">
            <a:avLst/>
          </a:prstGeom>
          <a:solidFill>
            <a:srgbClr val="E84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à coins arrondis 34">
            <a:extLst>
              <a:ext uri="{FF2B5EF4-FFF2-40B4-BE49-F238E27FC236}">
                <a16:creationId xmlns:a16="http://schemas.microsoft.com/office/drawing/2014/main" id="{71829728-A602-71A6-6358-935A60E98667}"/>
              </a:ext>
            </a:extLst>
          </p:cNvPr>
          <p:cNvSpPr/>
          <p:nvPr/>
        </p:nvSpPr>
        <p:spPr>
          <a:xfrm>
            <a:off x="6556757" y="2085264"/>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34">
            <a:extLst>
              <a:ext uri="{FF2B5EF4-FFF2-40B4-BE49-F238E27FC236}">
                <a16:creationId xmlns:a16="http://schemas.microsoft.com/office/drawing/2014/main" id="{717D7CF9-1ACC-434A-C4F3-634EF4D75FAF}"/>
              </a:ext>
            </a:extLst>
          </p:cNvPr>
          <p:cNvSpPr/>
          <p:nvPr/>
        </p:nvSpPr>
        <p:spPr>
          <a:xfrm>
            <a:off x="1016447" y="2120846"/>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E737CF3-FE3C-4F5C-675F-3804E7810C29}"/>
              </a:ext>
            </a:extLst>
          </p:cNvPr>
          <p:cNvSpPr txBox="1"/>
          <p:nvPr/>
        </p:nvSpPr>
        <p:spPr>
          <a:xfrm>
            <a:off x="1007088" y="2305524"/>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FRAIS DE</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SELECTION</a:t>
            </a:r>
          </a:p>
        </p:txBody>
      </p:sp>
      <p:sp>
        <p:nvSpPr>
          <p:cNvPr id="18" name="Google Shape;256;p34">
            <a:extLst>
              <a:ext uri="{FF2B5EF4-FFF2-40B4-BE49-F238E27FC236}">
                <a16:creationId xmlns:a16="http://schemas.microsoft.com/office/drawing/2014/main" id="{87DBBB78-49B8-A912-46EE-2DCE8C9CAB6B}"/>
              </a:ext>
            </a:extLst>
          </p:cNvPr>
          <p:cNvSpPr txBox="1"/>
          <p:nvPr/>
        </p:nvSpPr>
        <p:spPr>
          <a:xfrm>
            <a:off x="4470287" y="3677335"/>
            <a:ext cx="1725300" cy="297600"/>
          </a:xfrm>
          <a:prstGeom prst="rect">
            <a:avLst/>
          </a:prstGeom>
          <a:noFill/>
          <a:ln>
            <a:noFill/>
          </a:ln>
        </p:spPr>
        <p:txBody>
          <a:bodyPr spcFirstLastPara="1" wrap="square" lIns="91425" tIns="45700" rIns="91425" bIns="45700" anchor="t" anchorCtr="0">
            <a:noAutofit/>
          </a:bodyPr>
          <a:lstStyle/>
          <a:p>
            <a:pPr marL="0" marR="0" lvl="0" indent="0" rtl="0">
              <a:lnSpc>
                <a:spcPct val="101250"/>
              </a:lnSpc>
              <a:spcBef>
                <a:spcPts val="0"/>
              </a:spcBef>
              <a:spcAft>
                <a:spcPts val="0"/>
              </a:spcAft>
              <a:buClr>
                <a:srgbClr val="000000"/>
              </a:buClr>
              <a:buSzPts val="1600"/>
              <a:buFont typeface="Arial"/>
              <a:buNone/>
            </a:pPr>
            <a:r>
              <a:rPr lang="fr-FR" sz="1600" b="1" dirty="0">
                <a:solidFill>
                  <a:srgbClr val="E84525"/>
                </a:solidFill>
                <a:latin typeface="+mn-lt"/>
              </a:rPr>
              <a:t>Vous êtes admis, félicitations !</a:t>
            </a:r>
            <a:endParaRPr sz="1600" b="1" i="0" u="none" strike="noStrike" cap="none" dirty="0">
              <a:solidFill>
                <a:srgbClr val="E84525"/>
              </a:solidFill>
              <a:latin typeface="+mn-lt"/>
              <a:sym typeface="Arial"/>
            </a:endParaRPr>
          </a:p>
        </p:txBody>
      </p:sp>
      <p:sp>
        <p:nvSpPr>
          <p:cNvPr id="5" name="ZoneTexte 4">
            <a:extLst>
              <a:ext uri="{FF2B5EF4-FFF2-40B4-BE49-F238E27FC236}">
                <a16:creationId xmlns:a16="http://schemas.microsoft.com/office/drawing/2014/main" id="{23F3C375-A1F4-51E4-9C1A-0F211E06FBB6}"/>
              </a:ext>
            </a:extLst>
          </p:cNvPr>
          <p:cNvSpPr txBox="1"/>
          <p:nvPr/>
        </p:nvSpPr>
        <p:spPr>
          <a:xfrm>
            <a:off x="6523086" y="2319983"/>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FRAIS</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D’INSCRIPTION</a:t>
            </a:r>
          </a:p>
        </p:txBody>
      </p:sp>
      <p:sp>
        <p:nvSpPr>
          <p:cNvPr id="6" name="Google Shape;257;p34">
            <a:extLst>
              <a:ext uri="{FF2B5EF4-FFF2-40B4-BE49-F238E27FC236}">
                <a16:creationId xmlns:a16="http://schemas.microsoft.com/office/drawing/2014/main" id="{1D39712A-A4CB-2434-1D86-232FD5638E96}"/>
              </a:ext>
            </a:extLst>
          </p:cNvPr>
          <p:cNvSpPr txBox="1"/>
          <p:nvPr/>
        </p:nvSpPr>
        <p:spPr>
          <a:xfrm>
            <a:off x="7057114" y="4019185"/>
            <a:ext cx="3170619" cy="297600"/>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80000"/>
              </a:lnSpc>
              <a:spcBef>
                <a:spcPts val="0"/>
              </a:spcBef>
              <a:spcAft>
                <a:spcPts val="0"/>
              </a:spcAft>
              <a:buClr>
                <a:srgbClr val="333331"/>
              </a:buClr>
              <a:buSzPts val="1800"/>
              <a:buFont typeface="Arial"/>
              <a:buNone/>
              <a:tabLst/>
              <a:defRPr/>
            </a:pPr>
            <a:r>
              <a:rPr lang="fr-FR" sz="1600" dirty="0">
                <a:solidFill>
                  <a:srgbClr val="333331"/>
                </a:solidFill>
              </a:rPr>
              <a:t>à régler </a:t>
            </a:r>
            <a:br>
              <a:rPr lang="fr-FR" sz="1600" dirty="0">
                <a:solidFill>
                  <a:srgbClr val="333331"/>
                </a:solidFill>
              </a:rPr>
            </a:br>
            <a:r>
              <a:rPr lang="fr-FR" sz="1600" b="1" dirty="0">
                <a:solidFill>
                  <a:srgbClr val="333331"/>
                </a:solidFill>
              </a:rPr>
              <a:t>avant</a:t>
            </a:r>
            <a:r>
              <a:rPr lang="fr-FR" sz="1600" dirty="0">
                <a:solidFill>
                  <a:srgbClr val="333331"/>
                </a:solidFill>
              </a:rPr>
              <a:t> d’entrer en formation et de faire la demande de visa</a:t>
            </a:r>
            <a:endParaRPr lang="fr-FR" sz="1600" b="0" i="0" u="none" strike="noStrike" cap="none" dirty="0">
              <a:solidFill>
                <a:srgbClr val="333331"/>
              </a:solidFill>
              <a:latin typeface="Arial"/>
              <a:ea typeface="Arial"/>
              <a:cs typeface="Arial"/>
              <a:sym typeface="Arial"/>
            </a:endParaRPr>
          </a:p>
        </p:txBody>
      </p:sp>
      <p:sp>
        <p:nvSpPr>
          <p:cNvPr id="3" name="Google Shape;257;p34">
            <a:extLst>
              <a:ext uri="{FF2B5EF4-FFF2-40B4-BE49-F238E27FC236}">
                <a16:creationId xmlns:a16="http://schemas.microsoft.com/office/drawing/2014/main" id="{B60EBAB2-E4F3-9C38-0405-3155D250AFD2}"/>
              </a:ext>
            </a:extLst>
          </p:cNvPr>
          <p:cNvSpPr txBox="1"/>
          <p:nvPr/>
        </p:nvSpPr>
        <p:spPr>
          <a:xfrm>
            <a:off x="1454613" y="4011989"/>
            <a:ext cx="2874840" cy="297600"/>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80000"/>
              </a:lnSpc>
              <a:spcBef>
                <a:spcPts val="0"/>
              </a:spcBef>
              <a:spcAft>
                <a:spcPts val="0"/>
              </a:spcAft>
              <a:buClr>
                <a:srgbClr val="333331"/>
              </a:buClr>
              <a:buSzPts val="1800"/>
              <a:buFont typeface="Arial"/>
              <a:buNone/>
              <a:tabLst/>
              <a:defRPr/>
            </a:pPr>
            <a:r>
              <a:rPr lang="fr-FR" sz="1600" dirty="0">
                <a:solidFill>
                  <a:srgbClr val="333331"/>
                </a:solidFill>
              </a:rPr>
              <a:t>à régler </a:t>
            </a:r>
          </a:p>
          <a:p>
            <a:pPr marL="0" marR="0" lvl="0" indent="0" defTabSz="914400" rtl="0" eaLnBrk="1" fontAlgn="auto" latinLnBrk="0" hangingPunct="1">
              <a:lnSpc>
                <a:spcPct val="80000"/>
              </a:lnSpc>
              <a:spcBef>
                <a:spcPts val="0"/>
              </a:spcBef>
              <a:spcAft>
                <a:spcPts val="0"/>
              </a:spcAft>
              <a:buClr>
                <a:srgbClr val="333331"/>
              </a:buClr>
              <a:buSzPts val="1800"/>
              <a:buFont typeface="Arial"/>
              <a:buNone/>
              <a:tabLst/>
              <a:defRPr/>
            </a:pPr>
            <a:r>
              <a:rPr lang="fr-FR" sz="1600" b="1" dirty="0">
                <a:solidFill>
                  <a:srgbClr val="333331"/>
                </a:solidFill>
              </a:rPr>
              <a:t>lors</a:t>
            </a:r>
            <a:r>
              <a:rPr lang="fr-FR" sz="1600" dirty="0">
                <a:solidFill>
                  <a:srgbClr val="333331"/>
                </a:solidFill>
              </a:rPr>
              <a:t> de la candidature</a:t>
            </a:r>
            <a:endParaRPr lang="fr-FR" sz="1600" b="0" i="0" u="none" strike="noStrike" cap="none" dirty="0">
              <a:solidFill>
                <a:srgbClr val="333331"/>
              </a:solidFill>
              <a:latin typeface="Arial"/>
              <a:ea typeface="Arial"/>
              <a:cs typeface="Arial"/>
              <a:sym typeface="Arial"/>
            </a:endParaRPr>
          </a:p>
        </p:txBody>
      </p:sp>
      <p:sp>
        <p:nvSpPr>
          <p:cNvPr id="7" name="Google Shape;252;p34">
            <a:extLst>
              <a:ext uri="{FF2B5EF4-FFF2-40B4-BE49-F238E27FC236}">
                <a16:creationId xmlns:a16="http://schemas.microsoft.com/office/drawing/2014/main" id="{7BFBA074-A685-8AF8-6352-E74945B7B030}"/>
              </a:ext>
            </a:extLst>
          </p:cNvPr>
          <p:cNvSpPr/>
          <p:nvPr/>
        </p:nvSpPr>
        <p:spPr>
          <a:xfrm>
            <a:off x="7080276" y="3335485"/>
            <a:ext cx="2519024" cy="9813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0000"/>
              </a:buClr>
              <a:buSzPts val="1700"/>
              <a:buFont typeface="Arial"/>
              <a:buNone/>
            </a:pPr>
            <a:r>
              <a:rPr lang="fr-FR" sz="1700" b="1" i="0" u="none" strike="noStrike" cap="none" dirty="0">
                <a:solidFill>
                  <a:srgbClr val="333331"/>
                </a:solidFill>
                <a:latin typeface="+mn-lt"/>
              </a:rPr>
              <a:t>200 €</a:t>
            </a:r>
            <a:endParaRPr sz="1200" i="0" u="none" strike="noStrike" cap="none" dirty="0">
              <a:solidFill>
                <a:srgbClr val="333331"/>
              </a:solidFill>
              <a:latin typeface="+mn-lt"/>
            </a:endParaRPr>
          </a:p>
        </p:txBody>
      </p:sp>
    </p:spTree>
    <p:extLst>
      <p:ext uri="{BB962C8B-B14F-4D97-AF65-F5344CB8AC3E}">
        <p14:creationId xmlns:p14="http://schemas.microsoft.com/office/powerpoint/2010/main" val="304913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8" name="Google Shape;768;p67"/>
          <p:cNvSpPr txBox="1"/>
          <p:nvPr/>
        </p:nvSpPr>
        <p:spPr>
          <a:xfrm>
            <a:off x="729426" y="2472689"/>
            <a:ext cx="5618700" cy="2108700"/>
          </a:xfrm>
          <a:prstGeom prst="rect">
            <a:avLst/>
          </a:prstGeom>
          <a:noFill/>
          <a:ln>
            <a:noFill/>
          </a:ln>
        </p:spPr>
        <p:txBody>
          <a:bodyPr spcFirstLastPara="1" wrap="square" lIns="91425" tIns="45700" rIns="91425" bIns="45700" anchor="b" anchorCtr="0">
            <a:noAutofit/>
          </a:bodyPr>
          <a:lstStyle/>
          <a:p>
            <a:pPr marL="342900" marR="0" lvl="0" indent="-342900" algn="l" rtl="0">
              <a:lnSpc>
                <a:spcPct val="90000"/>
              </a:lnSpc>
              <a:spcBef>
                <a:spcPts val="1800"/>
              </a:spcBef>
              <a:spcAft>
                <a:spcPts val="0"/>
              </a:spcAft>
              <a:buClr>
                <a:srgbClr val="000002"/>
              </a:buClr>
              <a:buSzPts val="1800"/>
              <a:buFont typeface="Arial"/>
              <a:buChar char="•"/>
            </a:pPr>
            <a:r>
              <a:rPr lang="fr-FR" sz="1800" i="0" u="none" strike="noStrike" cap="none" dirty="0">
                <a:solidFill>
                  <a:srgbClr val="000002"/>
                </a:solidFill>
                <a:latin typeface="Arial"/>
                <a:ea typeface="Arial"/>
                <a:cs typeface="Arial"/>
                <a:sym typeface="Arial"/>
              </a:rPr>
              <a:t>Parcours</a:t>
            </a:r>
            <a:r>
              <a:rPr lang="fr-FR" sz="1800" b="1" i="0" u="none" strike="noStrike" cap="none" dirty="0">
                <a:solidFill>
                  <a:srgbClr val="000002"/>
                </a:solidFill>
                <a:latin typeface="Arial"/>
                <a:ea typeface="Arial"/>
                <a:cs typeface="Arial"/>
                <a:sym typeface="Arial"/>
              </a:rPr>
              <a:t> 6 mois</a:t>
            </a:r>
            <a:endParaRPr sz="1800" b="1" i="0" u="none" strike="noStrike" cap="none" dirty="0">
              <a:solidFill>
                <a:srgbClr val="7F7F7F"/>
              </a:solidFill>
              <a:latin typeface="Arial"/>
              <a:ea typeface="Arial"/>
              <a:cs typeface="Arial"/>
              <a:sym typeface="Arial"/>
            </a:endParaRPr>
          </a:p>
          <a:p>
            <a:pPr marL="342900" marR="0" lvl="0" indent="-342900" algn="l" rtl="0">
              <a:lnSpc>
                <a:spcPct val="90000"/>
              </a:lnSpc>
              <a:spcBef>
                <a:spcPts val="1800"/>
              </a:spcBef>
              <a:spcAft>
                <a:spcPts val="0"/>
              </a:spcAft>
              <a:buClr>
                <a:srgbClr val="000002"/>
              </a:buClr>
              <a:buSzPts val="1800"/>
              <a:buFont typeface="Arial"/>
              <a:buChar char="•"/>
            </a:pPr>
            <a:r>
              <a:rPr lang="fr-FR" sz="1800" i="0" u="none" strike="noStrike" cap="none" dirty="0">
                <a:solidFill>
                  <a:srgbClr val="000002"/>
                </a:solidFill>
                <a:latin typeface="Arial"/>
                <a:ea typeface="Arial"/>
                <a:cs typeface="Arial"/>
                <a:sym typeface="Arial"/>
              </a:rPr>
              <a:t>Parcours</a:t>
            </a:r>
            <a:r>
              <a:rPr lang="fr-FR" sz="1800" b="1" i="0" u="none" strike="noStrike" cap="none" dirty="0">
                <a:solidFill>
                  <a:srgbClr val="000002"/>
                </a:solidFill>
                <a:latin typeface="Arial"/>
                <a:ea typeface="Arial"/>
                <a:cs typeface="Arial"/>
                <a:sym typeface="Arial"/>
              </a:rPr>
              <a:t> expérimenté 3 mois</a:t>
            </a:r>
          </a:p>
          <a:p>
            <a:pPr marL="342900" marR="0" lvl="0" indent="-342900" algn="l" rtl="0">
              <a:lnSpc>
                <a:spcPct val="90000"/>
              </a:lnSpc>
              <a:spcBef>
                <a:spcPts val="1800"/>
              </a:spcBef>
              <a:spcAft>
                <a:spcPts val="0"/>
              </a:spcAft>
              <a:buClr>
                <a:srgbClr val="000002"/>
              </a:buClr>
              <a:buSzPts val="1800"/>
              <a:buFont typeface="Arial"/>
              <a:buChar char="•"/>
            </a:pPr>
            <a:r>
              <a:rPr lang="fr-FR" sz="1800" dirty="0">
                <a:solidFill>
                  <a:srgbClr val="000002"/>
                </a:solidFill>
              </a:rPr>
              <a:t>Parcours </a:t>
            </a:r>
            <a:r>
              <a:rPr lang="fr-FR" sz="1800" b="1" dirty="0">
                <a:solidFill>
                  <a:srgbClr val="000002"/>
                </a:solidFill>
              </a:rPr>
              <a:t>alternance 12 mois</a:t>
            </a:r>
            <a:endParaRPr sz="1800" b="1" i="0" u="none" strike="noStrike" cap="none" dirty="0">
              <a:solidFill>
                <a:srgbClr val="000002"/>
              </a:solidFill>
              <a:latin typeface="Arial"/>
              <a:ea typeface="Arial"/>
              <a:cs typeface="Arial"/>
              <a:sym typeface="Arial"/>
            </a:endParaRPr>
          </a:p>
          <a:p>
            <a:pPr marL="342900" marR="0" lvl="0" indent="-228600" algn="l" rtl="0">
              <a:lnSpc>
                <a:spcPct val="90000"/>
              </a:lnSpc>
              <a:spcBef>
                <a:spcPts val="0"/>
              </a:spcBef>
              <a:spcAft>
                <a:spcPts val="0"/>
              </a:spcAft>
              <a:buClr>
                <a:schemeClr val="dk1"/>
              </a:buClr>
              <a:buSzPts val="1800"/>
              <a:buFont typeface="Arial"/>
              <a:buNone/>
            </a:pPr>
            <a:endParaRPr sz="1800" b="1" i="0" u="none" strike="noStrike" cap="none" dirty="0">
              <a:solidFill>
                <a:srgbClr val="7F7F7F"/>
              </a:solidFill>
              <a:latin typeface="Arial"/>
              <a:ea typeface="Arial"/>
              <a:cs typeface="Arial"/>
              <a:sym typeface="Arial"/>
            </a:endParaRPr>
          </a:p>
          <a:p>
            <a:pPr marL="342900" marR="0" lvl="0" indent="-228600" algn="l" rtl="0">
              <a:lnSpc>
                <a:spcPct val="90000"/>
              </a:lnSpc>
              <a:spcBef>
                <a:spcPts val="0"/>
              </a:spcBef>
              <a:spcAft>
                <a:spcPts val="0"/>
              </a:spcAft>
              <a:buClr>
                <a:schemeClr val="dk1"/>
              </a:buClr>
              <a:buSzPts val="1800"/>
              <a:buFont typeface="Arial"/>
              <a:buNone/>
            </a:pPr>
            <a:endParaRPr sz="1800" b="1" i="0" u="none" strike="noStrike" cap="none" dirty="0">
              <a:solidFill>
                <a:srgbClr val="7F7F7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000"/>
              <a:buFont typeface="Calibri"/>
              <a:buNone/>
            </a:pPr>
            <a:endParaRPr sz="2000" b="1" i="0" u="none" strike="noStrike" cap="none" dirty="0">
              <a:solidFill>
                <a:srgbClr val="7F7F7F"/>
              </a:solidFill>
              <a:latin typeface="Arial"/>
              <a:ea typeface="Arial"/>
              <a:cs typeface="Arial"/>
              <a:sym typeface="Arial"/>
            </a:endParaRPr>
          </a:p>
        </p:txBody>
      </p:sp>
      <p:sp>
        <p:nvSpPr>
          <p:cNvPr id="4" name="Titre 1">
            <a:extLst>
              <a:ext uri="{FF2B5EF4-FFF2-40B4-BE49-F238E27FC236}">
                <a16:creationId xmlns:a16="http://schemas.microsoft.com/office/drawing/2014/main" id="{7DE02466-7A63-913E-DA26-90A944EC5E63}"/>
              </a:ext>
            </a:extLst>
          </p:cNvPr>
          <p:cNvSpPr txBox="1">
            <a:spLocks/>
          </p:cNvSpPr>
          <p:nvPr/>
        </p:nvSpPr>
        <p:spPr>
          <a:xfrm>
            <a:off x="729426" y="677559"/>
            <a:ext cx="5908442" cy="8306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Coûts de formation : </a:t>
            </a:r>
            <a:r>
              <a:rPr lang="fr-FR" sz="4000" spc="-150" dirty="0">
                <a:solidFill>
                  <a:srgbClr val="E84424"/>
                </a:solidFill>
                <a:latin typeface="Arial" panose="020B0604020202020204" pitchFamily="34" charset="0"/>
                <a:cs typeface="Arial" panose="020B0604020202020204" pitchFamily="34" charset="0"/>
              </a:rPr>
              <a:t>quelles prises en charge ?</a:t>
            </a:r>
          </a:p>
        </p:txBody>
      </p:sp>
      <p:pic>
        <p:nvPicPr>
          <p:cNvPr id="5" name="Image 4" descr="Une image contenant texte, personne&#10;&#10;Description générée automatiquement">
            <a:extLst>
              <a:ext uri="{FF2B5EF4-FFF2-40B4-BE49-F238E27FC236}">
                <a16:creationId xmlns:a16="http://schemas.microsoft.com/office/drawing/2014/main" id="{45755176-4857-24D2-D03C-9979402BF160}"/>
              </a:ext>
            </a:extLst>
          </p:cNvPr>
          <p:cNvPicPr>
            <a:picLocks noChangeAspect="1"/>
          </p:cNvPicPr>
          <p:nvPr/>
        </p:nvPicPr>
        <p:blipFill rotWithShape="1">
          <a:blip r:embed="rId3"/>
          <a:srcRect l="27394" r="16363"/>
          <a:stretch/>
        </p:blipFill>
        <p:spPr>
          <a:xfrm>
            <a:off x="6447157" y="-9445"/>
            <a:ext cx="5844080" cy="69271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 name="Rectangle 6">
            <a:extLst>
              <a:ext uri="{FF2B5EF4-FFF2-40B4-BE49-F238E27FC236}">
                <a16:creationId xmlns:a16="http://schemas.microsoft.com/office/drawing/2014/main" id="{C2660F08-D821-1C32-8330-854DE9107CD6}"/>
              </a:ext>
            </a:extLst>
          </p:cNvPr>
          <p:cNvSpPr/>
          <p:nvPr/>
        </p:nvSpPr>
        <p:spPr>
          <a:xfrm>
            <a:off x="2926081" y="677559"/>
            <a:ext cx="1645920" cy="589054"/>
          </a:xfrm>
          <a:prstGeom prst="rect">
            <a:avLst/>
          </a:prstGeom>
          <a:solidFill>
            <a:srgbClr val="E84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0" name="Google Shape;780;p68"/>
          <p:cNvSpPr txBox="1"/>
          <p:nvPr/>
        </p:nvSpPr>
        <p:spPr>
          <a:xfrm>
            <a:off x="6809293" y="838188"/>
            <a:ext cx="5211083" cy="46627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FR" sz="2100" b="1" dirty="0">
                <a:solidFill>
                  <a:schemeClr val="lt1"/>
                </a:solidFill>
                <a:latin typeface="Arial"/>
                <a:ea typeface="Arial"/>
                <a:cs typeface="Arial"/>
                <a:sym typeface="Arial"/>
              </a:rPr>
              <a:t>Quelques pistes</a:t>
            </a:r>
            <a:br>
              <a:rPr lang="fr-FR" sz="2400" dirty="0">
                <a:solidFill>
                  <a:schemeClr val="lt1"/>
                </a:solidFill>
                <a:latin typeface="Arial"/>
                <a:ea typeface="Arial"/>
                <a:cs typeface="Arial"/>
                <a:sym typeface="Arial"/>
              </a:rPr>
            </a:br>
            <a:r>
              <a:rPr lang="fr-FR" sz="2400" dirty="0">
                <a:solidFill>
                  <a:schemeClr val="lt1"/>
                </a:solidFill>
                <a:latin typeface="Arial"/>
                <a:ea typeface="Arial"/>
                <a:cs typeface="Arial"/>
                <a:sym typeface="Arial"/>
              </a:rPr>
              <a:t> </a:t>
            </a:r>
            <a:endParaRPr dirty="0"/>
          </a:p>
          <a:p>
            <a:pPr marR="0" lvl="0" algn="l" rtl="0">
              <a:spcBef>
                <a:spcPts val="0"/>
              </a:spcBef>
              <a:spcAft>
                <a:spcPts val="0"/>
              </a:spcAft>
              <a:buClr>
                <a:schemeClr val="lt1"/>
              </a:buClr>
              <a:buSzPts val="1400"/>
            </a:pPr>
            <a:endParaRPr lang="fr-FR" sz="1400" dirty="0">
              <a:solidFill>
                <a:schemeClr val="lt1"/>
              </a:solidFill>
              <a:latin typeface="Arial"/>
              <a:ea typeface="Arial"/>
              <a:cs typeface="Arial"/>
            </a:endParaRPr>
          </a:p>
          <a:p>
            <a:pPr marL="342900" indent="-342900">
              <a:buClr>
                <a:srgbClr val="FFFFFF"/>
              </a:buClr>
              <a:buSzPts val="1400"/>
              <a:buChar char="•"/>
            </a:pPr>
            <a:r>
              <a:rPr lang="fr-FR" dirty="0">
                <a:solidFill>
                  <a:schemeClr val="lt1"/>
                </a:solidFill>
              </a:rPr>
              <a:t>Ambassade de France (Campus France)</a:t>
            </a:r>
          </a:p>
          <a:p>
            <a:pPr marL="342900" marR="0" lvl="0" indent="-342900" algn="l" rtl="0">
              <a:spcBef>
                <a:spcPts val="0"/>
              </a:spcBef>
              <a:spcAft>
                <a:spcPts val="0"/>
              </a:spcAft>
              <a:buClr>
                <a:schemeClr val="lt1"/>
              </a:buClr>
              <a:buSzPts val="1400"/>
              <a:buFont typeface="Arial"/>
              <a:buChar char="•"/>
            </a:pPr>
            <a:r>
              <a:rPr lang="fr-FR" dirty="0">
                <a:solidFill>
                  <a:schemeClr val="bg1"/>
                </a:solidFill>
              </a:rPr>
              <a:t>Bailleur de fonds / bailleur privé</a:t>
            </a:r>
            <a:endParaRPr sz="1400" dirty="0">
              <a:solidFill>
                <a:schemeClr val="bg1"/>
              </a:solidFill>
              <a:latin typeface="Arial"/>
              <a:ea typeface="Arial"/>
              <a:cs typeface="Arial"/>
              <a:sym typeface="Arial"/>
            </a:endParaRPr>
          </a:p>
          <a:p>
            <a:pPr marL="342900" marR="0" lvl="0" indent="-342900" algn="l" rtl="0">
              <a:spcBef>
                <a:spcPts val="0"/>
              </a:spcBef>
              <a:spcAft>
                <a:spcPts val="0"/>
              </a:spcAft>
              <a:buClr>
                <a:schemeClr val="lt1"/>
              </a:buClr>
              <a:buSzPts val="1400"/>
              <a:buFont typeface="Arial"/>
              <a:buChar char="•"/>
            </a:pPr>
            <a:r>
              <a:rPr lang="fr-FR" sz="1400" dirty="0">
                <a:solidFill>
                  <a:schemeClr val="lt1"/>
                </a:solidFill>
                <a:latin typeface="Arial"/>
                <a:ea typeface="Arial"/>
                <a:cs typeface="Arial"/>
                <a:sym typeface="Arial"/>
              </a:rPr>
              <a:t>Votre employeur</a:t>
            </a:r>
            <a:endParaRPr dirty="0"/>
          </a:p>
          <a:p>
            <a:pPr marR="0" lvl="0" algn="l" rtl="0">
              <a:spcBef>
                <a:spcPts val="0"/>
              </a:spcBef>
              <a:spcAft>
                <a:spcPts val="0"/>
              </a:spcAft>
              <a:buClr>
                <a:schemeClr val="lt1"/>
              </a:buClr>
              <a:buSzPts val="1400"/>
            </a:pPr>
            <a:endParaRPr lang="fr-FR" dirty="0">
              <a:solidFill>
                <a:schemeClr val="lt1"/>
              </a:solidFill>
            </a:endParaRPr>
          </a:p>
          <a:p>
            <a:pPr marL="285750" marR="0" lvl="0" indent="-285750" algn="l" rtl="0">
              <a:spcBef>
                <a:spcPts val="0"/>
              </a:spcBef>
              <a:spcAft>
                <a:spcPts val="0"/>
              </a:spcAft>
              <a:buClr>
                <a:schemeClr val="lt1"/>
              </a:buClr>
              <a:buSzPts val="1400"/>
              <a:buFont typeface="Arial"/>
              <a:buChar char="•"/>
            </a:pPr>
            <a:r>
              <a:rPr lang="fr-FR" dirty="0">
                <a:solidFill>
                  <a:schemeClr val="lt1"/>
                </a:solidFill>
              </a:rPr>
              <a:t>Les modalités de paiement </a:t>
            </a:r>
          </a:p>
          <a:p>
            <a:pPr marL="285750" lvl="2" indent="-285750">
              <a:buClr>
                <a:schemeClr val="lt1"/>
              </a:buClr>
              <a:buSzPts val="1400"/>
              <a:buFont typeface="Wingdings" panose="05000000000000000000" pitchFamily="2" charset="2"/>
              <a:buChar char="q"/>
            </a:pPr>
            <a:r>
              <a:rPr lang="fr-FR" dirty="0">
                <a:solidFill>
                  <a:schemeClr val="lt1"/>
                </a:solidFill>
              </a:rPr>
              <a:t>en une seule fois avant de faire la demande de visa</a:t>
            </a:r>
          </a:p>
          <a:p>
            <a:pPr marL="285750" marR="0" lvl="0" indent="-285750" algn="l" rtl="0">
              <a:spcBef>
                <a:spcPts val="0"/>
              </a:spcBef>
              <a:spcAft>
                <a:spcPts val="0"/>
              </a:spcAft>
              <a:buClr>
                <a:schemeClr val="lt1"/>
              </a:buClr>
              <a:buSzPts val="1400"/>
              <a:buFont typeface="Wingdings" panose="05000000000000000000" pitchFamily="2" charset="2"/>
              <a:buChar char="q"/>
            </a:pPr>
            <a:r>
              <a:rPr lang="fr-FR" dirty="0">
                <a:solidFill>
                  <a:schemeClr val="lt1"/>
                </a:solidFill>
              </a:rPr>
              <a:t>en 3 échéances (un tiers avant de faire la demande de visa et les deux autres tiers pendant la période de formation). </a:t>
            </a:r>
          </a:p>
          <a:p>
            <a:pPr marL="285750" marR="0" lvl="0" indent="-285750" algn="l" rtl="0">
              <a:spcBef>
                <a:spcPts val="0"/>
              </a:spcBef>
              <a:spcAft>
                <a:spcPts val="0"/>
              </a:spcAft>
              <a:buClr>
                <a:schemeClr val="lt1"/>
              </a:buClr>
              <a:buSzPts val="1400"/>
              <a:buFont typeface="Wingdings" panose="05000000000000000000" pitchFamily="2" charset="2"/>
              <a:buChar char="q"/>
            </a:pPr>
            <a:endParaRPr lang="fr-FR" dirty="0">
              <a:solidFill>
                <a:schemeClr val="lt1"/>
              </a:solidFill>
            </a:endParaRPr>
          </a:p>
          <a:p>
            <a:pPr marR="0" lvl="0" algn="l" rtl="0">
              <a:spcBef>
                <a:spcPts val="0"/>
              </a:spcBef>
              <a:spcAft>
                <a:spcPts val="0"/>
              </a:spcAft>
              <a:buClr>
                <a:schemeClr val="lt1"/>
              </a:buClr>
              <a:buSzPts val="1400"/>
            </a:pPr>
            <a:r>
              <a:rPr lang="fr-FR" dirty="0">
                <a:solidFill>
                  <a:schemeClr val="lt1"/>
                </a:solidFill>
              </a:rPr>
              <a:t>Il est possible de faire l’avance des frais de vie qui sont restitués à l’entrée en formation. Ce choix est laissé à l’appréciation du candidat au moment de constituer son dossier de demande de visa.</a:t>
            </a:r>
            <a:endParaRPr dirty="0"/>
          </a:p>
          <a:p>
            <a:pPr marL="285750" marR="0" lvl="0" indent="-19685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a:p>
            <a:pPr marL="0" marR="0" lvl="0" indent="0" rtl="0">
              <a:spcBef>
                <a:spcPts val="0"/>
              </a:spcBef>
              <a:spcAft>
                <a:spcPts val="0"/>
              </a:spcAft>
              <a:buNone/>
            </a:pPr>
            <a:r>
              <a:rPr lang="fr-FR" sz="1400" dirty="0">
                <a:solidFill>
                  <a:schemeClr val="lt1"/>
                </a:solidFill>
                <a:latin typeface="Arial"/>
                <a:ea typeface="Arial"/>
                <a:cs typeface="Arial"/>
                <a:sym typeface="Arial"/>
              </a:rPr>
              <a:t>D’autres pistes à explorer sur notre site internet, </a:t>
            </a:r>
            <a:br>
              <a:rPr lang="fr-FR" sz="1400" dirty="0">
                <a:solidFill>
                  <a:schemeClr val="lt1"/>
                </a:solidFill>
                <a:latin typeface="Arial"/>
                <a:ea typeface="Arial"/>
                <a:cs typeface="Arial"/>
                <a:sym typeface="Arial"/>
              </a:rPr>
            </a:br>
            <a:r>
              <a:rPr lang="fr-FR" sz="1400" dirty="0">
                <a:solidFill>
                  <a:schemeClr val="lt1"/>
                </a:solidFill>
                <a:latin typeface="Arial"/>
                <a:ea typeface="Arial"/>
                <a:cs typeface="Arial"/>
                <a:sym typeface="Arial"/>
              </a:rPr>
              <a:t>&gt; page Financements</a:t>
            </a:r>
            <a:endParaRPr dirty="0"/>
          </a:p>
          <a:p>
            <a:pPr marL="342900" marR="0" lvl="0" indent="-254000" algn="l" rtl="0">
              <a:spcBef>
                <a:spcPts val="0"/>
              </a:spcBef>
              <a:spcAft>
                <a:spcPts val="0"/>
              </a:spcAft>
              <a:buClr>
                <a:schemeClr val="dk1"/>
              </a:buClr>
              <a:buSzPts val="1400"/>
              <a:buFont typeface="Arial"/>
              <a:buNone/>
            </a:pPr>
            <a:endParaRPr sz="1400" dirty="0">
              <a:solidFill>
                <a:schemeClr val="lt1"/>
              </a:solidFill>
              <a:latin typeface="Arial"/>
              <a:ea typeface="Arial"/>
              <a:cs typeface="Arial"/>
              <a:sym typeface="Arial"/>
            </a:endParaRPr>
          </a:p>
        </p:txBody>
      </p:sp>
      <p:graphicFrame>
        <p:nvGraphicFramePr>
          <p:cNvPr id="781" name="Google Shape;781;p68"/>
          <p:cNvGraphicFramePr/>
          <p:nvPr>
            <p:extLst>
              <p:ext uri="{D42A27DB-BD31-4B8C-83A1-F6EECF244321}">
                <p14:modId xmlns:p14="http://schemas.microsoft.com/office/powerpoint/2010/main" val="1312802054"/>
              </p:ext>
            </p:extLst>
          </p:nvPr>
        </p:nvGraphicFramePr>
        <p:xfrm>
          <a:off x="835050" y="1800146"/>
          <a:ext cx="5260950" cy="2086250"/>
        </p:xfrm>
        <a:graphic>
          <a:graphicData uri="http://schemas.openxmlformats.org/drawingml/2006/table">
            <a:tbl>
              <a:tblPr firstRow="1" bandRow="1">
                <a:noFill/>
                <a:tableStyleId>{6ED869BB-7602-4D4B-A690-82C7B79ADF66}</a:tableStyleId>
              </a:tblPr>
              <a:tblGrid>
                <a:gridCol w="2998657">
                  <a:extLst>
                    <a:ext uri="{9D8B030D-6E8A-4147-A177-3AD203B41FA5}">
                      <a16:colId xmlns:a16="http://schemas.microsoft.com/office/drawing/2014/main" val="20000"/>
                    </a:ext>
                  </a:extLst>
                </a:gridCol>
                <a:gridCol w="2262293">
                  <a:extLst>
                    <a:ext uri="{9D8B030D-6E8A-4147-A177-3AD203B41FA5}">
                      <a16:colId xmlns:a16="http://schemas.microsoft.com/office/drawing/2014/main" val="20001"/>
                    </a:ext>
                  </a:extLst>
                </a:gridCol>
              </a:tblGrid>
              <a:tr h="417250">
                <a:tc>
                  <a:txBody>
                    <a:bodyPr/>
                    <a:lstStyle/>
                    <a:p>
                      <a:pPr marL="0" marR="0" lvl="0" indent="0" algn="l" rtl="0">
                        <a:spcBef>
                          <a:spcPts val="0"/>
                        </a:spcBef>
                        <a:spcAft>
                          <a:spcPts val="0"/>
                        </a:spcAft>
                        <a:buNone/>
                      </a:pPr>
                      <a:endParaRPr sz="1600">
                        <a:solidFill>
                          <a:srgbClr val="333331"/>
                        </a:solidFill>
                        <a:latin typeface="Arial"/>
                        <a:ea typeface="Arial"/>
                        <a:cs typeface="Arial"/>
                        <a:sym typeface="Arial"/>
                      </a:endParaRPr>
                    </a:p>
                  </a:txBody>
                  <a:tcPr marL="91450" marR="91450" marT="45725" marB="45725">
                    <a:lnR w="12700" cap="flat" cmpd="sng">
                      <a:solidFill>
                        <a:srgbClr val="E8EFF1"/>
                      </a:solidFill>
                      <a:prstDash val="solid"/>
                      <a:round/>
                      <a:headEnd type="none" w="sm" len="sm"/>
                      <a:tailEnd type="none" w="sm" len="sm"/>
                    </a:lnR>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Frais de formation*</a:t>
                      </a:r>
                      <a:endParaRPr dirty="0"/>
                    </a:p>
                  </a:txBody>
                  <a:tcPr marL="91450" marR="91450" marT="45725" marB="45725">
                    <a:lnL w="12700" cap="flat" cmpd="sng">
                      <a:solidFill>
                        <a:srgbClr val="E8EFF1"/>
                      </a:solidFill>
                      <a:prstDash val="solid"/>
                      <a:round/>
                      <a:headEnd type="none" w="sm" len="sm"/>
                      <a:tailEnd type="none" w="sm" len="sm"/>
                    </a:lnL>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0"/>
                  </a:ext>
                </a:extLst>
              </a:tr>
              <a:tr h="4172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Responsable RH et Finances</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10 960 €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1"/>
                  </a:ext>
                </a:extLst>
              </a:tr>
              <a:tr h="4172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Coordinateur de programme</a:t>
                      </a:r>
                      <a:endParaRPr dirty="0"/>
                    </a:p>
                  </a:txBody>
                  <a:tcPr marL="91450" marR="91450" marT="45725" marB="45725" anchor="ctr">
                    <a:lnR w="12700" cap="flat" cmpd="sng">
                      <a:solidFill>
                        <a:srgbClr val="E8EFF1"/>
                      </a:solidFill>
                      <a:prstDash val="solid"/>
                      <a:round/>
                      <a:headEnd type="none" w="sm" len="sm"/>
                      <a:tailEnd type="none" w="sm" len="sm"/>
                    </a:lnR>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10 960 €</a:t>
                      </a:r>
                      <a:endParaRPr dirty="0"/>
                    </a:p>
                  </a:txBody>
                  <a:tcPr marL="91450" marR="91450" marT="45725" marB="45725" anchor="ctr">
                    <a:lnL w="12700" cap="flat" cmpd="sng">
                      <a:solidFill>
                        <a:srgbClr val="E8EFF1"/>
                      </a:solidFill>
                      <a:prstDash val="solid"/>
                      <a:round/>
                      <a:headEnd type="none" w="sm" len="sm"/>
                      <a:tailEnd type="none" w="sm" len="sm"/>
                    </a:lnL>
                    <a:lnT w="12700" cap="flat" cmpd="sng">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2"/>
                  </a:ext>
                </a:extLst>
              </a:tr>
              <a:tr h="417250">
                <a:tc>
                  <a:txBody>
                    <a:bodyPr/>
                    <a:lstStyle/>
                    <a:p>
                      <a:pPr marL="0" marR="0" lvl="0" indent="0" algn="l" rtl="0">
                        <a:lnSpc>
                          <a:spcPct val="100000"/>
                        </a:lnSpc>
                        <a:spcBef>
                          <a:spcPts val="0"/>
                        </a:spcBef>
                        <a:spcAft>
                          <a:spcPts val="0"/>
                        </a:spcAft>
                        <a:buClr>
                          <a:srgbClr val="333331"/>
                        </a:buClr>
                        <a:buSzPts val="1600"/>
                        <a:buFont typeface="Arial"/>
                        <a:buNone/>
                      </a:pPr>
                      <a:r>
                        <a:rPr lang="fr-FR" sz="1600">
                          <a:solidFill>
                            <a:srgbClr val="333331"/>
                          </a:solidFill>
                          <a:latin typeface="Arial"/>
                          <a:ea typeface="Arial"/>
                          <a:cs typeface="Arial"/>
                          <a:sym typeface="Arial"/>
                        </a:rPr>
                        <a:t>Logisticien</a:t>
                      </a:r>
                      <a:endParaRPr/>
                    </a:p>
                  </a:txBody>
                  <a:tcPr marL="91450" marR="91450" marT="45725" marB="45725" anchor="ctr">
                    <a:lnR w="12700" cap="flat" cmpd="sng" algn="ctr">
                      <a:solidFill>
                        <a:srgbClr val="E8EFF1"/>
                      </a:solidFill>
                      <a:prstDash val="solid"/>
                      <a:round/>
                      <a:headEnd type="none" w="sm" len="sm"/>
                      <a:tailEnd type="none" w="sm" len="sm"/>
                    </a:lnR>
                    <a:lnT w="12700" cap="flat" cmpd="sng" algn="ctr">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9 960 €</a:t>
                      </a:r>
                      <a:endParaRPr dirty="0"/>
                    </a:p>
                  </a:txBody>
                  <a:tcPr marL="91450" marR="91450" marT="45725" marB="45725" anchor="ctr">
                    <a:lnL w="12700" cap="flat" cmpd="sng" algn="ctr">
                      <a:solidFill>
                        <a:srgbClr val="E8EFF1"/>
                      </a:solidFill>
                      <a:prstDash val="solid"/>
                      <a:round/>
                      <a:headEnd type="none" w="sm" len="sm"/>
                      <a:tailEnd type="none" w="sm" len="sm"/>
                    </a:lnL>
                    <a:lnT w="12700" cap="flat" cmpd="sng" algn="ctr">
                      <a:solidFill>
                        <a:srgbClr val="E8EFF1"/>
                      </a:solidFill>
                      <a:prstDash val="solid"/>
                      <a:round/>
                      <a:headEnd type="none" w="sm" len="sm"/>
                      <a:tailEnd type="none" w="sm" len="sm"/>
                    </a:lnT>
                    <a:lnB w="12700" cap="flat" cmpd="sng">
                      <a:solidFill>
                        <a:srgbClr val="E8EFF1"/>
                      </a:solidFill>
                      <a:prstDash val="solid"/>
                      <a:round/>
                      <a:headEnd type="none" w="sm" len="sm"/>
                      <a:tailEnd type="none" w="sm" len="sm"/>
                    </a:lnB>
                  </a:tcPr>
                </a:tc>
                <a:extLst>
                  <a:ext uri="{0D108BD9-81ED-4DB2-BD59-A6C34878D82A}">
                    <a16:rowId xmlns:a16="http://schemas.microsoft.com/office/drawing/2014/main" val="10004"/>
                  </a:ext>
                </a:extLst>
              </a:tr>
              <a:tr h="417250">
                <a:tc>
                  <a:txBody>
                    <a:bodyPr/>
                    <a:lstStyle/>
                    <a:p>
                      <a:pPr marL="0" marR="0" lvl="0" indent="0" algn="l" rtl="0">
                        <a:spcBef>
                          <a:spcPts val="0"/>
                        </a:spcBef>
                        <a:spcAft>
                          <a:spcPts val="0"/>
                        </a:spcAft>
                        <a:buNone/>
                      </a:pPr>
                      <a:r>
                        <a:rPr lang="fr-FR" sz="1600" dirty="0">
                          <a:solidFill>
                            <a:srgbClr val="333331"/>
                          </a:solidFill>
                          <a:latin typeface="Arial"/>
                          <a:ea typeface="Arial"/>
                          <a:cs typeface="Arial"/>
                          <a:sym typeface="Arial"/>
                        </a:rPr>
                        <a:t>Responsable de projets EHA</a:t>
                      </a:r>
                      <a:endParaRPr dirty="0"/>
                    </a:p>
                  </a:txBody>
                  <a:tcPr marL="91450" marR="91450" marT="45725" marB="45725" anchor="ctr">
                    <a:lnR w="12700" cap="flat" cmpd="sng" algn="ctr">
                      <a:solidFill>
                        <a:srgbClr val="E8EFF1"/>
                      </a:solidFill>
                      <a:prstDash val="solid"/>
                      <a:round/>
                      <a:headEnd type="none" w="sm" len="sm"/>
                      <a:tailEnd type="none" w="sm" len="sm"/>
                    </a:lnR>
                    <a:lnT w="12700" cap="flat" cmpd="sng" algn="ctr">
                      <a:solidFill>
                        <a:srgbClr val="E8EFF1"/>
                      </a:solidFill>
                      <a:prstDash val="solid"/>
                      <a:round/>
                      <a:headEnd type="none" w="sm" len="sm"/>
                      <a:tailEnd type="none" w="sm" len="sm"/>
                    </a:lnT>
                  </a:tcPr>
                </a:tc>
                <a:tc>
                  <a:txBody>
                    <a:bodyPr/>
                    <a:lstStyle/>
                    <a:p>
                      <a:pPr marL="0" marR="0" lvl="0" indent="0" algn="ctr" rtl="0">
                        <a:spcBef>
                          <a:spcPts val="0"/>
                        </a:spcBef>
                        <a:spcAft>
                          <a:spcPts val="0"/>
                        </a:spcAft>
                        <a:buNone/>
                      </a:pPr>
                      <a:r>
                        <a:rPr lang="fr-FR" sz="1600" dirty="0">
                          <a:solidFill>
                            <a:srgbClr val="333331"/>
                          </a:solidFill>
                          <a:latin typeface="Arial"/>
                          <a:ea typeface="Arial"/>
                          <a:cs typeface="Arial"/>
                          <a:sym typeface="Arial"/>
                        </a:rPr>
                        <a:t>11 360 €</a:t>
                      </a:r>
                      <a:endParaRPr dirty="0"/>
                    </a:p>
                  </a:txBody>
                  <a:tcPr marL="91450" marR="91450" marT="45725" marB="45725" anchor="ctr">
                    <a:lnL w="12700" cap="flat" cmpd="sng" algn="ctr">
                      <a:solidFill>
                        <a:srgbClr val="E8EFF1"/>
                      </a:solidFill>
                      <a:prstDash val="solid"/>
                      <a:round/>
                      <a:headEnd type="none" w="sm" len="sm"/>
                      <a:tailEnd type="none" w="sm" len="sm"/>
                    </a:lnL>
                    <a:lnT w="12700" cap="flat" cmpd="sng" algn="ctr">
                      <a:solidFill>
                        <a:srgbClr val="E8EFF1"/>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
        <p:nvSpPr>
          <p:cNvPr id="782" name="Google Shape;782;p68"/>
          <p:cNvSpPr/>
          <p:nvPr/>
        </p:nvSpPr>
        <p:spPr>
          <a:xfrm>
            <a:off x="750532" y="4577058"/>
            <a:ext cx="55551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dirty="0">
                <a:solidFill>
                  <a:srgbClr val="E84525"/>
                </a:solidFill>
                <a:latin typeface="Arial"/>
                <a:ea typeface="Arial"/>
                <a:cs typeface="Arial"/>
                <a:sym typeface="Arial"/>
              </a:rPr>
              <a:t>Pour tous : recherche de prise en charge en autonomie</a:t>
            </a:r>
            <a:endParaRPr dirty="0"/>
          </a:p>
        </p:txBody>
      </p:sp>
      <p:sp>
        <p:nvSpPr>
          <p:cNvPr id="783" name="Google Shape;783;p68"/>
          <p:cNvSpPr/>
          <p:nvPr/>
        </p:nvSpPr>
        <p:spPr>
          <a:xfrm>
            <a:off x="3187701" y="6449285"/>
            <a:ext cx="3117931" cy="2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900" dirty="0">
                <a:solidFill>
                  <a:srgbClr val="333331"/>
                </a:solidFill>
                <a:latin typeface="Arial"/>
                <a:ea typeface="Arial"/>
                <a:cs typeface="Arial"/>
                <a:sym typeface="Arial"/>
              </a:rPr>
              <a:t>*Tarifs indicatifs - Hors frais de sélection et d’inscription</a:t>
            </a:r>
            <a:endParaRPr sz="900" dirty="0">
              <a:solidFill>
                <a:srgbClr val="333331"/>
              </a:solidFill>
              <a:latin typeface="Arial"/>
              <a:ea typeface="Arial"/>
              <a:cs typeface="Arial"/>
              <a:sym typeface="Arial"/>
            </a:endParaRPr>
          </a:p>
        </p:txBody>
      </p:sp>
      <p:sp>
        <p:nvSpPr>
          <p:cNvPr id="2" name="Titre 1">
            <a:extLst>
              <a:ext uri="{FF2B5EF4-FFF2-40B4-BE49-F238E27FC236}">
                <a16:creationId xmlns:a16="http://schemas.microsoft.com/office/drawing/2014/main" id="{E7150252-3BD9-C6F2-8216-EB5B19DC1B59}"/>
              </a:ext>
            </a:extLst>
          </p:cNvPr>
          <p:cNvSpPr txBox="1">
            <a:spLocks/>
          </p:cNvSpPr>
          <p:nvPr/>
        </p:nvSpPr>
        <p:spPr>
          <a:xfrm>
            <a:off x="729426" y="677559"/>
            <a:ext cx="5908442" cy="5348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Parcours </a:t>
            </a:r>
            <a:r>
              <a:rPr lang="fr-FR" sz="4000" b="1" spc="-150" dirty="0">
                <a:solidFill>
                  <a:schemeClr val="bg1"/>
                </a:solidFill>
                <a:latin typeface="Arial" panose="020B0604020202020204" pitchFamily="34" charset="0"/>
                <a:cs typeface="Arial" panose="020B0604020202020204" pitchFamily="34" charset="0"/>
              </a:rPr>
              <a:t>6 mois</a:t>
            </a:r>
            <a:endParaRPr lang="fr-FR" sz="4000" spc="-15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f39088-67bb-45e0-86b0-9f7e0a6e77b1" xsi:nil="true"/>
    <lcf76f155ced4ddcb4097134ff3c332f xmlns="4f751f40-bc36-4fd0-b301-ef6c8288657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4B3FB2E166784481373E041EE8CE36" ma:contentTypeVersion="13" ma:contentTypeDescription="Crée un document." ma:contentTypeScope="" ma:versionID="ecadab40ad146e3c57527fe98e174a17">
  <xsd:schema xmlns:xsd="http://www.w3.org/2001/XMLSchema" xmlns:xs="http://www.w3.org/2001/XMLSchema" xmlns:p="http://schemas.microsoft.com/office/2006/metadata/properties" xmlns:ns2="4f751f40-bc36-4fd0-b301-ef6c82886578" xmlns:ns3="5ff39088-67bb-45e0-86b0-9f7e0a6e77b1" targetNamespace="http://schemas.microsoft.com/office/2006/metadata/properties" ma:root="true" ma:fieldsID="aec2144102c4d20793f9e47bd6dd1cf4" ns2:_="" ns3:_="">
    <xsd:import namespace="4f751f40-bc36-4fd0-b301-ef6c82886578"/>
    <xsd:import namespace="5ff39088-67bb-45e0-86b0-9f7e0a6e77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51f40-bc36-4fd0-b301-ef6c828865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fac545b0-a275-48cc-8b50-adade642e10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f39088-67bb-45e0-86b0-9f7e0a6e77b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bbb1184-4a30-4cef-b4f1-0cd2845527c9}" ma:internalName="TaxCatchAll" ma:showField="CatchAllData" ma:web="5ff39088-67bb-45e0-86b0-9f7e0a6e77b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20425D-48B3-4BAA-86A0-641ED1DD06FE}">
  <ds:schemaRefs>
    <ds:schemaRef ds:uri="http://purl.org/dc/elements/1.1/"/>
    <ds:schemaRef ds:uri="5ff39088-67bb-45e0-86b0-9f7e0a6e77b1"/>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4f751f40-bc36-4fd0-b301-ef6c82886578"/>
    <ds:schemaRef ds:uri="http://www.w3.org/XML/1998/namespace"/>
  </ds:schemaRefs>
</ds:datastoreItem>
</file>

<file path=customXml/itemProps2.xml><?xml version="1.0" encoding="utf-8"?>
<ds:datastoreItem xmlns:ds="http://schemas.openxmlformats.org/officeDocument/2006/customXml" ds:itemID="{8E4BE61D-A3B5-43EF-8C70-B911B9EBADC5}">
  <ds:schemaRefs>
    <ds:schemaRef ds:uri="http://schemas.microsoft.com/sharepoint/v3/contenttype/forms"/>
  </ds:schemaRefs>
</ds:datastoreItem>
</file>

<file path=customXml/itemProps3.xml><?xml version="1.0" encoding="utf-8"?>
<ds:datastoreItem xmlns:ds="http://schemas.openxmlformats.org/officeDocument/2006/customXml" ds:itemID="{9D293B0D-378F-43CB-86A6-3820D27C3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751f40-bc36-4fd0-b301-ef6c82886578"/>
    <ds:schemaRef ds:uri="5ff39088-67bb-45e0-86b0-9f7e0a6e77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1162</TotalTime>
  <Words>1306</Words>
  <Application>Microsoft Office PowerPoint</Application>
  <PresentationFormat>Grand écran</PresentationFormat>
  <Paragraphs>186</Paragraphs>
  <Slides>20</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Segoe UI</vt:lpstr>
      <vt:lpstr>Calibri</vt:lpstr>
      <vt:lpstr>Wingdings</vt:lpstr>
      <vt:lpstr>Arial</vt:lpstr>
      <vt:lpstr>Thème Office</vt:lpstr>
      <vt:lpstr>LES FORMATIONS  EN PRATIQUE  </vt:lpstr>
      <vt:lpstr>1. CANDIDATURE 2. FINANCEMENT DES FORMATIONS EN CONTINU 3. FINANCEMENT DES FORMATIONS A SON RYTHME 4. VISA 5. LOGEMENT   </vt:lpstr>
      <vt:lpstr>CANDIDATER FORMATIONS DIPLOMANTES EN CONTINU OU VOTRE RYTHME</vt:lpstr>
      <vt:lpstr>Présentation PowerPoint</vt:lpstr>
      <vt:lpstr>Présentation PowerPoint</vt:lpstr>
      <vt:lpstr>FINANCEMENTS FORMATIONS DIPLOMANTES  EN CONTINU</vt:lpstr>
      <vt:lpstr>Présentation PowerPoint</vt:lpstr>
      <vt:lpstr>Présentation PowerPoint</vt:lpstr>
      <vt:lpstr>Présentation PowerPoint</vt:lpstr>
      <vt:lpstr>Présentation PowerPoint</vt:lpstr>
      <vt:lpstr>Présentation PowerPoint</vt:lpstr>
      <vt:lpstr>FINANCEMENTS FORMATIONS A VOTRE RYTHME</vt:lpstr>
      <vt:lpstr>Présentation PowerPoint</vt:lpstr>
      <vt:lpstr>Présentation PowerPoint</vt:lpstr>
      <vt:lpstr>VISAS</vt:lpstr>
      <vt:lpstr>Présentation PowerPoint</vt:lpstr>
      <vt:lpstr>LOGEMENT</vt:lpstr>
      <vt:lpstr>Présentation PowerPoint</vt:lpstr>
      <vt:lpstr>Réunion d'information au centre de formation Vénissieux : 11 mai 2023 Réunion d’information au centre de formation Dakar : 31 mai 2023  Informations générales sur les parcours de 6 mois et de 3 mois pour les profils expérimentés. Les équivalences RNCP des certifications professionnelles correspondant à chaque formation. Des informations sur les métiers de chaque formation diplômante. Des Informations sur la pédagogie Bioforce Les conditions d’entrée (prérequis des formations).  Site complémentaire où trouver de l’information sur le secteur, l’engagement et la professionnalisation. https://www.solidaire-info.org/  Webinaire des formations compétences à distance : 8 juin 2023   Possibilité de suivre l’actualité de Bioforce sur les réseaux sociaux (Facebook, Instagram, LinkedIn, tweeter) </vt:lpstr>
      <vt:lpstr>www.bioforce.org infoeurope@bioforce.org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PORTES OUVERTES BIENVENUE</dc:title>
  <dc:creator>Jérôme PERSICO</dc:creator>
  <cp:lastModifiedBy>Jerome PERSICO</cp:lastModifiedBy>
  <cp:revision>21</cp:revision>
  <dcterms:modified xsi:type="dcterms:W3CDTF">2023-04-27T14:03:46Z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0x0101005E4B3FB2E166784481373E041EE8CE36</vt:lpwstr>
  </property>
  <property fmtid="{D5CDD505-2E9C-101B-9397-08002B2CF9AE}" pid="3" name="Order">
    <vt:r8>2647800</vt:r8>
  </property>
  <property fmtid="{D5CDD505-2E9C-101B-9397-08002B2CF9AE}" pid="4" name="MediaServiceImageTags">
    <vt:lpwstr/>
  </property>
</Properties>
</file>