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55"/>
  </p:notesMasterIdLst>
  <p:sldIdLst>
    <p:sldId id="257" r:id="rId5"/>
    <p:sldId id="262" r:id="rId6"/>
    <p:sldId id="271" r:id="rId7"/>
    <p:sldId id="264" r:id="rId8"/>
    <p:sldId id="314" r:id="rId9"/>
    <p:sldId id="348" r:id="rId10"/>
    <p:sldId id="289" r:id="rId11"/>
    <p:sldId id="322" r:id="rId12"/>
    <p:sldId id="275" r:id="rId13"/>
    <p:sldId id="276" r:id="rId14"/>
    <p:sldId id="277" r:id="rId15"/>
    <p:sldId id="323" r:id="rId16"/>
    <p:sldId id="278" r:id="rId17"/>
    <p:sldId id="279" r:id="rId18"/>
    <p:sldId id="280" r:id="rId19"/>
    <p:sldId id="281" r:id="rId20"/>
    <p:sldId id="285" r:id="rId21"/>
    <p:sldId id="286" r:id="rId22"/>
    <p:sldId id="266" r:id="rId23"/>
    <p:sldId id="269" r:id="rId24"/>
    <p:sldId id="290" r:id="rId25"/>
    <p:sldId id="324" r:id="rId26"/>
    <p:sldId id="258" r:id="rId27"/>
    <p:sldId id="350" r:id="rId28"/>
    <p:sldId id="351" r:id="rId29"/>
    <p:sldId id="293" r:id="rId30"/>
    <p:sldId id="310" r:id="rId31"/>
    <p:sldId id="352" r:id="rId32"/>
    <p:sldId id="296" r:id="rId33"/>
    <p:sldId id="294" r:id="rId34"/>
    <p:sldId id="298" r:id="rId35"/>
    <p:sldId id="315" r:id="rId36"/>
    <p:sldId id="311" r:id="rId37"/>
    <p:sldId id="288" r:id="rId38"/>
    <p:sldId id="316" r:id="rId39"/>
    <p:sldId id="317" r:id="rId40"/>
    <p:sldId id="349" r:id="rId41"/>
    <p:sldId id="318" r:id="rId42"/>
    <p:sldId id="272" r:id="rId43"/>
    <p:sldId id="308" r:id="rId44"/>
    <p:sldId id="312" r:id="rId45"/>
    <p:sldId id="304" r:id="rId46"/>
    <p:sldId id="305" r:id="rId47"/>
    <p:sldId id="353" r:id="rId48"/>
    <p:sldId id="344" r:id="rId49"/>
    <p:sldId id="354" r:id="rId50"/>
    <p:sldId id="347" r:id="rId51"/>
    <p:sldId id="356" r:id="rId52"/>
    <p:sldId id="346" r:id="rId53"/>
    <p:sldId id="355" r:id="rId54"/>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83" userDrawn="1">
          <p15:clr>
            <a:srgbClr val="A4A3A4"/>
          </p15:clr>
        </p15:guide>
        <p15:guide id="2" pos="291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84525"/>
    <a:srgbClr val="E8EFF1"/>
    <a:srgbClr val="333331"/>
    <a:srgbClr val="EAEAEA"/>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A9F2ED-839B-443F-8B6C-4163F16BC7A2}" v="36" dt="2023-05-10T07:08:52.259"/>
    <p1510:client id="{849E420C-DEF5-4A8A-B353-C192D7C1888C}" v="3" dt="2023-05-10T07:50:22.067"/>
  </p1510:revLst>
</p1510:revInfo>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Style moye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3C2FFA5D-87B4-456A-9821-1D502468CF0F}" styleName="Style à thème 1 - Accentuation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544"/>
    <p:restoredTop sz="94698"/>
  </p:normalViewPr>
  <p:slideViewPr>
    <p:cSldViewPr snapToGrid="0">
      <p:cViewPr varScale="1">
        <p:scale>
          <a:sx n="56" d="100"/>
          <a:sy n="56" d="100"/>
        </p:scale>
        <p:origin x="1356" y="72"/>
      </p:cViewPr>
      <p:guideLst>
        <p:guide orient="horz" pos="2183"/>
        <p:guide pos="291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theme" Target="theme/theme1.xml"/><Relationship Id="rId5" Type="http://schemas.openxmlformats.org/officeDocument/2006/relationships/slide" Target="slides/slide1.xml"/><Relationship Id="rId61" Type="http://schemas.microsoft.com/office/2015/10/relationships/revisionInfo" Target="revisionInfo.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viewProps" Target="viewProps.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microsoft.com/office/2016/11/relationships/changesInfo" Target="changesInfos/changesInfo1.xml"/><Relationship Id="rId4" Type="http://schemas.openxmlformats.org/officeDocument/2006/relationships/slideMaster" Target="slideMasters/slideMaster1.xml"/><Relationship Id="rId9" Type="http://schemas.openxmlformats.org/officeDocument/2006/relationships/slide" Target="slides/slide5.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ie PERROUDON" userId="829903da-8d50-4434-b439-71cf1f776a27" providerId="ADAL" clId="{1AA9F2ED-839B-443F-8B6C-4163F16BC7A2}"/>
    <pc:docChg chg="modSld">
      <pc:chgData name="Marie PERROUDON" userId="829903da-8d50-4434-b439-71cf1f776a27" providerId="ADAL" clId="{1AA9F2ED-839B-443F-8B6C-4163F16BC7A2}" dt="2023-05-10T07:08:52.259" v="36" actId="20577"/>
      <pc:docMkLst>
        <pc:docMk/>
      </pc:docMkLst>
      <pc:sldChg chg="modSp mod">
        <pc:chgData name="Marie PERROUDON" userId="829903da-8d50-4434-b439-71cf1f776a27" providerId="ADAL" clId="{1AA9F2ED-839B-443F-8B6C-4163F16BC7A2}" dt="2023-05-10T07:08:52.259" v="36" actId="20577"/>
        <pc:sldMkLst>
          <pc:docMk/>
          <pc:sldMk cId="388392626" sldId="298"/>
        </pc:sldMkLst>
        <pc:spChg chg="mod">
          <ac:chgData name="Marie PERROUDON" userId="829903da-8d50-4434-b439-71cf1f776a27" providerId="ADAL" clId="{1AA9F2ED-839B-443F-8B6C-4163F16BC7A2}" dt="2023-05-10T07:08:37.976" v="17" actId="20577"/>
          <ac:spMkLst>
            <pc:docMk/>
            <pc:sldMk cId="388392626" sldId="298"/>
            <ac:spMk id="29" creationId="{00000000-0000-0000-0000-000000000000}"/>
          </ac:spMkLst>
        </pc:spChg>
        <pc:spChg chg="mod">
          <ac:chgData name="Marie PERROUDON" userId="829903da-8d50-4434-b439-71cf1f776a27" providerId="ADAL" clId="{1AA9F2ED-839B-443F-8B6C-4163F16BC7A2}" dt="2023-05-10T07:08:33.997" v="8" actId="20577"/>
          <ac:spMkLst>
            <pc:docMk/>
            <pc:sldMk cId="388392626" sldId="298"/>
            <ac:spMk id="30" creationId="{00000000-0000-0000-0000-000000000000}"/>
          </ac:spMkLst>
        </pc:spChg>
        <pc:spChg chg="mod">
          <ac:chgData name="Marie PERROUDON" userId="829903da-8d50-4434-b439-71cf1f776a27" providerId="ADAL" clId="{1AA9F2ED-839B-443F-8B6C-4163F16BC7A2}" dt="2023-05-10T07:08:45.681" v="27" actId="14100"/>
          <ac:spMkLst>
            <pc:docMk/>
            <pc:sldMk cId="388392626" sldId="298"/>
            <ac:spMk id="32" creationId="{00000000-0000-0000-0000-000000000000}"/>
          </ac:spMkLst>
        </pc:spChg>
        <pc:spChg chg="mod">
          <ac:chgData name="Marie PERROUDON" userId="829903da-8d50-4434-b439-71cf1f776a27" providerId="ADAL" clId="{1AA9F2ED-839B-443F-8B6C-4163F16BC7A2}" dt="2023-05-10T07:08:52.259" v="36" actId="20577"/>
          <ac:spMkLst>
            <pc:docMk/>
            <pc:sldMk cId="388392626" sldId="298"/>
            <ac:spMk id="39" creationId="{00000000-0000-0000-0000-000000000000}"/>
          </ac:spMkLst>
        </pc:spChg>
      </pc:sldChg>
    </pc:docChg>
  </pc:docChgLst>
  <pc:docChgLst>
    <pc:chgData name="Samary MOUNIQ" userId="dd487ff1-3e69-4f0a-95af-01f527e3c866" providerId="ADAL" clId="{849E420C-DEF5-4A8A-B353-C192D7C1888C}"/>
    <pc:docChg chg="modSld">
      <pc:chgData name="Samary MOUNIQ" userId="dd487ff1-3e69-4f0a-95af-01f527e3c866" providerId="ADAL" clId="{849E420C-DEF5-4A8A-B353-C192D7C1888C}" dt="2023-05-10T07:50:22.066" v="3" actId="6549"/>
      <pc:docMkLst>
        <pc:docMk/>
      </pc:docMkLst>
      <pc:sldChg chg="modSp mod">
        <pc:chgData name="Samary MOUNIQ" userId="dd487ff1-3e69-4f0a-95af-01f527e3c866" providerId="ADAL" clId="{849E420C-DEF5-4A8A-B353-C192D7C1888C}" dt="2023-05-10T07:50:10.033" v="0" actId="2165"/>
        <pc:sldMkLst>
          <pc:docMk/>
          <pc:sldMk cId="2924169168" sldId="294"/>
        </pc:sldMkLst>
        <pc:graphicFrameChg chg="modGraphic">
          <ac:chgData name="Samary MOUNIQ" userId="dd487ff1-3e69-4f0a-95af-01f527e3c866" providerId="ADAL" clId="{849E420C-DEF5-4A8A-B353-C192D7C1888C}" dt="2023-05-10T07:50:10.033" v="0" actId="2165"/>
          <ac:graphicFrameMkLst>
            <pc:docMk/>
            <pc:sldMk cId="2924169168" sldId="294"/>
            <ac:graphicFrameMk id="9" creationId="{00000000-0000-0000-0000-000000000000}"/>
          </ac:graphicFrameMkLst>
        </pc:graphicFrameChg>
      </pc:sldChg>
      <pc:sldChg chg="modSp">
        <pc:chgData name="Samary MOUNIQ" userId="dd487ff1-3e69-4f0a-95af-01f527e3c866" providerId="ADAL" clId="{849E420C-DEF5-4A8A-B353-C192D7C1888C}" dt="2023-05-10T07:50:22.066" v="3" actId="6549"/>
        <pc:sldMkLst>
          <pc:docMk/>
          <pc:sldMk cId="388392626" sldId="298"/>
        </pc:sldMkLst>
        <pc:spChg chg="mod">
          <ac:chgData name="Samary MOUNIQ" userId="dd487ff1-3e69-4f0a-95af-01f527e3c866" providerId="ADAL" clId="{849E420C-DEF5-4A8A-B353-C192D7C1888C}" dt="2023-05-10T07:50:22.066" v="3" actId="6549"/>
          <ac:spMkLst>
            <pc:docMk/>
            <pc:sldMk cId="388392626" sldId="298"/>
            <ac:spMk id="33" creationId="{00000000-0000-0000-0000-00000000000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Espace réservé de la date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08F6E25-862D-4C09-A1C5-9301A77E1DA0}" type="datetimeFigureOut">
              <a:rPr lang="fr-FR" smtClean="0"/>
              <a:t>10/05/2023</a:t>
            </a:fld>
            <a:endParaRPr lang="fr-FR"/>
          </a:p>
        </p:txBody>
      </p:sp>
      <p:sp>
        <p:nvSpPr>
          <p:cNvPr id="4" name="Espace réservé de l'image des diapositives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Espace réservé des not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fr-FR"/>
          </a:p>
        </p:txBody>
      </p:sp>
      <p:sp>
        <p:nvSpPr>
          <p:cNvPr id="7" name="Espace réservé du numéro de diapositiv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AA2441D-7748-4F4A-A5D2-55322B7D1628}" type="slidenum">
              <a:rPr lang="fr-FR" smtClean="0"/>
              <a:t>‹N°›</a:t>
            </a:fld>
            <a:endParaRPr lang="fr-FR"/>
          </a:p>
        </p:txBody>
      </p:sp>
    </p:spTree>
    <p:extLst>
      <p:ext uri="{BB962C8B-B14F-4D97-AF65-F5344CB8AC3E}">
        <p14:creationId xmlns:p14="http://schemas.microsoft.com/office/powerpoint/2010/main" val="24267285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r>
              <a:rPr lang="fr-FR" sz="1000" b="1"/>
              <a:t>Quelques mots sur l’approche pédagogique </a:t>
            </a:r>
            <a:r>
              <a:rPr lang="fr-FR" sz="1000" b="1" err="1"/>
              <a:t>Bioforce</a:t>
            </a:r>
            <a:endParaRPr lang="fr-FR" sz="1000" b="1"/>
          </a:p>
          <a:p>
            <a:r>
              <a:rPr lang="fr-FR" sz="1000" b="0"/>
              <a:t>Notre objectif : former des professionnels</a:t>
            </a:r>
            <a:r>
              <a:rPr lang="fr-FR" sz="1000" b="0" baseline="0"/>
              <a:t> immédiatement opérationnels pour intervenir auprès des populations affectées par les crises.</a:t>
            </a:r>
            <a:r>
              <a:rPr lang="fr-FR" sz="1000" b="0" i="0" kern="1200">
                <a:solidFill>
                  <a:schemeClr val="tx1"/>
                </a:solidFill>
                <a:effectLst/>
                <a:latin typeface="+mn-lt"/>
                <a:ea typeface="+mn-ea"/>
                <a:cs typeface="+mn-cs"/>
              </a:rPr>
              <a:t> En</a:t>
            </a:r>
            <a:r>
              <a:rPr lang="fr-FR" sz="1000" b="0" i="0" kern="1200" baseline="0">
                <a:solidFill>
                  <a:schemeClr val="tx1"/>
                </a:solidFill>
                <a:effectLst/>
                <a:latin typeface="+mn-lt"/>
                <a:ea typeface="+mn-ea"/>
                <a:cs typeface="+mn-cs"/>
              </a:rPr>
              <a:t> un mot, </a:t>
            </a:r>
            <a:r>
              <a:rPr lang="fr-FR" sz="1000" b="0" i="0" kern="1200">
                <a:solidFill>
                  <a:schemeClr val="tx1"/>
                </a:solidFill>
                <a:effectLst/>
                <a:latin typeface="+mn-lt"/>
                <a:ea typeface="+mn-ea"/>
                <a:cs typeface="+mn-cs"/>
              </a:rPr>
              <a:t>faire de vous un acteur humanitaire efficace</a:t>
            </a:r>
            <a:r>
              <a:rPr lang="fr-FR" sz="1000" b="0" i="0" kern="1200" baseline="0">
                <a:solidFill>
                  <a:schemeClr val="tx1"/>
                </a:solidFill>
                <a:effectLst/>
                <a:latin typeface="+mn-lt"/>
                <a:ea typeface="+mn-ea"/>
                <a:cs typeface="+mn-cs"/>
              </a:rPr>
              <a:t>. </a:t>
            </a:r>
            <a:r>
              <a:rPr lang="fr-FR" sz="1000" b="0" baseline="0"/>
              <a:t>Comment ? </a:t>
            </a:r>
            <a:r>
              <a:rPr lang="fr-FR" sz="1000" b="0" i="1" baseline="0"/>
              <a:t>(slide suivante)</a:t>
            </a:r>
            <a:endParaRPr lang="fr-FR" sz="1000" b="0" i="1"/>
          </a:p>
        </p:txBody>
      </p:sp>
      <p:sp>
        <p:nvSpPr>
          <p:cNvPr id="4" name="Espace réservé du numéro de diapositive 3"/>
          <p:cNvSpPr>
            <a:spLocks noGrp="1"/>
          </p:cNvSpPr>
          <p:nvPr>
            <p:ph type="sldNum" sz="quarter" idx="10"/>
          </p:nvPr>
        </p:nvSpPr>
        <p:spPr/>
        <p:txBody>
          <a:bodyPr/>
          <a:lstStyle/>
          <a:p>
            <a:fld id="{607764F3-8A17-46EA-8B1D-45A5F74504D7}" type="slidenum">
              <a:rPr lang="fr-FR" smtClean="0"/>
              <a:t>6</a:t>
            </a:fld>
            <a:endParaRPr lang="fr-FR"/>
          </a:p>
        </p:txBody>
      </p:sp>
    </p:spTree>
    <p:extLst>
      <p:ext uri="{BB962C8B-B14F-4D97-AF65-F5344CB8AC3E}">
        <p14:creationId xmlns:p14="http://schemas.microsoft.com/office/powerpoint/2010/main" val="29299546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26</a:t>
            </a:fld>
            <a:endParaRPr lang="fr-FR"/>
          </a:p>
        </p:txBody>
      </p:sp>
    </p:spTree>
    <p:extLst>
      <p:ext uri="{BB962C8B-B14F-4D97-AF65-F5344CB8AC3E}">
        <p14:creationId xmlns:p14="http://schemas.microsoft.com/office/powerpoint/2010/main" val="333617417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27</a:t>
            </a:fld>
            <a:endParaRPr lang="fr-FR"/>
          </a:p>
        </p:txBody>
      </p:sp>
    </p:spTree>
    <p:extLst>
      <p:ext uri="{BB962C8B-B14F-4D97-AF65-F5344CB8AC3E}">
        <p14:creationId xmlns:p14="http://schemas.microsoft.com/office/powerpoint/2010/main" val="21702118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28</a:t>
            </a:fld>
            <a:endParaRPr lang="fr-FR"/>
          </a:p>
        </p:txBody>
      </p:sp>
    </p:spTree>
    <p:extLst>
      <p:ext uri="{BB962C8B-B14F-4D97-AF65-F5344CB8AC3E}">
        <p14:creationId xmlns:p14="http://schemas.microsoft.com/office/powerpoint/2010/main" val="260745207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29</a:t>
            </a:fld>
            <a:endParaRPr lang="fr-FR"/>
          </a:p>
        </p:txBody>
      </p:sp>
    </p:spTree>
    <p:extLst>
      <p:ext uri="{BB962C8B-B14F-4D97-AF65-F5344CB8AC3E}">
        <p14:creationId xmlns:p14="http://schemas.microsoft.com/office/powerpoint/2010/main" val="221445451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30</a:t>
            </a:fld>
            <a:endParaRPr lang="fr-FR"/>
          </a:p>
        </p:txBody>
      </p:sp>
    </p:spTree>
    <p:extLst>
      <p:ext uri="{BB962C8B-B14F-4D97-AF65-F5344CB8AC3E}">
        <p14:creationId xmlns:p14="http://schemas.microsoft.com/office/powerpoint/2010/main" val="25280356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31</a:t>
            </a:fld>
            <a:endParaRPr lang="fr-FR"/>
          </a:p>
        </p:txBody>
      </p:sp>
    </p:spTree>
    <p:extLst>
      <p:ext uri="{BB962C8B-B14F-4D97-AF65-F5344CB8AC3E}">
        <p14:creationId xmlns:p14="http://schemas.microsoft.com/office/powerpoint/2010/main" val="137621243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32</a:t>
            </a:fld>
            <a:endParaRPr lang="fr-FR"/>
          </a:p>
        </p:txBody>
      </p:sp>
    </p:spTree>
    <p:extLst>
      <p:ext uri="{BB962C8B-B14F-4D97-AF65-F5344CB8AC3E}">
        <p14:creationId xmlns:p14="http://schemas.microsoft.com/office/powerpoint/2010/main" val="18868838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33</a:t>
            </a:fld>
            <a:endParaRPr lang="fr-FR"/>
          </a:p>
        </p:txBody>
      </p:sp>
    </p:spTree>
    <p:extLst>
      <p:ext uri="{BB962C8B-B14F-4D97-AF65-F5344CB8AC3E}">
        <p14:creationId xmlns:p14="http://schemas.microsoft.com/office/powerpoint/2010/main" val="261787550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42</a:t>
            </a:fld>
            <a:endParaRPr lang="fr-FR"/>
          </a:p>
        </p:txBody>
      </p:sp>
    </p:spTree>
    <p:extLst>
      <p:ext uri="{BB962C8B-B14F-4D97-AF65-F5344CB8AC3E}">
        <p14:creationId xmlns:p14="http://schemas.microsoft.com/office/powerpoint/2010/main" val="76623221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43</a:t>
            </a:fld>
            <a:endParaRPr lang="fr-FR"/>
          </a:p>
        </p:txBody>
      </p:sp>
    </p:spTree>
    <p:extLst>
      <p:ext uri="{BB962C8B-B14F-4D97-AF65-F5344CB8AC3E}">
        <p14:creationId xmlns:p14="http://schemas.microsoft.com/office/powerpoint/2010/main" val="19904701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spcBef>
                <a:spcPts val="1800"/>
              </a:spcBef>
              <a:buNone/>
            </a:pPr>
            <a:r>
              <a:rPr lang="fr-FR" sz="1000" b="1" spc="0">
                <a:solidFill>
                  <a:schemeClr val="bg1"/>
                </a:solidFill>
              </a:rPr>
              <a:t>Construire avec le secteur professionnel humanitaire</a:t>
            </a:r>
          </a:p>
          <a:p>
            <a:pPr marL="171450" indent="-171450">
              <a:spcBef>
                <a:spcPts val="1800"/>
              </a:spcBef>
              <a:buFont typeface="Arial" panose="020B0604020202020204" pitchFamily="34" charset="0"/>
              <a:buChar char="•"/>
            </a:pPr>
            <a:r>
              <a:rPr lang="fr-FR" sz="1000" b="0" spc="0">
                <a:solidFill>
                  <a:schemeClr val="bg1"/>
                </a:solidFill>
              </a:rPr>
              <a:t>Un lien de plus de 35 ans avec les principales organisations humanitaires</a:t>
            </a:r>
          </a:p>
          <a:p>
            <a:pPr marL="171450" indent="-171450">
              <a:spcBef>
                <a:spcPts val="1800"/>
              </a:spcBef>
              <a:buFont typeface="Arial" panose="020B0604020202020204" pitchFamily="34" charset="0"/>
              <a:buChar char="•"/>
            </a:pPr>
            <a:r>
              <a:rPr lang="fr-FR" sz="1000" b="0" spc="0">
                <a:solidFill>
                  <a:schemeClr val="bg1"/>
                </a:solidFill>
              </a:rPr>
              <a:t>Des formations adaptées aux besoins des ONG et Organisations Internationales – grâce aux enquêtes métier</a:t>
            </a:r>
            <a:r>
              <a:rPr lang="fr-FR" sz="1000" b="0" spc="0" baseline="0">
                <a:solidFill>
                  <a:schemeClr val="bg1"/>
                </a:solidFill>
              </a:rPr>
              <a:t> que nous réalisons régulièrement, grâce à la participation du secteur humanitaire dans les conseils de perfectionnement et au conseil d’administration de </a:t>
            </a:r>
            <a:r>
              <a:rPr lang="fr-FR" sz="1000" b="0" spc="0" baseline="0" err="1">
                <a:solidFill>
                  <a:schemeClr val="bg1"/>
                </a:solidFill>
              </a:rPr>
              <a:t>Bioforce</a:t>
            </a:r>
            <a:r>
              <a:rPr lang="fr-FR" sz="1000" b="0" spc="0" baseline="0">
                <a:solidFill>
                  <a:schemeClr val="bg1"/>
                </a:solidFill>
              </a:rPr>
              <a:t>, grâce à notre participation aux plateformes de coordination humanitaire ou aux réseaux thématiques humanitaires…</a:t>
            </a:r>
            <a:endParaRPr lang="fr-FR" sz="1000" b="0" spc="0">
              <a:solidFill>
                <a:schemeClr val="bg1"/>
              </a:solidFill>
            </a:endParaRPr>
          </a:p>
          <a:p>
            <a:pPr marL="0" indent="0">
              <a:spcBef>
                <a:spcPts val="1800"/>
              </a:spcBef>
              <a:buFont typeface="Arial" panose="020B0604020202020204" pitchFamily="34" charset="0"/>
              <a:buNone/>
            </a:pPr>
            <a:endParaRPr lang="fr-FR" sz="1000" b="0" spc="0">
              <a:solidFill>
                <a:schemeClr val="bg1"/>
              </a:solidFill>
            </a:endParaRPr>
          </a:p>
        </p:txBody>
      </p:sp>
      <p:sp>
        <p:nvSpPr>
          <p:cNvPr id="4" name="Espace réservé du numéro de diapositive 3"/>
          <p:cNvSpPr>
            <a:spLocks noGrp="1"/>
          </p:cNvSpPr>
          <p:nvPr>
            <p:ph type="sldNum" sz="quarter" idx="10"/>
          </p:nvPr>
        </p:nvSpPr>
        <p:spPr/>
        <p:txBody>
          <a:bodyPr/>
          <a:lstStyle/>
          <a:p>
            <a:fld id="{607764F3-8A17-46EA-8B1D-45A5F74504D7}" type="slidenum">
              <a:rPr lang="fr-FR" smtClean="0"/>
              <a:t>7</a:t>
            </a:fld>
            <a:endParaRPr lang="fr-FR"/>
          </a:p>
        </p:txBody>
      </p:sp>
    </p:spTree>
    <p:extLst>
      <p:ext uri="{BB962C8B-B14F-4D97-AF65-F5344CB8AC3E}">
        <p14:creationId xmlns:p14="http://schemas.microsoft.com/office/powerpoint/2010/main" val="6974627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3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6269075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3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39044298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3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3357287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txBox="1">
            <a:spLocks noGrp="1"/>
          </p:cNvSpPr>
          <p:nvPr>
            <p:ph type="body" idx="1"/>
          </p:nvPr>
        </p:nvSpPr>
        <p:spPr>
          <a:xfrm>
            <a:off x="992665" y="3271381"/>
            <a:ext cx="7941310" cy="2676585"/>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a:p>
        </p:txBody>
      </p:sp>
      <p:sp>
        <p:nvSpPr>
          <p:cNvPr id="304" name="Google Shape;304;p30: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11232385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2"/>
        <p:cNvGrpSpPr/>
        <p:nvPr/>
      </p:nvGrpSpPr>
      <p:grpSpPr>
        <a:xfrm>
          <a:off x="0" y="0"/>
          <a:ext cx="0" cy="0"/>
          <a:chOff x="0" y="0"/>
          <a:chExt cx="0" cy="0"/>
        </a:xfrm>
      </p:grpSpPr>
      <p:sp>
        <p:nvSpPr>
          <p:cNvPr id="303" name="Google Shape;303;p3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304" name="Google Shape;304;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420133552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5"/>
        <p:cNvGrpSpPr/>
        <p:nvPr/>
      </p:nvGrpSpPr>
      <p:grpSpPr>
        <a:xfrm>
          <a:off x="0" y="0"/>
          <a:ext cx="0" cy="0"/>
          <a:chOff x="0" y="0"/>
          <a:chExt cx="0" cy="0"/>
        </a:xfrm>
      </p:grpSpPr>
      <p:sp>
        <p:nvSpPr>
          <p:cNvPr id="326" name="Google Shape;326;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327" name="Google Shape;327;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extLst>
      <p:ext uri="{BB962C8B-B14F-4D97-AF65-F5344CB8AC3E}">
        <p14:creationId xmlns:p14="http://schemas.microsoft.com/office/powerpoint/2010/main" val="24091449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
        <p:cNvGrpSpPr/>
        <p:nvPr/>
      </p:nvGrpSpPr>
      <p:grpSpPr>
        <a:xfrm>
          <a:off x="0" y="0"/>
          <a:ext cx="0" cy="0"/>
          <a:chOff x="0" y="0"/>
          <a:chExt cx="0" cy="0"/>
        </a:xfrm>
      </p:grpSpPr>
      <p:sp>
        <p:nvSpPr>
          <p:cNvPr id="272" name="Google Shape;272;p23:notes"/>
          <p:cNvSpPr txBox="1">
            <a:spLocks noGrp="1"/>
          </p:cNvSpPr>
          <p:nvPr>
            <p:ph type="body" idx="1"/>
          </p:nvPr>
        </p:nvSpPr>
        <p:spPr>
          <a:xfrm>
            <a:off x="992665" y="3271381"/>
            <a:ext cx="7941310" cy="2676696"/>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273" name="Google Shape;273;p23:notes"/>
          <p:cNvSpPr>
            <a:spLocks noGrp="1" noRot="1" noChangeAspect="1"/>
          </p:cNvSpPr>
          <p:nvPr>
            <p:ph type="sldImg" idx="2"/>
          </p:nvPr>
        </p:nvSpPr>
        <p:spPr>
          <a:xfrm>
            <a:off x="2925763" y="850900"/>
            <a:ext cx="4075112" cy="229235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marR="0" indent="0" algn="l" defTabSz="914400" rtl="0" eaLnBrk="1" fontAlgn="auto" latinLnBrk="0" hangingPunct="1">
              <a:lnSpc>
                <a:spcPct val="100000"/>
              </a:lnSpc>
              <a:spcBef>
                <a:spcPts val="1800"/>
              </a:spcBef>
              <a:spcAft>
                <a:spcPts val="0"/>
              </a:spcAft>
              <a:buClrTx/>
              <a:buSzTx/>
              <a:buFont typeface="Arial" panose="020B0604020202020204" pitchFamily="34" charset="0"/>
              <a:buNone/>
              <a:tabLst/>
              <a:defRPr/>
            </a:pPr>
            <a:r>
              <a:rPr lang="fr-FR" sz="1000" b="1" spc="0">
                <a:solidFill>
                  <a:schemeClr val="bg1"/>
                </a:solidFill>
              </a:rPr>
              <a:t>Préparer au terrain</a:t>
            </a:r>
          </a:p>
          <a:p>
            <a:pPr marL="171450" indent="-171450">
              <a:spcBef>
                <a:spcPts val="1800"/>
              </a:spcBef>
              <a:buFont typeface="Arial" panose="020B0604020202020204" pitchFamily="34" charset="0"/>
              <a:buChar char="•"/>
            </a:pPr>
            <a:r>
              <a:rPr lang="fr-FR" sz="1000" b="0" spc="0">
                <a:solidFill>
                  <a:schemeClr val="bg1"/>
                </a:solidFill>
              </a:rPr>
              <a:t>Une pédagogie par objectif de compétence métier, alliant apports théoriques (30%) et mise en pratique (70%)</a:t>
            </a:r>
          </a:p>
          <a:p>
            <a:pPr marL="171450" indent="-171450">
              <a:spcBef>
                <a:spcPts val="1800"/>
              </a:spcBef>
              <a:buFont typeface="Arial" panose="020B0604020202020204" pitchFamily="34" charset="0"/>
              <a:buChar char="•"/>
            </a:pPr>
            <a:r>
              <a:rPr lang="fr-FR" sz="1000" b="0" spc="0">
                <a:solidFill>
                  <a:schemeClr val="bg1"/>
                </a:solidFill>
              </a:rPr>
              <a:t>Un apprentissage avec des équipements utilisés sur le terrain</a:t>
            </a:r>
          </a:p>
          <a:p>
            <a:pPr marL="171450" indent="-171450">
              <a:spcBef>
                <a:spcPts val="1800"/>
              </a:spcBef>
              <a:buFont typeface="Arial" panose="020B0604020202020204" pitchFamily="34" charset="0"/>
              <a:buChar char="•"/>
            </a:pPr>
            <a:r>
              <a:rPr lang="fr-FR" sz="1000" b="0" spc="0">
                <a:solidFill>
                  <a:schemeClr val="bg1"/>
                </a:solidFill>
              </a:rPr>
              <a:t>Des mises en situation grandeur nature proches de la réalité du terrain </a:t>
            </a:r>
            <a:r>
              <a:rPr lang="fr-FR" sz="1000" b="0" i="1" spc="0">
                <a:solidFill>
                  <a:schemeClr val="bg1"/>
                </a:solidFill>
              </a:rPr>
              <a:t>(uniquement formations diplômantes)</a:t>
            </a:r>
            <a:endParaRPr lang="fr-FR" sz="1000" b="0" spc="0">
              <a:solidFill>
                <a:schemeClr val="bg1"/>
              </a:solidFill>
            </a:endParaRPr>
          </a:p>
          <a:p>
            <a:pPr marL="171450" indent="-171450">
              <a:spcBef>
                <a:spcPts val="1800"/>
              </a:spcBef>
              <a:buFont typeface="Arial" panose="020B0604020202020204" pitchFamily="34" charset="0"/>
              <a:buChar char="•"/>
            </a:pPr>
            <a:r>
              <a:rPr lang="fr-FR" sz="1000" b="0" i="1" spc="0">
                <a:solidFill>
                  <a:schemeClr val="bg1"/>
                </a:solidFill>
              </a:rPr>
              <a:t>Des applications pratiques de solidarité locale : de l’accompagnement à la scolarité de collégiens aux maraudes de nuit pour des personnes sans domicile fixe (uniquement formations diplômantes)</a:t>
            </a:r>
          </a:p>
          <a:p>
            <a:pPr marL="0" indent="0">
              <a:spcBef>
                <a:spcPts val="1800"/>
              </a:spcBef>
              <a:buNone/>
            </a:pPr>
            <a:endParaRPr lang="fr-FR" sz="1000" b="0" spc="0" baseline="0">
              <a:solidFill>
                <a:schemeClr val="bg1"/>
              </a:solidFill>
            </a:endParaRPr>
          </a:p>
        </p:txBody>
      </p:sp>
      <p:sp>
        <p:nvSpPr>
          <p:cNvPr id="4" name="Espace réservé du numéro de diapositive 3"/>
          <p:cNvSpPr>
            <a:spLocks noGrp="1"/>
          </p:cNvSpPr>
          <p:nvPr>
            <p:ph type="sldNum" sz="quarter" idx="10"/>
          </p:nvPr>
        </p:nvSpPr>
        <p:spPr/>
        <p:txBody>
          <a:bodyPr/>
          <a:lstStyle/>
          <a:p>
            <a:fld id="{607764F3-8A17-46EA-8B1D-45A5F74504D7}" type="slidenum">
              <a:rPr lang="fr-FR" smtClean="0"/>
              <a:t>8</a:t>
            </a:fld>
            <a:endParaRPr lang="fr-FR"/>
          </a:p>
        </p:txBody>
      </p:sp>
    </p:spTree>
    <p:extLst>
      <p:ext uri="{BB962C8B-B14F-4D97-AF65-F5344CB8AC3E}">
        <p14:creationId xmlns:p14="http://schemas.microsoft.com/office/powerpoint/2010/main" val="222155157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pPr marL="0" indent="0">
              <a:spcBef>
                <a:spcPts val="1800"/>
              </a:spcBef>
              <a:buFont typeface="Arial" panose="020B0604020202020204" pitchFamily="34" charset="0"/>
              <a:buNone/>
            </a:pPr>
            <a:r>
              <a:rPr lang="fr-FR" sz="1200" b="1" spc="0">
                <a:solidFill>
                  <a:schemeClr val="bg1"/>
                </a:solidFill>
              </a:rPr>
              <a:t>Apprendre avec des humanitaires</a:t>
            </a:r>
          </a:p>
          <a:p>
            <a:pPr marL="171450" indent="-171450">
              <a:spcBef>
                <a:spcPts val="1800"/>
              </a:spcBef>
              <a:buFont typeface="Arial" panose="020B0604020202020204" pitchFamily="34" charset="0"/>
              <a:buChar char="•"/>
            </a:pPr>
            <a:r>
              <a:rPr lang="fr-FR" sz="1200" b="0" spc="0">
                <a:solidFill>
                  <a:schemeClr val="bg1"/>
                </a:solidFill>
              </a:rPr>
              <a:t>Une équipe pédagogique composée de coordinateurs de formation et de coordinateurs de pôles de compétences (experts</a:t>
            </a:r>
            <a:r>
              <a:rPr lang="fr-FR" sz="1200" b="0" spc="0" baseline="0">
                <a:solidFill>
                  <a:schemeClr val="bg1"/>
                </a:solidFill>
              </a:rPr>
              <a:t> « techniques »)</a:t>
            </a:r>
            <a:endParaRPr lang="fr-FR" sz="1200" b="0" spc="0">
              <a:solidFill>
                <a:schemeClr val="bg1"/>
              </a:solidFill>
            </a:endParaRPr>
          </a:p>
          <a:p>
            <a:pPr marL="171450" indent="-171450">
              <a:spcBef>
                <a:spcPts val="1800"/>
              </a:spcBef>
              <a:buFont typeface="Arial" panose="020B0604020202020204" pitchFamily="34" charset="0"/>
              <a:buChar char="•"/>
            </a:pPr>
            <a:r>
              <a:rPr lang="fr-FR" sz="1200" b="0" spc="0">
                <a:solidFill>
                  <a:schemeClr val="bg1"/>
                </a:solidFill>
              </a:rPr>
              <a:t>Un réseau de 250 formateurs qui possèdent une riche expérience de terrain </a:t>
            </a:r>
          </a:p>
        </p:txBody>
      </p:sp>
      <p:sp>
        <p:nvSpPr>
          <p:cNvPr id="4" name="Espace réservé du numéro de diapositive 3"/>
          <p:cNvSpPr>
            <a:spLocks noGrp="1"/>
          </p:cNvSpPr>
          <p:nvPr>
            <p:ph type="sldNum" sz="quarter" idx="10"/>
          </p:nvPr>
        </p:nvSpPr>
        <p:spPr/>
        <p:txBody>
          <a:bodyPr/>
          <a:lstStyle/>
          <a:p>
            <a:fld id="{7BDC7819-64F2-4DD5-9913-58A6B5C27DD2}" type="slidenum">
              <a:rPr lang="fr-FR" smtClean="0"/>
              <a:t>12</a:t>
            </a:fld>
            <a:endParaRPr lang="fr-FR"/>
          </a:p>
        </p:txBody>
      </p:sp>
    </p:spTree>
    <p:extLst>
      <p:ext uri="{BB962C8B-B14F-4D97-AF65-F5344CB8AC3E}">
        <p14:creationId xmlns:p14="http://schemas.microsoft.com/office/powerpoint/2010/main" val="291477219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21</a:t>
            </a:fld>
            <a:endParaRPr lang="fr-FR"/>
          </a:p>
        </p:txBody>
      </p:sp>
    </p:spTree>
    <p:extLst>
      <p:ext uri="{BB962C8B-B14F-4D97-AF65-F5344CB8AC3E}">
        <p14:creationId xmlns:p14="http://schemas.microsoft.com/office/powerpoint/2010/main" val="8459241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L’expérience </a:t>
            </a:r>
            <a:r>
              <a:rPr lang="fr-FR" err="1"/>
              <a:t>Bioforce</a:t>
            </a:r>
            <a:r>
              <a:rPr lang="fr-FR"/>
              <a:t> c’est quoi ? Pour toutes nos formations, des temps en centre majoritairement axés sur la pratique (comme vu dans les précédentes slides : études de cas, </a:t>
            </a:r>
            <a:r>
              <a:rPr lang="fr-FR" err="1"/>
              <a:t>ap</a:t>
            </a:r>
            <a:r>
              <a:rPr lang="fr-FR"/>
              <a:t>, at…), une mission terrain ou une alternance</a:t>
            </a: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22</a:t>
            </a:fld>
            <a:endParaRPr lang="fr-FR"/>
          </a:p>
        </p:txBody>
      </p:sp>
    </p:spTree>
    <p:extLst>
      <p:ext uri="{BB962C8B-B14F-4D97-AF65-F5344CB8AC3E}">
        <p14:creationId xmlns:p14="http://schemas.microsoft.com/office/powerpoint/2010/main" val="333617417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p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3" name="Google Shape;163;p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Clr>
                <a:schemeClr val="dk1"/>
              </a:buClr>
              <a:buSzPts val="1400"/>
              <a:buFont typeface="Calibri"/>
              <a:buNone/>
            </a:pPr>
            <a:endParaRPr/>
          </a:p>
        </p:txBody>
      </p:sp>
      <p:sp>
        <p:nvSpPr>
          <p:cNvPr id="164" name="Google Shape;164;p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lnSpc>
                <a:spcPct val="100000"/>
              </a:lnSpc>
              <a:spcBef>
                <a:spcPts val="0"/>
              </a:spcBef>
              <a:spcAft>
                <a:spcPts val="0"/>
              </a:spcAft>
              <a:buClr>
                <a:schemeClr val="dk1"/>
              </a:buClr>
              <a:buSzPts val="1400"/>
              <a:buFont typeface="Calibri"/>
              <a:buNone/>
            </a:pPr>
            <a:fld id="{00000000-1234-1234-1234-123412341234}" type="slidenum">
              <a:rPr lang="fr-FR"/>
              <a:t>23</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endParaRPr lang="fr-F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24</a:t>
            </a:fld>
            <a:endParaRPr lang="fr-FR"/>
          </a:p>
        </p:txBody>
      </p:sp>
    </p:spTree>
    <p:extLst>
      <p:ext uri="{BB962C8B-B14F-4D97-AF65-F5344CB8AC3E}">
        <p14:creationId xmlns:p14="http://schemas.microsoft.com/office/powerpoint/2010/main" val="267481904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commentaires 2"/>
          <p:cNvSpPr>
            <a:spLocks noGrp="1"/>
          </p:cNvSpPr>
          <p:nvPr>
            <p:ph type="body" idx="1"/>
          </p:nvPr>
        </p:nvSpPr>
        <p:spPr/>
        <p:txBody>
          <a:bodyPr/>
          <a:lstStyle/>
          <a:p>
            <a:r>
              <a:rPr lang="fr-FR"/>
              <a:t>L’expérience </a:t>
            </a:r>
            <a:r>
              <a:rPr lang="fr-FR" err="1"/>
              <a:t>Bioforce</a:t>
            </a:r>
            <a:r>
              <a:rPr lang="fr-FR"/>
              <a:t> c’est quoi ? Pour toutes nos formations, des temps en centre majoritairement axés sur la pratique (comme vu dans les précédentes slides : études de cas, </a:t>
            </a:r>
            <a:r>
              <a:rPr lang="fr-FR" err="1"/>
              <a:t>ap</a:t>
            </a:r>
            <a:r>
              <a:rPr lang="fr-FR"/>
              <a:t>, at…), une mission terrain ou une alternance</a:t>
            </a:r>
          </a:p>
        </p:txBody>
      </p:sp>
      <p:sp>
        <p:nvSpPr>
          <p:cNvPr id="4" name="Espace réservé du numéro de diapositive 3"/>
          <p:cNvSpPr>
            <a:spLocks noGrp="1"/>
          </p:cNvSpPr>
          <p:nvPr>
            <p:ph type="sldNum" sz="quarter" idx="10"/>
          </p:nvPr>
        </p:nvSpPr>
        <p:spPr/>
        <p:txBody>
          <a:bodyPr/>
          <a:lstStyle/>
          <a:p>
            <a:fld id="{CB33BFAD-F013-41F2-9451-39A1E1445A99}" type="slidenum">
              <a:rPr lang="fr-FR" smtClean="0"/>
              <a:pPr/>
              <a:t>25</a:t>
            </a:fld>
            <a:endParaRPr lang="fr-FR"/>
          </a:p>
        </p:txBody>
      </p:sp>
    </p:spTree>
    <p:extLst>
      <p:ext uri="{BB962C8B-B14F-4D97-AF65-F5344CB8AC3E}">
        <p14:creationId xmlns:p14="http://schemas.microsoft.com/office/powerpoint/2010/main" val="739142860"/>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re">
    <p:bg>
      <p:bgPr>
        <a:solidFill>
          <a:srgbClr val="EDF2F4"/>
        </a:solidFill>
        <a:effectLst/>
      </p:bgPr>
    </p:bg>
    <p:spTree>
      <p:nvGrpSpPr>
        <p:cNvPr id="1" name=""/>
        <p:cNvGrpSpPr/>
        <p:nvPr/>
      </p:nvGrpSpPr>
      <p:grpSpPr>
        <a:xfrm>
          <a:off x="0" y="0"/>
          <a:ext cx="0" cy="0"/>
          <a:chOff x="0" y="0"/>
          <a:chExt cx="0" cy="0"/>
        </a:xfrm>
      </p:grpSpPr>
      <p:pic>
        <p:nvPicPr>
          <p:cNvPr id="3" name="Image 2"/>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221873" y="247117"/>
            <a:ext cx="1677846" cy="1987200"/>
          </a:xfrm>
          <a:prstGeom prst="rect">
            <a:avLst/>
          </a:prstGeom>
        </p:spPr>
      </p:pic>
      <p:pic>
        <p:nvPicPr>
          <p:cNvPr id="7" name="Image 6">
            <a:extLst>
              <a:ext uri="{FF2B5EF4-FFF2-40B4-BE49-F238E27FC236}">
                <a16:creationId xmlns:a16="http://schemas.microsoft.com/office/drawing/2014/main" id="{19E955E4-0076-1642-98F4-66D6A200225A}"/>
              </a:ext>
            </a:extLst>
          </p:cNvPr>
          <p:cNvPicPr>
            <a:picLocks noChangeAspect="1"/>
          </p:cNvPicPr>
          <p:nvPr userDrawn="1"/>
        </p:nvPicPr>
        <p:blipFill>
          <a:blip r:embed="rId3"/>
          <a:stretch>
            <a:fillRect/>
          </a:stretch>
        </p:blipFill>
        <p:spPr>
          <a:xfrm>
            <a:off x="0" y="12356"/>
            <a:ext cx="12192000" cy="6858000"/>
          </a:xfrm>
          <a:prstGeom prst="rect">
            <a:avLst/>
          </a:prstGeom>
        </p:spPr>
      </p:pic>
      <p:sp>
        <p:nvSpPr>
          <p:cNvPr id="2" name="Titre 1">
            <a:extLst>
              <a:ext uri="{FF2B5EF4-FFF2-40B4-BE49-F238E27FC236}">
                <a16:creationId xmlns:a16="http://schemas.microsoft.com/office/drawing/2014/main" id="{813B6945-193E-0042-97C9-B1E8A8050B6D}"/>
              </a:ext>
            </a:extLst>
          </p:cNvPr>
          <p:cNvSpPr>
            <a:spLocks noGrp="1"/>
          </p:cNvSpPr>
          <p:nvPr>
            <p:ph type="title" hasCustomPrompt="1"/>
          </p:nvPr>
        </p:nvSpPr>
        <p:spPr>
          <a:xfrm>
            <a:off x="1368855" y="2483642"/>
            <a:ext cx="5943600" cy="3380002"/>
          </a:xfrm>
        </p:spPr>
        <p:txBody>
          <a:bodyPr>
            <a:normAutofit/>
          </a:bodyPr>
          <a:lstStyle>
            <a:lvl1pPr>
              <a:defRPr sz="4800" b="1" cap="all" spc="-150" baseline="0">
                <a:solidFill>
                  <a:srgbClr val="E84324"/>
                </a:solidFill>
                <a:latin typeface="Arial" panose="020B0604020202020204" pitchFamily="34" charset="0"/>
                <a:cs typeface="Arial" panose="020B0604020202020204" pitchFamily="34" charset="0"/>
              </a:defRPr>
            </a:lvl1pPr>
          </a:lstStyle>
          <a:p>
            <a:r>
              <a:rPr lang="fr-FR"/>
              <a:t>MODIFIEZ LE STYLE DU TITRE</a:t>
            </a:r>
          </a:p>
        </p:txBody>
      </p:sp>
    </p:spTree>
    <p:extLst>
      <p:ext uri="{BB962C8B-B14F-4D97-AF65-F5344CB8AC3E}">
        <p14:creationId xmlns:p14="http://schemas.microsoft.com/office/powerpoint/2010/main" val="10163840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937"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Chapitrage ou liste">
  <p:cSld name="1_Chapitrage ou liste">
    <p:bg>
      <p:bgPr>
        <a:solidFill>
          <a:srgbClr val="EDF2F4"/>
        </a:solidFill>
        <a:effectLst/>
      </p:bgPr>
    </p:bg>
    <p:spTree>
      <p:nvGrpSpPr>
        <p:cNvPr id="1" name="Shape 19"/>
        <p:cNvGrpSpPr/>
        <p:nvPr/>
      </p:nvGrpSpPr>
      <p:grpSpPr>
        <a:xfrm>
          <a:off x="0" y="0"/>
          <a:ext cx="0" cy="0"/>
          <a:chOff x="0" y="0"/>
          <a:chExt cx="0" cy="0"/>
        </a:xfrm>
      </p:grpSpPr>
      <p:pic>
        <p:nvPicPr>
          <p:cNvPr id="20" name="Google Shape;20;p3"/>
          <p:cNvPicPr preferRelativeResize="0"/>
          <p:nvPr/>
        </p:nvPicPr>
        <p:blipFill rotWithShape="1">
          <a:blip r:embed="rId2">
            <a:alphaModFix/>
          </a:blip>
          <a:srcRect/>
          <a:stretch/>
        </p:blipFill>
        <p:spPr>
          <a:xfrm>
            <a:off x="0" y="12356"/>
            <a:ext cx="12192000" cy="6858000"/>
          </a:xfrm>
          <a:prstGeom prst="rect">
            <a:avLst/>
          </a:prstGeom>
          <a:noFill/>
          <a:ln>
            <a:noFill/>
          </a:ln>
        </p:spPr>
      </p:pic>
      <p:sp>
        <p:nvSpPr>
          <p:cNvPr id="21" name="Google Shape;21;p3"/>
          <p:cNvSpPr txBox="1">
            <a:spLocks noGrp="1"/>
          </p:cNvSpPr>
          <p:nvPr>
            <p:ph type="title"/>
          </p:nvPr>
        </p:nvSpPr>
        <p:spPr>
          <a:xfrm>
            <a:off x="1470455" y="2790138"/>
            <a:ext cx="7912442" cy="3380002"/>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rgbClr val="E84324"/>
              </a:buClr>
              <a:buSzPts val="4000"/>
              <a:buFont typeface="Arial"/>
              <a:buNone/>
              <a:defRPr sz="4000" b="1">
                <a:solidFill>
                  <a:srgbClr val="E84324"/>
                </a:solidFill>
                <a:latin typeface="Arial"/>
                <a:ea typeface="Arial"/>
                <a:cs typeface="Arial"/>
                <a:sym typeface="Aria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2" name="Google Shape;22;p3"/>
          <p:cNvSpPr txBox="1">
            <a:spLocks noGrp="1"/>
          </p:cNvSpPr>
          <p:nvPr>
            <p:ph type="body" idx="1"/>
          </p:nvPr>
        </p:nvSpPr>
        <p:spPr>
          <a:xfrm>
            <a:off x="1343455" y="741404"/>
            <a:ext cx="3811587" cy="2048733"/>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84424"/>
              </a:buClr>
              <a:buSzPts val="15000"/>
              <a:buNone/>
              <a:defRPr sz="15000" b="1">
                <a:solidFill>
                  <a:srgbClr val="E84424"/>
                </a:solidFill>
                <a:latin typeface="Arial"/>
                <a:ea typeface="Arial"/>
                <a:cs typeface="Arial"/>
                <a:sym typeface="Arial"/>
              </a:defRPr>
            </a:lvl1pPr>
            <a:lvl2pPr marL="914400" lvl="1"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2pPr>
            <a:lvl3pPr marL="1371600" lvl="2"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3pPr>
            <a:lvl4pPr marL="1828800" lvl="3"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4pPr>
            <a:lvl5pPr marL="2286000" lvl="4"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1151138797"/>
      </p:ext>
    </p:extLst>
  </p:cSld>
  <p:clrMapOvr>
    <a:masterClrMapping/>
  </p:clrMapOvr>
  <p:extLst>
    <p:ext uri="{DCECCB84-F9BA-43D5-87BE-67443E8EF086}">
      <p15:sldGuideLst xmlns:p15="http://schemas.microsoft.com/office/powerpoint/2012/main">
        <p15:guide id="1" orient="horz" pos="2160">
          <p15:clr>
            <a:srgbClr val="FBAE40"/>
          </p15:clr>
        </p15:guide>
        <p15:guide id="2" pos="982">
          <p15:clr>
            <a:srgbClr val="FBAE40"/>
          </p15:clr>
        </p15:guide>
      </p15:sldGuideLst>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Chapitrage ou liste 1">
  <p:cSld name="Chapitrage ou liste 1">
    <p:bg>
      <p:bgPr>
        <a:solidFill>
          <a:srgbClr val="EDF2F4"/>
        </a:solidFill>
        <a:effectLst/>
      </p:bgPr>
    </p:bg>
    <p:spTree>
      <p:nvGrpSpPr>
        <p:cNvPr id="1" name="Shape 60"/>
        <p:cNvGrpSpPr/>
        <p:nvPr/>
      </p:nvGrpSpPr>
      <p:grpSpPr>
        <a:xfrm>
          <a:off x="0" y="0"/>
          <a:ext cx="0" cy="0"/>
          <a:chOff x="0" y="0"/>
          <a:chExt cx="0" cy="0"/>
        </a:xfrm>
      </p:grpSpPr>
      <p:pic>
        <p:nvPicPr>
          <p:cNvPr id="61" name="Google Shape;61;p11"/>
          <p:cNvPicPr preferRelativeResize="0"/>
          <p:nvPr/>
        </p:nvPicPr>
        <p:blipFill rotWithShape="1">
          <a:blip r:embed="rId2">
            <a:alphaModFix/>
          </a:blip>
          <a:srcRect/>
          <a:stretch/>
        </p:blipFill>
        <p:spPr>
          <a:xfrm>
            <a:off x="0" y="12356"/>
            <a:ext cx="12192000" cy="6858000"/>
          </a:xfrm>
          <a:prstGeom prst="rect">
            <a:avLst/>
          </a:prstGeom>
          <a:noFill/>
          <a:ln>
            <a:noFill/>
          </a:ln>
        </p:spPr>
      </p:pic>
      <p:sp>
        <p:nvSpPr>
          <p:cNvPr id="62" name="Google Shape;62;p11"/>
          <p:cNvSpPr txBox="1">
            <a:spLocks noGrp="1"/>
          </p:cNvSpPr>
          <p:nvPr>
            <p:ph type="title"/>
          </p:nvPr>
        </p:nvSpPr>
        <p:spPr>
          <a:xfrm>
            <a:off x="1470455" y="2790138"/>
            <a:ext cx="7912500" cy="3380100"/>
          </a:xfrm>
          <a:prstGeom prst="rect">
            <a:avLst/>
          </a:prstGeom>
          <a:noFill/>
          <a:ln>
            <a:noFill/>
          </a:ln>
        </p:spPr>
        <p:txBody>
          <a:bodyPr spcFirstLastPara="1" wrap="square" lIns="91425" tIns="45700" rIns="91425" bIns="45700" anchor="ctr" anchorCtr="0">
            <a:noAutofit/>
          </a:bodyPr>
          <a:lstStyle>
            <a:lvl1pPr lvl="0" algn="l">
              <a:lnSpc>
                <a:spcPct val="90000"/>
              </a:lnSpc>
              <a:spcBef>
                <a:spcPts val="0"/>
              </a:spcBef>
              <a:spcAft>
                <a:spcPts val="0"/>
              </a:spcAft>
              <a:buClr>
                <a:srgbClr val="E84324"/>
              </a:buClr>
              <a:buSzPts val="4000"/>
              <a:buFont typeface="Arial"/>
              <a:buNone/>
              <a:defRPr sz="4000" b="1">
                <a:solidFill>
                  <a:srgbClr val="E84324"/>
                </a:solidFill>
                <a:latin typeface="Arial"/>
                <a:ea typeface="Arial"/>
                <a:cs typeface="Arial"/>
                <a:sym typeface="Aria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63" name="Google Shape;63;p11"/>
          <p:cNvSpPr txBox="1">
            <a:spLocks noGrp="1"/>
          </p:cNvSpPr>
          <p:nvPr>
            <p:ph type="body" idx="1"/>
          </p:nvPr>
        </p:nvSpPr>
        <p:spPr>
          <a:xfrm>
            <a:off x="1343455" y="741404"/>
            <a:ext cx="3811500" cy="2048700"/>
          </a:xfrm>
          <a:prstGeom prst="rect">
            <a:avLst/>
          </a:prstGeom>
          <a:noFill/>
          <a:ln>
            <a:noFill/>
          </a:ln>
        </p:spPr>
        <p:txBody>
          <a:bodyPr spcFirstLastPara="1" wrap="square" lIns="91425" tIns="45700" rIns="91425" bIns="45700" anchor="t" anchorCtr="0">
            <a:noAutofit/>
          </a:bodyPr>
          <a:lstStyle>
            <a:lvl1pPr marL="457200" lvl="0" indent="-228600" algn="l">
              <a:lnSpc>
                <a:spcPct val="90000"/>
              </a:lnSpc>
              <a:spcBef>
                <a:spcPts val="1000"/>
              </a:spcBef>
              <a:spcAft>
                <a:spcPts val="0"/>
              </a:spcAft>
              <a:buClr>
                <a:srgbClr val="E84424"/>
              </a:buClr>
              <a:buSzPts val="15000"/>
              <a:buNone/>
              <a:defRPr sz="15000" b="1">
                <a:solidFill>
                  <a:srgbClr val="E84424"/>
                </a:solidFill>
                <a:latin typeface="Arial"/>
                <a:ea typeface="Arial"/>
                <a:cs typeface="Arial"/>
                <a:sym typeface="Arial"/>
              </a:defRPr>
            </a:lvl1pPr>
            <a:lvl2pPr marL="914400" lvl="1"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2pPr>
            <a:lvl3pPr marL="1371600" lvl="2"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3pPr>
            <a:lvl4pPr marL="1828800" lvl="3"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4pPr>
            <a:lvl5pPr marL="2286000" lvl="4" indent="-1181100" algn="l">
              <a:lnSpc>
                <a:spcPct val="90000"/>
              </a:lnSpc>
              <a:spcBef>
                <a:spcPts val="500"/>
              </a:spcBef>
              <a:spcAft>
                <a:spcPts val="0"/>
              </a:spcAft>
              <a:buClr>
                <a:srgbClr val="E84424"/>
              </a:buClr>
              <a:buSzPts val="15000"/>
              <a:buChar char="•"/>
              <a:defRPr sz="15000" b="1">
                <a:solidFill>
                  <a:srgbClr val="E84424"/>
                </a:solidFill>
                <a:latin typeface="Arial"/>
                <a:ea typeface="Arial"/>
                <a:cs typeface="Arial"/>
                <a:sym typeface="Arial"/>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Tree>
    <p:extLst>
      <p:ext uri="{BB962C8B-B14F-4D97-AF65-F5344CB8AC3E}">
        <p14:creationId xmlns:p14="http://schemas.microsoft.com/office/powerpoint/2010/main" val="3027426920"/>
      </p:ext>
    </p:extLst>
  </p:cSld>
  <p:clrMapOvr>
    <a:masterClrMapping/>
  </p:clrMapOvr>
  <p:extLst>
    <p:ext uri="{DCECCB84-F9BA-43D5-87BE-67443E8EF086}">
      <p15:sldGuideLst xmlns:p15="http://schemas.microsoft.com/office/powerpoint/2012/main">
        <p15:guide id="1" orient="horz" pos="2160">
          <p15:clr>
            <a:srgbClr val="FBAE40"/>
          </p15:clr>
        </p15:guide>
        <p15:guide id="2" pos="982">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hapitrage ou liste">
    <p:bg>
      <p:bgPr>
        <a:solidFill>
          <a:srgbClr val="EDF2F4"/>
        </a:solidFill>
        <a:effectLst/>
      </p:bgPr>
    </p:bg>
    <p:spTree>
      <p:nvGrpSpPr>
        <p:cNvPr id="1" name=""/>
        <p:cNvGrpSpPr/>
        <p:nvPr/>
      </p:nvGrpSpPr>
      <p:grpSpPr>
        <a:xfrm>
          <a:off x="0" y="0"/>
          <a:ext cx="0" cy="0"/>
          <a:chOff x="0" y="0"/>
          <a:chExt cx="0" cy="0"/>
        </a:xfrm>
      </p:grpSpPr>
      <p:pic>
        <p:nvPicPr>
          <p:cNvPr id="7" name="Image 6">
            <a:extLst>
              <a:ext uri="{FF2B5EF4-FFF2-40B4-BE49-F238E27FC236}">
                <a16:creationId xmlns:a16="http://schemas.microsoft.com/office/drawing/2014/main" id="{19E955E4-0076-1642-98F4-66D6A200225A}"/>
              </a:ext>
            </a:extLst>
          </p:cNvPr>
          <p:cNvPicPr>
            <a:picLocks noChangeAspect="1"/>
          </p:cNvPicPr>
          <p:nvPr userDrawn="1"/>
        </p:nvPicPr>
        <p:blipFill>
          <a:blip r:embed="rId2"/>
          <a:stretch>
            <a:fillRect/>
          </a:stretch>
        </p:blipFill>
        <p:spPr>
          <a:xfrm>
            <a:off x="0" y="12356"/>
            <a:ext cx="12192000" cy="6858000"/>
          </a:xfrm>
          <a:prstGeom prst="rect">
            <a:avLst/>
          </a:prstGeom>
        </p:spPr>
      </p:pic>
      <p:sp>
        <p:nvSpPr>
          <p:cNvPr id="2" name="Titre 1">
            <a:extLst>
              <a:ext uri="{FF2B5EF4-FFF2-40B4-BE49-F238E27FC236}">
                <a16:creationId xmlns:a16="http://schemas.microsoft.com/office/drawing/2014/main" id="{813B6945-193E-0042-97C9-B1E8A8050B6D}"/>
              </a:ext>
            </a:extLst>
          </p:cNvPr>
          <p:cNvSpPr>
            <a:spLocks noGrp="1"/>
          </p:cNvSpPr>
          <p:nvPr>
            <p:ph type="title" hasCustomPrompt="1"/>
          </p:nvPr>
        </p:nvSpPr>
        <p:spPr>
          <a:xfrm>
            <a:off x="1470455" y="2790138"/>
            <a:ext cx="7912442" cy="3380002"/>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a:t>MODIFIEZ LE STYLE DU TITRE</a:t>
            </a:r>
          </a:p>
        </p:txBody>
      </p:sp>
      <p:sp>
        <p:nvSpPr>
          <p:cNvPr id="4" name="Espace réservé du texte 4">
            <a:extLst>
              <a:ext uri="{FF2B5EF4-FFF2-40B4-BE49-F238E27FC236}">
                <a16:creationId xmlns:a16="http://schemas.microsoft.com/office/drawing/2014/main" id="{9A63521E-D9EC-8747-B095-61825AA1886F}"/>
              </a:ext>
            </a:extLst>
          </p:cNvPr>
          <p:cNvSpPr>
            <a:spLocks noGrp="1"/>
          </p:cNvSpPr>
          <p:nvPr>
            <p:ph type="body" sz="quarter" idx="10" hasCustomPrompt="1"/>
          </p:nvPr>
        </p:nvSpPr>
        <p:spPr>
          <a:xfrm>
            <a:off x="1343455" y="741404"/>
            <a:ext cx="3811587" cy="2048733"/>
          </a:xfrm>
        </p:spPr>
        <p:txBody>
          <a:bodyPr>
            <a:noAutofit/>
          </a:bodyPr>
          <a:lstStyle>
            <a:lvl1pPr marL="0" indent="0">
              <a:buNone/>
              <a:defRPr sz="15000" b="1" spc="-300">
                <a:solidFill>
                  <a:srgbClr val="E84424"/>
                </a:solidFill>
                <a:latin typeface="Arial" panose="020B0604020202020204" pitchFamily="34" charset="0"/>
                <a:cs typeface="Arial" panose="020B0604020202020204" pitchFamily="34" charset="0"/>
              </a:defRPr>
            </a:lvl1pPr>
            <a:lvl2pPr>
              <a:defRPr sz="15000" b="1" spc="-300">
                <a:solidFill>
                  <a:srgbClr val="E84424"/>
                </a:solidFill>
                <a:latin typeface="Arial" panose="020B0604020202020204" pitchFamily="34" charset="0"/>
                <a:cs typeface="Arial" panose="020B0604020202020204" pitchFamily="34" charset="0"/>
              </a:defRPr>
            </a:lvl2pPr>
            <a:lvl3pPr>
              <a:defRPr sz="15000" b="1" spc="-300">
                <a:solidFill>
                  <a:srgbClr val="E84424"/>
                </a:solidFill>
                <a:latin typeface="Arial" panose="020B0604020202020204" pitchFamily="34" charset="0"/>
                <a:cs typeface="Arial" panose="020B0604020202020204" pitchFamily="34" charset="0"/>
              </a:defRPr>
            </a:lvl3pPr>
            <a:lvl4pPr>
              <a:defRPr sz="15000" b="1" spc="-300">
                <a:solidFill>
                  <a:srgbClr val="E84424"/>
                </a:solidFill>
                <a:latin typeface="Arial" panose="020B0604020202020204" pitchFamily="34" charset="0"/>
                <a:cs typeface="Arial" panose="020B0604020202020204" pitchFamily="34" charset="0"/>
              </a:defRPr>
            </a:lvl4pPr>
            <a:lvl5pPr>
              <a:defRPr sz="15000" b="1" spc="-300">
                <a:solidFill>
                  <a:srgbClr val="E84424"/>
                </a:solidFill>
                <a:latin typeface="Arial" panose="020B0604020202020204" pitchFamily="34" charset="0"/>
                <a:cs typeface="Arial" panose="020B0604020202020204" pitchFamily="34" charset="0"/>
              </a:defRPr>
            </a:lvl5pPr>
          </a:lstStyle>
          <a:p>
            <a:pPr lvl="0"/>
            <a:r>
              <a:rPr lang="fr-FR"/>
              <a:t>1</a:t>
            </a:r>
          </a:p>
        </p:txBody>
      </p:sp>
    </p:spTree>
    <p:extLst>
      <p:ext uri="{BB962C8B-B14F-4D97-AF65-F5344CB8AC3E}">
        <p14:creationId xmlns:p14="http://schemas.microsoft.com/office/powerpoint/2010/main" val="24746281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60" userDrawn="1">
          <p15:clr>
            <a:srgbClr val="FBAE40"/>
          </p15:clr>
        </p15:guide>
        <p15:guide id="2" pos="982"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7" name="Titre 1">
            <a:extLst>
              <a:ext uri="{FF2B5EF4-FFF2-40B4-BE49-F238E27FC236}">
                <a16:creationId xmlns:a16="http://schemas.microsoft.com/office/drawing/2014/main" id="{876CA68C-B286-F449-9378-EA43C36AE592}"/>
              </a:ext>
            </a:extLst>
          </p:cNvPr>
          <p:cNvSpPr>
            <a:spLocks noGrp="1"/>
          </p:cNvSpPr>
          <p:nvPr>
            <p:ph type="title" hasCustomPrompt="1"/>
          </p:nvPr>
        </p:nvSpPr>
        <p:spPr>
          <a:xfrm>
            <a:off x="698500" y="365125"/>
            <a:ext cx="10515600" cy="1325563"/>
          </a:xfrm>
        </p:spPr>
        <p:txBody>
          <a:bodyPr>
            <a:normAutofit/>
          </a:bodyPr>
          <a:lstStyle>
            <a:lvl1pPr marL="0" marR="0" indent="0" algn="l" defTabSz="914400" rtl="0" eaLnBrk="1" fontAlgn="auto" latinLnBrk="0" hangingPunct="1">
              <a:lnSpc>
                <a:spcPct val="90000"/>
              </a:lnSpc>
              <a:spcBef>
                <a:spcPct val="0"/>
              </a:spcBef>
              <a:spcAft>
                <a:spcPts val="0"/>
              </a:spcAft>
              <a:buClrTx/>
              <a:buSzTx/>
              <a:buFontTx/>
              <a:buNone/>
              <a:tabLst/>
              <a:defRPr sz="4000" b="1" spc="-150">
                <a:solidFill>
                  <a:srgbClr val="E84324"/>
                </a:solidFill>
                <a:latin typeface="Arial" panose="020B0604020202020204" pitchFamily="34" charset="0"/>
                <a:cs typeface="Arial" panose="020B0604020202020204" pitchFamily="34" charset="0"/>
              </a:defRPr>
            </a:lvl1pPr>
          </a:lstStyle>
          <a:p>
            <a:r>
              <a:rPr lang="fr-FR"/>
              <a:t>MODIFIEZ LE STYLE DU TITRE</a:t>
            </a:r>
          </a:p>
        </p:txBody>
      </p:sp>
      <p:pic>
        <p:nvPicPr>
          <p:cNvPr id="8" name="Image 7">
            <a:extLst>
              <a:ext uri="{FF2B5EF4-FFF2-40B4-BE49-F238E27FC236}">
                <a16:creationId xmlns:a16="http://schemas.microsoft.com/office/drawing/2014/main" id="{7D79A757-9989-CF4C-8210-D8C2A54EF78A}"/>
              </a:ext>
            </a:extLst>
          </p:cNvPr>
          <p:cNvPicPr>
            <a:picLocks noChangeAspect="1"/>
          </p:cNvPicPr>
          <p:nvPr userDrawn="1"/>
        </p:nvPicPr>
        <p:blipFill>
          <a:blip r:embed="rId2"/>
          <a:stretch>
            <a:fillRect/>
          </a:stretch>
        </p:blipFill>
        <p:spPr>
          <a:xfrm>
            <a:off x="688091" y="6222817"/>
            <a:ext cx="1456209" cy="519456"/>
          </a:xfrm>
          <a:prstGeom prst="rect">
            <a:avLst/>
          </a:prstGeom>
        </p:spPr>
      </p:pic>
      <p:sp>
        <p:nvSpPr>
          <p:cNvPr id="9" name="Espace réservé du contenu 3"/>
          <p:cNvSpPr>
            <a:spLocks noGrp="1"/>
          </p:cNvSpPr>
          <p:nvPr>
            <p:ph sz="quarter" idx="10" hasCustomPrompt="1"/>
          </p:nvPr>
        </p:nvSpPr>
        <p:spPr>
          <a:xfrm>
            <a:off x="711200" y="1795463"/>
            <a:ext cx="10515600" cy="4202112"/>
          </a:xfrm>
        </p:spPr>
        <p:txBody>
          <a:bodyPr/>
          <a:lstStyle>
            <a:lvl1pPr>
              <a:defRPr sz="3000" b="1">
                <a:latin typeface="Arial" panose="020B0604020202020204" pitchFamily="34" charset="0"/>
                <a:cs typeface="Arial" panose="020B0604020202020204" pitchFamily="34" charset="0"/>
              </a:defRPr>
            </a:lvl1pPr>
            <a:lvl2pPr>
              <a:defRPr sz="2500" b="1">
                <a:latin typeface="Arial" panose="020B0604020202020204" pitchFamily="34" charset="0"/>
                <a:cs typeface="Arial" panose="020B0604020202020204" pitchFamily="34" charset="0"/>
              </a:defRPr>
            </a:lvl2pPr>
            <a:lvl3pPr>
              <a:defRPr sz="2000">
                <a:latin typeface="Arial" panose="020B0604020202020204" pitchFamily="34" charset="0"/>
                <a:cs typeface="Arial" panose="020B0604020202020204" pitchFamily="34" charset="0"/>
              </a:defRPr>
            </a:lvl3pPr>
            <a:lvl4pPr>
              <a:defRPr sz="1600">
                <a:latin typeface="Arial" panose="020B0604020202020204" pitchFamily="34" charset="0"/>
                <a:cs typeface="Arial" panose="020B0604020202020204" pitchFamily="34" charset="0"/>
              </a:defRPr>
            </a:lvl4pPr>
            <a:lvl5pPr>
              <a:defRPr sz="1300">
                <a:latin typeface="Arial" panose="020B0604020202020204" pitchFamily="34" charset="0"/>
                <a:cs typeface="Arial" panose="020B0604020202020204" pitchFamily="34" charset="0"/>
              </a:defRPr>
            </a:lvl5pPr>
          </a:lstStyle>
          <a:p>
            <a:pPr lvl="0"/>
            <a:r>
              <a:rPr lang="fr-FR"/>
              <a:t>CLIQUEZ POUR MODIFIER</a:t>
            </a:r>
          </a:p>
          <a:p>
            <a:pPr lvl="1"/>
            <a:r>
              <a:rPr lang="fr-FR"/>
              <a:t>DEUXIÈME NIVEAU</a:t>
            </a:r>
          </a:p>
          <a:p>
            <a:pPr lvl="2"/>
            <a:r>
              <a:rPr lang="fr-FR"/>
              <a:t>Troisième niveau</a:t>
            </a:r>
          </a:p>
          <a:p>
            <a:pPr lvl="3"/>
            <a:r>
              <a:rPr lang="fr-FR"/>
              <a:t>Quatrième niveau</a:t>
            </a:r>
          </a:p>
          <a:p>
            <a:pPr lvl="4"/>
            <a:r>
              <a:rPr lang="fr-FR"/>
              <a:t>Cinquième niveau</a:t>
            </a:r>
          </a:p>
        </p:txBody>
      </p:sp>
    </p:spTree>
    <p:extLst>
      <p:ext uri="{BB962C8B-B14F-4D97-AF65-F5344CB8AC3E}">
        <p14:creationId xmlns:p14="http://schemas.microsoft.com/office/powerpoint/2010/main" val="232518051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8658B9-999B-A54E-9716-5901B950E471}"/>
              </a:ext>
            </a:extLst>
          </p:cNvPr>
          <p:cNvSpPr txBox="1"/>
          <p:nvPr userDrawn="1"/>
        </p:nvSpPr>
        <p:spPr>
          <a:xfrm>
            <a:off x="6503542" y="0"/>
            <a:ext cx="5688458" cy="6858000"/>
          </a:xfrm>
          <a:prstGeom prst="rect">
            <a:avLst/>
          </a:prstGeom>
          <a:solidFill>
            <a:srgbClr val="E84324"/>
          </a:solidFill>
        </p:spPr>
        <p:txBody>
          <a:bodyPr wrap="square" rtlCol="0">
            <a:spAutoFit/>
          </a:bodyPr>
          <a:lstStyle/>
          <a:p>
            <a:endParaRPr lang="fr-FR"/>
          </a:p>
        </p:txBody>
      </p:sp>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239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hasCustomPrompt="1"/>
          </p:nvPr>
        </p:nvSpPr>
        <p:spPr>
          <a:xfrm>
            <a:off x="7493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CLIQUEZ POUR MODIFIER</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a:extLst>
              <a:ext uri="{FF2B5EF4-FFF2-40B4-BE49-F238E27FC236}">
                <a16:creationId xmlns:a16="http://schemas.microsoft.com/office/drawing/2014/main" id="{81BCC286-886A-A64F-A746-E0C7532C12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B37944-360B-1B45-BB27-18D1A7FA7303}"/>
              </a:ext>
            </a:extLst>
          </p:cNvPr>
          <p:cNvSpPr>
            <a:spLocks noGrp="1"/>
          </p:cNvSpPr>
          <p:nvPr>
            <p:ph type="sldNum" sz="quarter" idx="12"/>
          </p:nvPr>
        </p:nvSpPr>
        <p:spPr>
          <a:xfrm>
            <a:off x="9246742" y="6350401"/>
            <a:ext cx="2743200" cy="365125"/>
          </a:xfrm>
        </p:spPr>
        <p:txBody>
          <a:bodyPr/>
          <a:lstStyle>
            <a:lvl1pPr>
              <a:defRPr sz="1400" b="1" spc="-90" baseline="0">
                <a:solidFill>
                  <a:schemeClr val="bg1"/>
                </a:solidFill>
              </a:defRPr>
            </a:lvl1pPr>
          </a:lstStyle>
          <a:p>
            <a:endParaRPr lang="fr-FR"/>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96328" y="6226066"/>
            <a:ext cx="1456209" cy="519456"/>
          </a:xfrm>
          <a:prstGeom prst="rect">
            <a:avLst/>
          </a:prstGeom>
        </p:spPr>
      </p:pic>
      <p:sp>
        <p:nvSpPr>
          <p:cNvPr id="9" name="Espace réservé du contenu 2">
            <a:extLst>
              <a:ext uri="{FF2B5EF4-FFF2-40B4-BE49-F238E27FC236}">
                <a16:creationId xmlns:a16="http://schemas.microsoft.com/office/drawing/2014/main" id="{340F991B-6B11-014F-92A3-ACAB25B8F1A7}"/>
              </a:ext>
            </a:extLst>
          </p:cNvPr>
          <p:cNvSpPr>
            <a:spLocks noGrp="1"/>
          </p:cNvSpPr>
          <p:nvPr>
            <p:ph idx="13"/>
          </p:nvPr>
        </p:nvSpPr>
        <p:spPr>
          <a:xfrm>
            <a:off x="6619410" y="1825625"/>
            <a:ext cx="5456722" cy="4351338"/>
          </a:xfrm>
        </p:spPr>
        <p:txBody>
          <a:bodyPr/>
          <a:lstStyle>
            <a:lvl1pPr marL="0" indent="0">
              <a:buNone/>
              <a:defRPr sz="2400" b="1" spc="-90" baseline="0">
                <a:solidFill>
                  <a:srgbClr val="000002"/>
                </a:solidFill>
                <a:latin typeface="Arial" panose="020B0604020202020204" pitchFamily="34" charset="0"/>
                <a:cs typeface="Arial" panose="020B0604020202020204" pitchFamily="34" charset="0"/>
              </a:defRPr>
            </a:lvl1pPr>
            <a:lvl2pPr>
              <a:defRPr sz="2000"/>
            </a:lvl2pPr>
            <a:lvl3pPr>
              <a:defRPr sz="1600"/>
            </a:lvl3pPr>
            <a:lvl4pPr>
              <a:defRPr sz="1400"/>
            </a:lvl4pPr>
            <a:lvl5pPr>
              <a:defRPr sz="1200"/>
            </a:lvl5pPr>
          </a:lstStyle>
          <a:p>
            <a:pPr lvl="0"/>
            <a:r>
              <a:rPr lang="fr-FR"/>
              <a:t>Modifier les styles du texte du masque</a:t>
            </a:r>
          </a:p>
        </p:txBody>
      </p:sp>
    </p:spTree>
    <p:extLst>
      <p:ext uri="{BB962C8B-B14F-4D97-AF65-F5344CB8AC3E}">
        <p14:creationId xmlns:p14="http://schemas.microsoft.com/office/powerpoint/2010/main" val="1015357831"/>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sp>
        <p:nvSpPr>
          <p:cNvPr id="8" name="ZoneTexte 7">
            <a:extLst>
              <a:ext uri="{FF2B5EF4-FFF2-40B4-BE49-F238E27FC236}">
                <a16:creationId xmlns:a16="http://schemas.microsoft.com/office/drawing/2014/main" id="{BB8658B9-999B-A54E-9716-5901B950E471}"/>
              </a:ext>
            </a:extLst>
          </p:cNvPr>
          <p:cNvSpPr txBox="1"/>
          <p:nvPr userDrawn="1"/>
        </p:nvSpPr>
        <p:spPr>
          <a:xfrm>
            <a:off x="6503542" y="0"/>
            <a:ext cx="5688458" cy="6858000"/>
          </a:xfrm>
          <a:prstGeom prst="rect">
            <a:avLst/>
          </a:prstGeom>
          <a:solidFill>
            <a:srgbClr val="E84324"/>
          </a:solidFill>
        </p:spPr>
        <p:txBody>
          <a:bodyPr wrap="square" rtlCol="0">
            <a:spAutoFit/>
          </a:bodyPr>
          <a:lstStyle/>
          <a:p>
            <a:endParaRPr lang="fr-FR"/>
          </a:p>
        </p:txBody>
      </p:sp>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112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hasCustomPrompt="1"/>
          </p:nvPr>
        </p:nvSpPr>
        <p:spPr>
          <a:xfrm>
            <a:off x="7366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CLIQUEZ POUR MODIFIER</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pied de page 4">
            <a:extLst>
              <a:ext uri="{FF2B5EF4-FFF2-40B4-BE49-F238E27FC236}">
                <a16:creationId xmlns:a16="http://schemas.microsoft.com/office/drawing/2014/main" id="{81BCC286-886A-A64F-A746-E0C7532C1235}"/>
              </a:ext>
            </a:extLst>
          </p:cNvPr>
          <p:cNvSpPr>
            <a:spLocks noGrp="1"/>
          </p:cNvSpPr>
          <p:nvPr>
            <p:ph type="ftr" sz="quarter" idx="11"/>
          </p:nvPr>
        </p:nvSpPr>
        <p:spPr/>
        <p:txBody>
          <a:bodyPr/>
          <a:lstStyle/>
          <a:p>
            <a:endParaRPr lang="fr-FR"/>
          </a:p>
        </p:txBody>
      </p:sp>
      <p:sp>
        <p:nvSpPr>
          <p:cNvPr id="6" name="Espace réservé du numéro de diapositive 5">
            <a:extLst>
              <a:ext uri="{FF2B5EF4-FFF2-40B4-BE49-F238E27FC236}">
                <a16:creationId xmlns:a16="http://schemas.microsoft.com/office/drawing/2014/main" id="{F5B37944-360B-1B45-BB27-18D1A7FA7303}"/>
              </a:ext>
            </a:extLst>
          </p:cNvPr>
          <p:cNvSpPr>
            <a:spLocks noGrp="1"/>
          </p:cNvSpPr>
          <p:nvPr>
            <p:ph type="sldNum" sz="quarter" idx="12"/>
          </p:nvPr>
        </p:nvSpPr>
        <p:spPr>
          <a:xfrm>
            <a:off x="9246742" y="6350401"/>
            <a:ext cx="2743200" cy="365125"/>
          </a:xfrm>
        </p:spPr>
        <p:txBody>
          <a:bodyPr/>
          <a:lstStyle>
            <a:lvl1pPr>
              <a:defRPr sz="1400" b="1" spc="-90" baseline="0">
                <a:solidFill>
                  <a:schemeClr val="bg1"/>
                </a:solidFill>
              </a:defRPr>
            </a:lvl1pPr>
          </a:lstStyle>
          <a:p>
            <a:endParaRPr lang="fr-FR"/>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88090" y="6222817"/>
            <a:ext cx="1456209" cy="519456"/>
          </a:xfrm>
          <a:prstGeom prst="rect">
            <a:avLst/>
          </a:prstGeom>
        </p:spPr>
      </p:pic>
      <p:sp>
        <p:nvSpPr>
          <p:cNvPr id="9" name="Espace réservé du contenu 2">
            <a:extLst>
              <a:ext uri="{FF2B5EF4-FFF2-40B4-BE49-F238E27FC236}">
                <a16:creationId xmlns:a16="http://schemas.microsoft.com/office/drawing/2014/main" id="{E62ADD41-31FD-E440-BF9E-74421B0782B9}"/>
              </a:ext>
            </a:extLst>
          </p:cNvPr>
          <p:cNvSpPr>
            <a:spLocks noGrp="1"/>
          </p:cNvSpPr>
          <p:nvPr>
            <p:ph idx="13" hasCustomPrompt="1"/>
          </p:nvPr>
        </p:nvSpPr>
        <p:spPr>
          <a:xfrm>
            <a:off x="6619410"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vl6pPr>
              <a:defRPr sz="3200" b="1">
                <a:solidFill>
                  <a:schemeClr val="bg1"/>
                </a:solidFill>
                <a:latin typeface="Arial" panose="020B0604020202020204" pitchFamily="34" charset="0"/>
                <a:cs typeface="Arial" panose="020B0604020202020204" pitchFamily="34" charset="0"/>
              </a:defRPr>
            </a:lvl6pPr>
          </a:lstStyle>
          <a:p>
            <a:pPr lvl="0"/>
            <a:r>
              <a:rPr lang="fr-FR"/>
              <a:t>CLIQUEZ POUR MODIFIER</a:t>
            </a:r>
          </a:p>
          <a:p>
            <a:pPr lvl="1"/>
            <a:r>
              <a:rPr lang="fr-FR"/>
              <a:t>DEUXIÈME NIVEAU</a:t>
            </a:r>
          </a:p>
          <a:p>
            <a:pPr lvl="2"/>
            <a:r>
              <a:rPr lang="fr-FR"/>
              <a:t>Troisième niveau</a:t>
            </a:r>
          </a:p>
          <a:p>
            <a:pPr lvl="3"/>
            <a:r>
              <a:rPr lang="fr-FR"/>
              <a:t>Quatrième niveau</a:t>
            </a:r>
          </a:p>
          <a:p>
            <a:pPr lvl="4"/>
            <a:r>
              <a:rPr lang="fr-FR"/>
              <a:t>Cinquième niveau</a:t>
            </a:r>
          </a:p>
          <a:p>
            <a:pPr lvl="5"/>
            <a:r>
              <a:rPr lang="fr-FR"/>
              <a:t>CITATION OU CONCLUSION</a:t>
            </a:r>
          </a:p>
        </p:txBody>
      </p:sp>
    </p:spTree>
    <p:extLst>
      <p:ext uri="{BB962C8B-B14F-4D97-AF65-F5344CB8AC3E}">
        <p14:creationId xmlns:p14="http://schemas.microsoft.com/office/powerpoint/2010/main" val="244956049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5755" y="0"/>
            <a:ext cx="5736245" cy="6858000"/>
          </a:xfrm>
          <a:prstGeom prst="rect">
            <a:avLst/>
          </a:prstGeom>
        </p:spPr>
      </p:pic>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6985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7239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3"/>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2451664333"/>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re et contenu">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7366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7493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2"/>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3631527898"/>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29"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4_Titre et contenu">
    <p:spTree>
      <p:nvGrpSpPr>
        <p:cNvPr id="1" name=""/>
        <p:cNvGrpSpPr/>
        <p:nvPr/>
      </p:nvGrpSpPr>
      <p:grpSpPr>
        <a:xfrm>
          <a:off x="0" y="0"/>
          <a:ext cx="0" cy="0"/>
          <a:chOff x="0" y="0"/>
          <a:chExt cx="0" cy="0"/>
        </a:xfrm>
      </p:grpSpPr>
      <p:pic>
        <p:nvPicPr>
          <p:cNvPr id="4" name="Imag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455755" y="0"/>
            <a:ext cx="5736245" cy="6858000"/>
          </a:xfrm>
          <a:prstGeom prst="rect">
            <a:avLst/>
          </a:prstGeom>
        </p:spPr>
      </p:pic>
      <p:sp>
        <p:nvSpPr>
          <p:cNvPr id="2" name="Titre 1">
            <a:extLst>
              <a:ext uri="{FF2B5EF4-FFF2-40B4-BE49-F238E27FC236}">
                <a16:creationId xmlns:a16="http://schemas.microsoft.com/office/drawing/2014/main" id="{03AF5E33-AB5A-5A48-8E26-AA514B33B9AC}"/>
              </a:ext>
            </a:extLst>
          </p:cNvPr>
          <p:cNvSpPr>
            <a:spLocks noGrp="1"/>
          </p:cNvSpPr>
          <p:nvPr>
            <p:ph type="title" hasCustomPrompt="1"/>
          </p:nvPr>
        </p:nvSpPr>
        <p:spPr>
          <a:xfrm>
            <a:off x="685801" y="365125"/>
            <a:ext cx="5456722" cy="1325563"/>
          </a:xfrm>
        </p:spPr>
        <p:txBody>
          <a:bodyPr>
            <a:normAutofit/>
          </a:bodyPr>
          <a:lstStyle>
            <a:lvl1pPr>
              <a:defRPr sz="4000" b="1" spc="-150">
                <a:solidFill>
                  <a:srgbClr val="E84324"/>
                </a:solidFill>
                <a:latin typeface="Arial" panose="020B0604020202020204" pitchFamily="34" charset="0"/>
                <a:cs typeface="Arial" panose="020B0604020202020204" pitchFamily="34" charset="0"/>
              </a:defRPr>
            </a:lvl1pPr>
          </a:lstStyle>
          <a:p>
            <a:r>
              <a:rPr lang="fr-FR"/>
              <a:t>MODIFIEZ LE STYLE DU TITRE</a:t>
            </a:r>
          </a:p>
        </p:txBody>
      </p:sp>
      <p:sp>
        <p:nvSpPr>
          <p:cNvPr id="3" name="Espace réservé du contenu 2">
            <a:extLst>
              <a:ext uri="{FF2B5EF4-FFF2-40B4-BE49-F238E27FC236}">
                <a16:creationId xmlns:a16="http://schemas.microsoft.com/office/drawing/2014/main" id="{92E59C6F-E4CE-F34F-B2F4-09F513E20074}"/>
              </a:ext>
            </a:extLst>
          </p:cNvPr>
          <p:cNvSpPr>
            <a:spLocks noGrp="1"/>
          </p:cNvSpPr>
          <p:nvPr>
            <p:ph idx="1"/>
          </p:nvPr>
        </p:nvSpPr>
        <p:spPr>
          <a:xfrm>
            <a:off x="698501" y="1825625"/>
            <a:ext cx="5456722" cy="4351338"/>
          </a:xfrm>
        </p:spPr>
        <p:txBody>
          <a:bodyPr/>
          <a:lstStyle>
            <a:lvl1pPr>
              <a:defRPr sz="2400" b="1" spc="-90" baseline="0">
                <a:solidFill>
                  <a:srgbClr val="000002"/>
                </a:solidFill>
                <a:latin typeface="Arial" panose="020B0604020202020204" pitchFamily="34" charset="0"/>
                <a:cs typeface="Arial" panose="020B0604020202020204" pitchFamily="34" charset="0"/>
              </a:defRPr>
            </a:lvl1pPr>
            <a:lvl2pPr>
              <a:defRPr sz="2000">
                <a:latin typeface="Arial" panose="020B0604020202020204" pitchFamily="34" charset="0"/>
                <a:cs typeface="Arial" panose="020B0604020202020204" pitchFamily="34" charset="0"/>
              </a:defRPr>
            </a:lvl2pPr>
            <a:lvl3pPr>
              <a:defRPr sz="1600">
                <a:latin typeface="Arial" panose="020B0604020202020204" pitchFamily="34" charset="0"/>
                <a:cs typeface="Arial" panose="020B0604020202020204" pitchFamily="34" charset="0"/>
              </a:defRPr>
            </a:lvl3pPr>
            <a:lvl4pPr>
              <a:defRPr sz="1400">
                <a:latin typeface="Arial" panose="020B0604020202020204" pitchFamily="34" charset="0"/>
                <a:cs typeface="Arial" panose="020B0604020202020204" pitchFamily="34" charset="0"/>
              </a:defRPr>
            </a:lvl4pPr>
            <a:lvl5pPr>
              <a:defRPr sz="1200">
                <a:latin typeface="Arial" panose="020B0604020202020204" pitchFamily="34" charset="0"/>
                <a:cs typeface="Arial" panose="020B0604020202020204" pitchFamily="34" charset="0"/>
              </a:defRPr>
            </a:lvl5p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pic>
        <p:nvPicPr>
          <p:cNvPr id="7" name="Image 6">
            <a:extLst>
              <a:ext uri="{FF2B5EF4-FFF2-40B4-BE49-F238E27FC236}">
                <a16:creationId xmlns:a16="http://schemas.microsoft.com/office/drawing/2014/main" id="{15CCE438-0D46-0A4C-BA87-639A5D1C12AA}"/>
              </a:ext>
            </a:extLst>
          </p:cNvPr>
          <p:cNvPicPr>
            <a:picLocks noChangeAspect="1"/>
          </p:cNvPicPr>
          <p:nvPr userDrawn="1"/>
        </p:nvPicPr>
        <p:blipFill>
          <a:blip r:embed="rId3"/>
          <a:stretch>
            <a:fillRect/>
          </a:stretch>
        </p:blipFill>
        <p:spPr>
          <a:xfrm>
            <a:off x="688091" y="6222817"/>
            <a:ext cx="1456209" cy="519456"/>
          </a:xfrm>
          <a:prstGeom prst="rect">
            <a:avLst/>
          </a:prstGeom>
        </p:spPr>
      </p:pic>
    </p:spTree>
    <p:extLst>
      <p:ext uri="{BB962C8B-B14F-4D97-AF65-F5344CB8AC3E}">
        <p14:creationId xmlns:p14="http://schemas.microsoft.com/office/powerpoint/2010/main" val="2568953585"/>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506"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28_Titre et contenu">
    <p:spTree>
      <p:nvGrpSpPr>
        <p:cNvPr id="1" name=""/>
        <p:cNvGrpSpPr/>
        <p:nvPr/>
      </p:nvGrpSpPr>
      <p:grpSpPr>
        <a:xfrm>
          <a:off x="0" y="0"/>
          <a:ext cx="0" cy="0"/>
          <a:chOff x="0" y="0"/>
          <a:chExt cx="0" cy="0"/>
        </a:xfrm>
      </p:grpSpPr>
    </p:spTree>
    <p:extLst>
      <p:ext uri="{BB962C8B-B14F-4D97-AF65-F5344CB8AC3E}">
        <p14:creationId xmlns:p14="http://schemas.microsoft.com/office/powerpoint/2010/main" val="111438466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a:t>Modifiez le style du titre</a:t>
            </a:r>
          </a:p>
        </p:txBody>
      </p:sp>
      <p:sp>
        <p:nvSpPr>
          <p:cNvPr id="3" name="Espace réservé du texte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a:t>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AB2218-622E-414B-A705-F2C57628A747}" type="datetimeFigureOut">
              <a:rPr lang="fr-FR" smtClean="0"/>
              <a:t>10/05/2023</a:t>
            </a:fld>
            <a:endParaRPr lang="fr-FR"/>
          </a:p>
        </p:txBody>
      </p:sp>
      <p:sp>
        <p:nvSpPr>
          <p:cNvPr id="5" name="Espace réservé du pied de page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r-FR"/>
          </a:p>
        </p:txBody>
      </p:sp>
      <p:sp>
        <p:nvSpPr>
          <p:cNvPr id="6" name="Espace réservé du numéro de diapositiv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08F53A4-7B0E-4F39-B95D-86D40E7AF0E6}" type="slidenum">
              <a:rPr lang="fr-FR" smtClean="0"/>
              <a:t>‹N°›</a:t>
            </a:fld>
            <a:endParaRPr lang="fr-FR"/>
          </a:p>
        </p:txBody>
      </p:sp>
    </p:spTree>
    <p:extLst>
      <p:ext uri="{BB962C8B-B14F-4D97-AF65-F5344CB8AC3E}">
        <p14:creationId xmlns:p14="http://schemas.microsoft.com/office/powerpoint/2010/main" val="1960387286"/>
      </p:ext>
    </p:extLst>
  </p:cSld>
  <p:clrMap bg1="lt1" tx1="dk1" bg2="lt2" tx2="dk2" accent1="accent1" accent2="accent2" accent3="accent3" accent4="accent4" accent5="accent5" accent6="accent6" hlink="hlink" folHlink="folHlink"/>
  <p:sldLayoutIdLst>
    <p:sldLayoutId id="2147483660" r:id="rId1"/>
    <p:sldLayoutId id="2147483661" r:id="rId2"/>
    <p:sldLayoutId id="2147483649" r:id="rId3"/>
    <p:sldLayoutId id="2147483663" r:id="rId4"/>
    <p:sldLayoutId id="2147483664" r:id="rId5"/>
    <p:sldLayoutId id="2147483665" r:id="rId6"/>
    <p:sldLayoutId id="2147483668" r:id="rId7"/>
    <p:sldLayoutId id="2147483666"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5.xml"/><Relationship Id="rId1" Type="http://schemas.openxmlformats.org/officeDocument/2006/relationships/slideLayout" Target="../slideLayouts/slideLayout9.xml"/><Relationship Id="rId5" Type="http://schemas.openxmlformats.org/officeDocument/2006/relationships/slide" Target="slide2.xml"/><Relationship Id="rId4" Type="http://schemas.openxmlformats.org/officeDocument/2006/relationships/slide" Target="slide34.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7.xml"/><Relationship Id="rId1" Type="http://schemas.openxmlformats.org/officeDocument/2006/relationships/slideLayout" Target="../slideLayouts/slideLayout9.xml"/><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9.xml"/><Relationship Id="rId1" Type="http://schemas.openxmlformats.org/officeDocument/2006/relationships/slideLayout" Target="../slideLayouts/slideLayout9.xml"/><Relationship Id="rId4" Type="http://schemas.microsoft.com/office/2007/relationships/hdphoto" Target="../media/hdphoto1.wdp"/></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image" Target="../media/image30.jpeg"/><Relationship Id="rId1" Type="http://schemas.openxmlformats.org/officeDocument/2006/relationships/slideLayout" Target="../slideLayouts/slideLayout8.xml"/><Relationship Id="rId4" Type="http://schemas.openxmlformats.org/officeDocument/2006/relationships/image" Target="../media/image32.png"/></Relationships>
</file>

<file path=ppt/slides/_rels/slide3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8.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8" Type="http://schemas.openxmlformats.org/officeDocument/2006/relationships/image" Target="../media/image41.png"/><Relationship Id="rId13" Type="http://schemas.openxmlformats.org/officeDocument/2006/relationships/image" Target="../media/image46.jpeg"/><Relationship Id="rId18" Type="http://schemas.openxmlformats.org/officeDocument/2006/relationships/image" Target="../media/image51.jpeg"/><Relationship Id="rId3" Type="http://schemas.openxmlformats.org/officeDocument/2006/relationships/image" Target="../media/image36.png"/><Relationship Id="rId21" Type="http://schemas.openxmlformats.org/officeDocument/2006/relationships/image" Target="../media/image54.png"/><Relationship Id="rId7" Type="http://schemas.openxmlformats.org/officeDocument/2006/relationships/image" Target="../media/image40.jpeg"/><Relationship Id="rId12" Type="http://schemas.openxmlformats.org/officeDocument/2006/relationships/image" Target="../media/image45.jpeg"/><Relationship Id="rId17" Type="http://schemas.openxmlformats.org/officeDocument/2006/relationships/image" Target="../media/image50.png"/><Relationship Id="rId2" Type="http://schemas.openxmlformats.org/officeDocument/2006/relationships/notesSlide" Target="../notesSlides/notesSlide19.xml"/><Relationship Id="rId16" Type="http://schemas.openxmlformats.org/officeDocument/2006/relationships/image" Target="../media/image49.jpeg"/><Relationship Id="rId20" Type="http://schemas.openxmlformats.org/officeDocument/2006/relationships/image" Target="../media/image53.png"/><Relationship Id="rId1" Type="http://schemas.openxmlformats.org/officeDocument/2006/relationships/slideLayout" Target="../slideLayouts/slideLayout9.xml"/><Relationship Id="rId6" Type="http://schemas.openxmlformats.org/officeDocument/2006/relationships/image" Target="../media/image39.png"/><Relationship Id="rId11" Type="http://schemas.openxmlformats.org/officeDocument/2006/relationships/image" Target="../media/image44.png"/><Relationship Id="rId5" Type="http://schemas.openxmlformats.org/officeDocument/2006/relationships/image" Target="../media/image38.png"/><Relationship Id="rId15" Type="http://schemas.openxmlformats.org/officeDocument/2006/relationships/image" Target="../media/image48.png"/><Relationship Id="rId10" Type="http://schemas.openxmlformats.org/officeDocument/2006/relationships/image" Target="../media/image43.png"/><Relationship Id="rId19" Type="http://schemas.openxmlformats.org/officeDocument/2006/relationships/image" Target="../media/image52.png"/><Relationship Id="rId4" Type="http://schemas.openxmlformats.org/officeDocument/2006/relationships/image" Target="../media/image37.png"/><Relationship Id="rId9" Type="http://schemas.openxmlformats.org/officeDocument/2006/relationships/image" Target="../media/image42.png"/><Relationship Id="rId14" Type="http://schemas.openxmlformats.org/officeDocument/2006/relationships/image" Target="../media/image47.png"/></Relationships>
</file>

<file path=ppt/slides/_rels/slide44.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0.xml"/><Relationship Id="rId1" Type="http://schemas.openxmlformats.org/officeDocument/2006/relationships/slideLayout" Target="../slideLayouts/slideLayout10.xml"/></Relationships>
</file>

<file path=ppt/slides/_rels/slide45.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1.xml"/><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2.xml"/><Relationship Id="rId1" Type="http://schemas.openxmlformats.org/officeDocument/2006/relationships/slideLayout" Target="../slideLayouts/slideLayout10.xml"/></Relationships>
</file>

<file path=ppt/slides/_rels/slide47.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23.xml"/><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4.xml"/><Relationship Id="rId1" Type="http://schemas.openxmlformats.org/officeDocument/2006/relationships/slideLayout" Target="../slideLayouts/slideLayout10.xml"/></Relationships>
</file>

<file path=ppt/slides/_rels/slide49.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25.xml"/><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61.png"/><Relationship Id="rId7" Type="http://schemas.openxmlformats.org/officeDocument/2006/relationships/image" Target="../media/image65.png"/><Relationship Id="rId2" Type="http://schemas.openxmlformats.org/officeDocument/2006/relationships/notesSlide" Target="../notesSlides/notesSlide26.xml"/><Relationship Id="rId1" Type="http://schemas.openxmlformats.org/officeDocument/2006/relationships/slideLayout" Target="../slideLayouts/slideLayout11.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png"/></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4.xml"/><Relationship Id="rId4" Type="http://schemas.openxmlformats.org/officeDocument/2006/relationships/image" Target="../media/image9.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1419655" y="2458242"/>
            <a:ext cx="5943600" cy="3380002"/>
          </a:xfrm>
        </p:spPr>
        <p:txBody>
          <a:bodyPr/>
          <a:lstStyle/>
          <a:p>
            <a:r>
              <a:rPr lang="fr-FR"/>
              <a:t>CONSTRUIRE SON ENGAGEMENT AVEC </a:t>
            </a:r>
            <a:r>
              <a:rPr lang="fr-FR" err="1"/>
              <a:t>bIOFORCE</a:t>
            </a:r>
            <a:endParaRPr lang="fr-FR"/>
          </a:p>
        </p:txBody>
      </p:sp>
    </p:spTree>
    <p:extLst>
      <p:ext uri="{BB962C8B-B14F-4D97-AF65-F5344CB8AC3E}">
        <p14:creationId xmlns:p14="http://schemas.microsoft.com/office/powerpoint/2010/main" val="2734988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23901" y="1959201"/>
            <a:ext cx="5527674" cy="4090988"/>
          </a:xfrm>
        </p:spPr>
        <p:txBody>
          <a:bodyPr>
            <a:normAutofit fontScale="92500" lnSpcReduction="10000"/>
          </a:bodyPr>
          <a:lstStyle/>
          <a:p>
            <a:pPr marL="0" indent="0">
              <a:buNone/>
            </a:pPr>
            <a:r>
              <a:rPr lang="fr-FR" sz="2800" b="0" spc="0" dirty="0">
                <a:solidFill>
                  <a:srgbClr val="333331"/>
                </a:solidFill>
              </a:rPr>
              <a:t>Des mises en situation </a:t>
            </a:r>
            <a:r>
              <a:rPr lang="fr-FR" sz="2800" b="0" spc="0" dirty="0">
                <a:solidFill>
                  <a:srgbClr val="E84525"/>
                </a:solidFill>
              </a:rPr>
              <a:t>grandeur nature </a:t>
            </a:r>
            <a:r>
              <a:rPr lang="fr-FR" sz="2800" b="0" spc="0" dirty="0">
                <a:solidFill>
                  <a:srgbClr val="333331"/>
                </a:solidFill>
              </a:rPr>
              <a:t>proches de la réalité du terrain</a:t>
            </a:r>
          </a:p>
          <a:p>
            <a:pPr marL="0" indent="0">
              <a:buNone/>
            </a:pPr>
            <a:endParaRPr lang="fr-FR" sz="2800" b="0" spc="0" dirty="0">
              <a:solidFill>
                <a:srgbClr val="333331"/>
              </a:solidFill>
            </a:endParaRPr>
          </a:p>
          <a:p>
            <a:pPr marL="0" indent="0">
              <a:buNone/>
            </a:pPr>
            <a:r>
              <a:rPr lang="fr-FR" sz="2800" b="0" spc="0" dirty="0">
                <a:solidFill>
                  <a:srgbClr val="333331"/>
                </a:solidFill>
              </a:rPr>
              <a:t>Des applications pratiques de </a:t>
            </a:r>
            <a:r>
              <a:rPr lang="fr-FR" sz="2800" b="0" spc="0" dirty="0">
                <a:solidFill>
                  <a:srgbClr val="E84525"/>
                </a:solidFill>
              </a:rPr>
              <a:t>solidarité locale </a:t>
            </a:r>
            <a:r>
              <a:rPr lang="fr-FR" sz="2800" b="0" spc="0" dirty="0">
                <a:solidFill>
                  <a:srgbClr val="333331"/>
                </a:solidFill>
              </a:rPr>
              <a:t>: de l’accompagnement à la scolarité de collégiens aux maraudes de nuit pour des personnes sans domicile fixe, à un diagnostic de besoins pour une association locale</a:t>
            </a:r>
          </a:p>
          <a:p>
            <a:pPr marL="0" indent="0">
              <a:buNone/>
            </a:pPr>
            <a:endParaRPr lang="fr-FR" sz="2800" b="0" spc="0" dirty="0">
              <a:solidFill>
                <a:srgbClr val="333331"/>
              </a:solidFill>
            </a:endParaRPr>
          </a:p>
        </p:txBody>
      </p:sp>
      <p:pic>
        <p:nvPicPr>
          <p:cNvPr id="10" name="Image 9"/>
          <p:cNvPicPr>
            <a:picLocks noChangeAspect="1"/>
          </p:cNvPicPr>
          <p:nvPr/>
        </p:nvPicPr>
        <p:blipFill rotWithShape="1">
          <a:blip r:embed="rId2">
            <a:extLst>
              <a:ext uri="{28A0092B-C50C-407E-A947-70E740481C1C}">
                <a14:useLocalDpi xmlns:a14="http://schemas.microsoft.com/office/drawing/2010/main" val="0"/>
              </a:ext>
            </a:extLst>
          </a:blip>
          <a:srcRect l="21277" r="14255"/>
          <a:stretch/>
        </p:blipFill>
        <p:spPr>
          <a:xfrm>
            <a:off x="6496866" y="0"/>
            <a:ext cx="5772150" cy="3619500"/>
          </a:xfrm>
          <a:prstGeom prst="rect">
            <a:avLst/>
          </a:prstGeom>
        </p:spPr>
      </p:pic>
      <p:pic>
        <p:nvPicPr>
          <p:cNvPr id="12" name="Image 11"/>
          <p:cNvPicPr>
            <a:picLocks noChangeAspect="1"/>
          </p:cNvPicPr>
          <p:nvPr/>
        </p:nvPicPr>
        <p:blipFill rotWithShape="1">
          <a:blip r:embed="rId3">
            <a:extLst>
              <a:ext uri="{28A0092B-C50C-407E-A947-70E740481C1C}">
                <a14:useLocalDpi xmlns:a14="http://schemas.microsoft.com/office/drawing/2010/main" val="0"/>
              </a:ext>
            </a:extLst>
          </a:blip>
          <a:srcRect t="14103"/>
          <a:stretch/>
        </p:blipFill>
        <p:spPr>
          <a:xfrm>
            <a:off x="6493691" y="3609975"/>
            <a:ext cx="5689600" cy="3259770"/>
          </a:xfrm>
          <a:prstGeom prst="rect">
            <a:avLst/>
          </a:prstGeom>
        </p:spPr>
      </p:pic>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8" name="Connecteur droit 7"/>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9" name="Titre 1"/>
          <p:cNvSpPr txBox="1">
            <a:spLocks/>
          </p:cNvSpPr>
          <p:nvPr/>
        </p:nvSpPr>
        <p:spPr>
          <a:xfrm>
            <a:off x="723901" y="365125"/>
            <a:ext cx="5278547" cy="132556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a:t>Préparez-vous au terrain</a:t>
            </a:r>
          </a:p>
        </p:txBody>
      </p:sp>
    </p:spTree>
    <p:extLst>
      <p:ext uri="{BB962C8B-B14F-4D97-AF65-F5344CB8AC3E}">
        <p14:creationId xmlns:p14="http://schemas.microsoft.com/office/powerpoint/2010/main" val="5612818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723901" y="365125"/>
            <a:ext cx="5278547" cy="1325563"/>
          </a:xfrm>
        </p:spPr>
        <p:txBody>
          <a:bodyPr/>
          <a:lstStyle/>
          <a:p>
            <a:r>
              <a:rPr lang="fr-FR" dirty="0"/>
              <a:t>Préparez-vous au terrain</a:t>
            </a:r>
          </a:p>
        </p:txBody>
      </p:sp>
      <p:sp>
        <p:nvSpPr>
          <p:cNvPr id="3" name="Espace réservé du contenu 2"/>
          <p:cNvSpPr>
            <a:spLocks noGrp="1"/>
          </p:cNvSpPr>
          <p:nvPr>
            <p:ph idx="1"/>
          </p:nvPr>
        </p:nvSpPr>
        <p:spPr>
          <a:xfrm>
            <a:off x="749301" y="2317315"/>
            <a:ext cx="5456722" cy="3238501"/>
          </a:xfrm>
        </p:spPr>
        <p:txBody>
          <a:bodyPr>
            <a:noAutofit/>
          </a:bodyPr>
          <a:lstStyle/>
          <a:p>
            <a:pPr marL="0" indent="0">
              <a:buNone/>
            </a:pPr>
            <a:r>
              <a:rPr lang="fr-FR" sz="2800" b="0" spc="0" dirty="0">
                <a:solidFill>
                  <a:srgbClr val="333331"/>
                </a:solidFill>
              </a:rPr>
              <a:t>Des </a:t>
            </a:r>
            <a:r>
              <a:rPr lang="fr-FR" sz="2800" b="0" spc="0" dirty="0">
                <a:solidFill>
                  <a:srgbClr val="E84525"/>
                </a:solidFill>
              </a:rPr>
              <a:t>stages et missions sur les terrains </a:t>
            </a:r>
            <a:r>
              <a:rPr lang="fr-FR" sz="2800" b="0" spc="0" dirty="0">
                <a:solidFill>
                  <a:srgbClr val="333331"/>
                </a:solidFill>
              </a:rPr>
              <a:t>: tremplin vers l’emploi</a:t>
            </a:r>
          </a:p>
          <a:p>
            <a:pPr marL="0" indent="0">
              <a:buNone/>
            </a:pPr>
            <a:endParaRPr lang="fr-FR" sz="2800" b="0" spc="0" dirty="0">
              <a:solidFill>
                <a:srgbClr val="333331"/>
              </a:solidFill>
            </a:endParaRPr>
          </a:p>
          <a:p>
            <a:pPr marL="0" indent="0">
              <a:buNone/>
            </a:pPr>
            <a:r>
              <a:rPr lang="fr-FR" sz="2800" b="0" spc="0" dirty="0">
                <a:solidFill>
                  <a:srgbClr val="333331"/>
                </a:solidFill>
              </a:rPr>
              <a:t>De </a:t>
            </a:r>
            <a:r>
              <a:rPr lang="fr-FR" sz="2800" b="0" spc="0" dirty="0">
                <a:solidFill>
                  <a:srgbClr val="E84525"/>
                </a:solidFill>
              </a:rPr>
              <a:t>l’alternance</a:t>
            </a:r>
            <a:r>
              <a:rPr lang="fr-FR" sz="2800" b="0" spc="0" dirty="0">
                <a:solidFill>
                  <a:srgbClr val="333331"/>
                </a:solidFill>
              </a:rPr>
              <a:t> pour découvrir l’entreprise (</a:t>
            </a:r>
            <a:r>
              <a:rPr lang="fr-FR" sz="2800" b="0" spc="0" dirty="0" err="1">
                <a:solidFill>
                  <a:srgbClr val="333331"/>
                </a:solidFill>
              </a:rPr>
              <a:t>bachelor</a:t>
            </a:r>
            <a:r>
              <a:rPr lang="fr-FR" sz="2800" b="0" spc="0" dirty="0">
                <a:solidFill>
                  <a:srgbClr val="333331"/>
                </a:solidFill>
              </a:rPr>
              <a:t>) et les sièges des organisations humanitaires</a:t>
            </a:r>
          </a:p>
        </p:txBody>
      </p:sp>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l="731" t="28943" r="17413" b="15015"/>
          <a:stretch/>
        </p:blipFill>
        <p:spPr>
          <a:xfrm>
            <a:off x="6496866" y="3619499"/>
            <a:ext cx="5686426" cy="3238501"/>
          </a:xfrm>
          <a:prstGeom prst="rect">
            <a:avLst/>
          </a:prstGeom>
        </p:spPr>
      </p:pic>
      <p:pic>
        <p:nvPicPr>
          <p:cNvPr id="5" name="Image 4"/>
          <p:cNvPicPr>
            <a:picLocks noChangeAspect="1"/>
          </p:cNvPicPr>
          <p:nvPr/>
        </p:nvPicPr>
        <p:blipFill rotWithShape="1">
          <a:blip r:embed="rId3">
            <a:extLst>
              <a:ext uri="{28A0092B-C50C-407E-A947-70E740481C1C}">
                <a14:useLocalDpi xmlns:a14="http://schemas.microsoft.com/office/drawing/2010/main" val="0"/>
              </a:ext>
            </a:extLst>
          </a:blip>
          <a:srcRect l="28936" r="7447"/>
          <a:stretch/>
        </p:blipFill>
        <p:spPr>
          <a:xfrm>
            <a:off x="6496050" y="0"/>
            <a:ext cx="5695950" cy="3619500"/>
          </a:xfrm>
          <a:prstGeom prst="rect">
            <a:avLst/>
          </a:prstGeom>
        </p:spPr>
      </p:pic>
    </p:spTree>
    <p:extLst>
      <p:ext uri="{BB962C8B-B14F-4D97-AF65-F5344CB8AC3E}">
        <p14:creationId xmlns:p14="http://schemas.microsoft.com/office/powerpoint/2010/main" val="190414556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724"/>
            <a:ext cx="12192000" cy="6911788"/>
          </a:xfrm>
          <a:prstGeom prst="rect">
            <a:avLst/>
          </a:prstGeom>
        </p:spPr>
      </p:pic>
      <p:sp>
        <p:nvSpPr>
          <p:cNvPr id="9" name="Rectangle 8"/>
          <p:cNvSpPr/>
          <p:nvPr/>
        </p:nvSpPr>
        <p:spPr>
          <a:xfrm>
            <a:off x="1195508" y="5519057"/>
            <a:ext cx="5989063" cy="65314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a:extLst>
              <a:ext uri="{FF2B5EF4-FFF2-40B4-BE49-F238E27FC236}">
                <a16:creationId xmlns:a16="http://schemas.microsoft.com/office/drawing/2014/main" id="{AC191AFA-8253-1D4A-A3B1-B448894854F1}"/>
              </a:ext>
            </a:extLst>
          </p:cNvPr>
          <p:cNvSpPr txBox="1">
            <a:spLocks/>
          </p:cNvSpPr>
          <p:nvPr/>
        </p:nvSpPr>
        <p:spPr>
          <a:xfrm>
            <a:off x="1195508" y="4266131"/>
            <a:ext cx="6738256" cy="25918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sz="4800" b="0" dirty="0">
                <a:solidFill>
                  <a:schemeClr val="bg1"/>
                </a:solidFill>
              </a:rPr>
              <a:t>APPRENDRE AVEC </a:t>
            </a:r>
            <a:r>
              <a:rPr lang="fr-FR" sz="4800" dirty="0">
                <a:solidFill>
                  <a:schemeClr val="bg1"/>
                </a:solidFill>
              </a:rPr>
              <a:t> </a:t>
            </a:r>
          </a:p>
          <a:p>
            <a:r>
              <a:rPr lang="fr-FR" sz="4800" dirty="0">
                <a:solidFill>
                  <a:srgbClr val="E84525"/>
                </a:solidFill>
              </a:rPr>
              <a:t>DES HUMANITAIRES</a:t>
            </a:r>
          </a:p>
        </p:txBody>
      </p:sp>
    </p:spTree>
    <p:extLst>
      <p:ext uri="{BB962C8B-B14F-4D97-AF65-F5344CB8AC3E}">
        <p14:creationId xmlns:p14="http://schemas.microsoft.com/office/powerpoint/2010/main" val="19961482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774191" y="912574"/>
            <a:ext cx="5456722" cy="1325563"/>
          </a:xfrm>
        </p:spPr>
        <p:txBody>
          <a:bodyPr>
            <a:noAutofit/>
          </a:bodyPr>
          <a:lstStyle/>
          <a:p>
            <a:r>
              <a:rPr lang="fr-FR" dirty="0"/>
              <a:t>L’école des humanitaires par des humanitaires</a:t>
            </a:r>
          </a:p>
        </p:txBody>
      </p:sp>
      <p:sp>
        <p:nvSpPr>
          <p:cNvPr id="3" name="Espace réservé du contenu 2"/>
          <p:cNvSpPr>
            <a:spLocks noGrp="1"/>
          </p:cNvSpPr>
          <p:nvPr>
            <p:ph idx="1"/>
          </p:nvPr>
        </p:nvSpPr>
        <p:spPr>
          <a:xfrm>
            <a:off x="774191" y="2864203"/>
            <a:ext cx="4923664" cy="4090988"/>
          </a:xfrm>
        </p:spPr>
        <p:txBody>
          <a:bodyPr>
            <a:noAutofit/>
          </a:bodyPr>
          <a:lstStyle/>
          <a:p>
            <a:pPr marL="0" indent="0">
              <a:buNone/>
            </a:pPr>
            <a:r>
              <a:rPr lang="fr-FR" sz="2800" b="0" spc="0" dirty="0">
                <a:solidFill>
                  <a:srgbClr val="333331"/>
                </a:solidFill>
              </a:rPr>
              <a:t>Une équipe pédagogique composée de </a:t>
            </a:r>
            <a:r>
              <a:rPr lang="fr-FR" sz="2800" b="0" spc="0" dirty="0">
                <a:solidFill>
                  <a:srgbClr val="E84525"/>
                </a:solidFill>
              </a:rPr>
              <a:t>coordinateurs de formation </a:t>
            </a:r>
            <a:r>
              <a:rPr lang="fr-FR" sz="2800" b="0" spc="0" dirty="0">
                <a:solidFill>
                  <a:srgbClr val="333331"/>
                </a:solidFill>
              </a:rPr>
              <a:t>et d’</a:t>
            </a:r>
            <a:r>
              <a:rPr lang="fr-FR" sz="2800" b="0" spc="0" dirty="0">
                <a:solidFill>
                  <a:srgbClr val="E84525"/>
                </a:solidFill>
              </a:rPr>
              <a:t>experts thématiques</a:t>
            </a:r>
            <a:endParaRPr lang="fr-FR" sz="2800" b="0" spc="0" dirty="0">
              <a:solidFill>
                <a:srgbClr val="333331"/>
              </a:solidFill>
            </a:endParaRPr>
          </a:p>
          <a:p>
            <a:pPr marL="0" indent="0">
              <a:buNone/>
            </a:pPr>
            <a:r>
              <a:rPr lang="fr-FR" sz="2800" b="0" spc="0" dirty="0">
                <a:solidFill>
                  <a:srgbClr val="333331"/>
                </a:solidFill>
              </a:rPr>
              <a:t>Un réseau de </a:t>
            </a:r>
            <a:r>
              <a:rPr lang="fr-FR" sz="2800" b="0" spc="0" dirty="0">
                <a:solidFill>
                  <a:srgbClr val="E84525"/>
                </a:solidFill>
              </a:rPr>
              <a:t>310 formateurs </a:t>
            </a:r>
            <a:r>
              <a:rPr lang="fr-FR" sz="2800" b="0" spc="0" dirty="0">
                <a:solidFill>
                  <a:srgbClr val="333331"/>
                </a:solidFill>
              </a:rPr>
              <a:t>qui possèdent une riche expérience de terrain </a:t>
            </a:r>
          </a:p>
        </p:txBody>
      </p:sp>
      <p:pic>
        <p:nvPicPr>
          <p:cNvPr id="6" name="Imag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30913" y="-364129"/>
            <a:ext cx="5961087" cy="3265047"/>
          </a:xfrm>
          <a:prstGeom prst="rect">
            <a:avLst/>
          </a:prstGeom>
        </p:spPr>
      </p:pic>
      <p:pic>
        <p:nvPicPr>
          <p:cNvPr id="5" name="Image 4">
            <a:extLst>
              <a:ext uri="{FF2B5EF4-FFF2-40B4-BE49-F238E27FC236}">
                <a16:creationId xmlns:a16="http://schemas.microsoft.com/office/drawing/2014/main" id="{6F561F24-3769-0962-231F-4501CBECD01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rot="21277334">
            <a:off x="5990359" y="2014597"/>
            <a:ext cx="7116777" cy="6576175"/>
          </a:xfrm>
          <a:prstGeom prst="rect">
            <a:avLst/>
          </a:prstGeom>
        </p:spPr>
      </p:pic>
    </p:spTree>
    <p:extLst>
      <p:ext uri="{BB962C8B-B14F-4D97-AF65-F5344CB8AC3E}">
        <p14:creationId xmlns:p14="http://schemas.microsoft.com/office/powerpoint/2010/main" val="12904298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descr="Une image contenant personne, intérieur, mur&#10;&#10;Description générée automatiquement">
            <a:extLst>
              <a:ext uri="{FF2B5EF4-FFF2-40B4-BE49-F238E27FC236}">
                <a16:creationId xmlns:a16="http://schemas.microsoft.com/office/drawing/2014/main" id="{37965750-94F6-B5AC-7DC6-3694B5958154}"/>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013" b="20137"/>
          <a:stretch/>
        </p:blipFill>
        <p:spPr>
          <a:xfrm>
            <a:off x="-23586" y="0"/>
            <a:ext cx="12239172" cy="6858000"/>
          </a:xfrm>
          <a:prstGeom prst="rect">
            <a:avLst/>
          </a:prstGeom>
        </p:spPr>
      </p:pic>
      <p:sp>
        <p:nvSpPr>
          <p:cNvPr id="4" name="Rectangle 3">
            <a:extLst>
              <a:ext uri="{FF2B5EF4-FFF2-40B4-BE49-F238E27FC236}">
                <a16:creationId xmlns:a16="http://schemas.microsoft.com/office/drawing/2014/main" id="{8AD9F155-4A2C-7E4A-7C60-7A3BB753B15C}"/>
              </a:ext>
            </a:extLst>
          </p:cNvPr>
          <p:cNvSpPr/>
          <p:nvPr/>
        </p:nvSpPr>
        <p:spPr>
          <a:xfrm>
            <a:off x="744800" y="1106905"/>
            <a:ext cx="5126611" cy="6352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a:extLst>
              <a:ext uri="{FF2B5EF4-FFF2-40B4-BE49-F238E27FC236}">
                <a16:creationId xmlns:a16="http://schemas.microsoft.com/office/drawing/2014/main" id="{4B8F1F62-E151-274A-71F5-7175F29006B2}"/>
              </a:ext>
            </a:extLst>
          </p:cNvPr>
          <p:cNvSpPr/>
          <p:nvPr/>
        </p:nvSpPr>
        <p:spPr>
          <a:xfrm>
            <a:off x="744800" y="1641622"/>
            <a:ext cx="4520219" cy="5278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744800" y="1534168"/>
            <a:ext cx="5456722" cy="1325563"/>
          </a:xfrm>
        </p:spPr>
        <p:txBody>
          <a:bodyPr>
            <a:normAutofit fontScale="90000"/>
          </a:bodyPr>
          <a:lstStyle/>
          <a:p>
            <a:r>
              <a:rPr lang="fr-FR" dirty="0"/>
              <a:t>VOUS ACCOMPAGNER INDIVIDUELLEMENT</a:t>
            </a:r>
            <a:br>
              <a:rPr lang="fr-FR" dirty="0"/>
            </a:br>
            <a:r>
              <a:rPr lang="fr-FR" dirty="0">
                <a:solidFill>
                  <a:schemeClr val="bg2">
                    <a:lumMod val="10000"/>
                  </a:schemeClr>
                </a:solidFill>
              </a:rPr>
              <a:t>DE LA FORMATION </a:t>
            </a:r>
            <a:br>
              <a:rPr lang="fr-FR" dirty="0">
                <a:solidFill>
                  <a:schemeClr val="bg2">
                    <a:lumMod val="10000"/>
                  </a:schemeClr>
                </a:solidFill>
              </a:rPr>
            </a:br>
            <a:r>
              <a:rPr lang="fr-FR" dirty="0">
                <a:solidFill>
                  <a:schemeClr val="bg2">
                    <a:lumMod val="10000"/>
                  </a:schemeClr>
                </a:solidFill>
              </a:rPr>
              <a:t>À L’EMPLOI</a:t>
            </a:r>
          </a:p>
        </p:txBody>
      </p:sp>
    </p:spTree>
    <p:extLst>
      <p:ext uri="{BB962C8B-B14F-4D97-AF65-F5344CB8AC3E}">
        <p14:creationId xmlns:p14="http://schemas.microsoft.com/office/powerpoint/2010/main" val="26610057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p:cNvSpPr>
            <a:spLocks noGrp="1"/>
          </p:cNvSpPr>
          <p:nvPr>
            <p:ph type="title"/>
          </p:nvPr>
        </p:nvSpPr>
        <p:spPr>
          <a:xfrm>
            <a:off x="691132" y="74043"/>
            <a:ext cx="5456722" cy="1325563"/>
          </a:xfrm>
        </p:spPr>
        <p:txBody>
          <a:bodyPr/>
          <a:lstStyle/>
          <a:p>
            <a:r>
              <a:rPr lang="fr-FR" dirty="0"/>
              <a:t>Comptez sur nous</a:t>
            </a:r>
          </a:p>
        </p:txBody>
      </p:sp>
      <p:sp>
        <p:nvSpPr>
          <p:cNvPr id="3" name="Espace réservé du contenu 2"/>
          <p:cNvSpPr>
            <a:spLocks noGrp="1"/>
          </p:cNvSpPr>
          <p:nvPr>
            <p:ph idx="1"/>
          </p:nvPr>
        </p:nvSpPr>
        <p:spPr>
          <a:xfrm>
            <a:off x="691132" y="1903095"/>
            <a:ext cx="4045968" cy="4090988"/>
          </a:xfrm>
        </p:spPr>
        <p:txBody>
          <a:bodyPr>
            <a:noAutofit/>
          </a:bodyPr>
          <a:lstStyle/>
          <a:p>
            <a:pPr marL="0" indent="0">
              <a:buNone/>
            </a:pPr>
            <a:r>
              <a:rPr lang="fr-FR" b="0" spc="0" dirty="0">
                <a:solidFill>
                  <a:srgbClr val="333331"/>
                </a:solidFill>
              </a:rPr>
              <a:t>Un </a:t>
            </a:r>
            <a:r>
              <a:rPr lang="fr-FR" b="0" spc="0" dirty="0">
                <a:solidFill>
                  <a:srgbClr val="E84525"/>
                </a:solidFill>
              </a:rPr>
              <a:t>coordinateur de formation </a:t>
            </a:r>
            <a:r>
              <a:rPr lang="fr-FR" b="0" spc="0" dirty="0">
                <a:solidFill>
                  <a:srgbClr val="333331"/>
                </a:solidFill>
              </a:rPr>
              <a:t>suit votre acquisition de compétences </a:t>
            </a:r>
            <a:r>
              <a:rPr lang="fr-FR" spc="0" dirty="0">
                <a:solidFill>
                  <a:srgbClr val="333331"/>
                </a:solidFill>
              </a:rPr>
              <a:t>pendant la formation</a:t>
            </a:r>
          </a:p>
          <a:p>
            <a:pPr marL="0" indent="0">
              <a:buNone/>
            </a:pPr>
            <a:r>
              <a:rPr lang="fr-FR" b="0" spc="0" dirty="0">
                <a:solidFill>
                  <a:srgbClr val="333331"/>
                </a:solidFill>
              </a:rPr>
              <a:t>Un </a:t>
            </a:r>
            <a:r>
              <a:rPr lang="fr-FR" b="0" spc="0" dirty="0">
                <a:solidFill>
                  <a:srgbClr val="E84525"/>
                </a:solidFill>
              </a:rPr>
              <a:t>chargé d’orientation </a:t>
            </a:r>
            <a:r>
              <a:rPr lang="fr-FR" b="0" spc="0" dirty="0">
                <a:solidFill>
                  <a:srgbClr val="333331"/>
                </a:solidFill>
              </a:rPr>
              <a:t>vous accompagne </a:t>
            </a:r>
            <a:r>
              <a:rPr lang="fr-FR" spc="0" dirty="0">
                <a:solidFill>
                  <a:srgbClr val="333331"/>
                </a:solidFill>
              </a:rPr>
              <a:t>vers l’emploi</a:t>
            </a:r>
          </a:p>
          <a:p>
            <a:pPr marL="0" indent="0">
              <a:buNone/>
            </a:pPr>
            <a:r>
              <a:rPr lang="fr-FR" b="0" spc="0" dirty="0">
                <a:solidFill>
                  <a:srgbClr val="333331"/>
                </a:solidFill>
              </a:rPr>
              <a:t>Plus de 30 </a:t>
            </a:r>
            <a:r>
              <a:rPr lang="fr-FR" b="0" spc="0" dirty="0">
                <a:solidFill>
                  <a:srgbClr val="E84525"/>
                </a:solidFill>
              </a:rPr>
              <a:t>organisations internationales </a:t>
            </a:r>
            <a:r>
              <a:rPr lang="fr-FR" b="0" spc="0" dirty="0">
                <a:solidFill>
                  <a:srgbClr val="333331"/>
                </a:solidFill>
              </a:rPr>
              <a:t>viennent vous rencontrer chaque année</a:t>
            </a:r>
          </a:p>
        </p:txBody>
      </p:sp>
      <p:pic>
        <p:nvPicPr>
          <p:cNvPr id="9" name="Image 8"/>
          <p:cNvPicPr>
            <a:picLocks noChangeAspect="1"/>
          </p:cNvPicPr>
          <p:nvPr/>
        </p:nvPicPr>
        <p:blipFill rotWithShape="1">
          <a:blip r:embed="rId2" cstate="print">
            <a:extLst>
              <a:ext uri="{28A0092B-C50C-407E-A947-70E740481C1C}">
                <a14:useLocalDpi xmlns:a14="http://schemas.microsoft.com/office/drawing/2010/main" val="0"/>
              </a:ext>
            </a:extLst>
          </a:blip>
          <a:srcRect l="17216" t="20300" r="23537"/>
          <a:stretch/>
        </p:blipFill>
        <p:spPr>
          <a:xfrm>
            <a:off x="5004053" y="0"/>
            <a:ext cx="7187948" cy="6858000"/>
          </a:xfrm>
          <a:prstGeom prst="rect">
            <a:avLst/>
          </a:prstGeom>
        </p:spPr>
      </p:pic>
    </p:spTree>
    <p:extLst>
      <p:ext uri="{BB962C8B-B14F-4D97-AF65-F5344CB8AC3E}">
        <p14:creationId xmlns:p14="http://schemas.microsoft.com/office/powerpoint/2010/main" val="284534030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2003162"/>
            <a:ext cx="8481928" cy="4361935"/>
          </a:xfrm>
        </p:spPr>
        <p:txBody>
          <a:bodyPr>
            <a:normAutofit/>
          </a:bodyPr>
          <a:lstStyle/>
          <a:p>
            <a:r>
              <a:rPr lang="fr-FR" sz="6000" dirty="0">
                <a:solidFill>
                  <a:srgbClr val="E84424"/>
                </a:solidFill>
              </a:rPr>
              <a:t>TROIS PILIERS POUR CONSTRUIRE SON ENGAGEMENT</a:t>
            </a:r>
            <a:endParaRPr lang="fr-FR" sz="6000" b="0" spc="0" dirty="0">
              <a:solidFill>
                <a:srgbClr val="000002"/>
              </a:solidFill>
            </a:endParaRPr>
          </a:p>
        </p:txBody>
      </p:sp>
      <p:sp>
        <p:nvSpPr>
          <p:cNvPr id="3" name="ZoneTexte 2"/>
          <p:cNvSpPr txBox="1"/>
          <p:nvPr/>
        </p:nvSpPr>
        <p:spPr>
          <a:xfrm>
            <a:off x="1421665" y="844834"/>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2</a:t>
            </a:r>
          </a:p>
        </p:txBody>
      </p:sp>
      <p:sp>
        <p:nvSpPr>
          <p:cNvPr id="4" name="Ellipse 3"/>
          <p:cNvSpPr/>
          <p:nvPr/>
        </p:nvSpPr>
        <p:spPr>
          <a:xfrm>
            <a:off x="6906329" y="3876085"/>
            <a:ext cx="2088232" cy="194421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fr-FR" sz="2400" dirty="0">
                <a:solidFill>
                  <a:schemeClr val="tx1">
                    <a:lumMod val="85000"/>
                    <a:lumOff val="15000"/>
                  </a:schemeClr>
                </a:solidFill>
                <a:latin typeface="Arial" panose="020B0604020202020204" pitchFamily="34" charset="0"/>
                <a:ea typeface="Roboto" pitchFamily="2" charset="0"/>
                <a:cs typeface="Arial" panose="020B0604020202020204" pitchFamily="34" charset="0"/>
              </a:rPr>
              <a:t>S’informer</a:t>
            </a:r>
          </a:p>
        </p:txBody>
      </p:sp>
      <p:sp>
        <p:nvSpPr>
          <p:cNvPr id="5" name="Ellipse 4"/>
          <p:cNvSpPr/>
          <p:nvPr/>
        </p:nvSpPr>
        <p:spPr>
          <a:xfrm>
            <a:off x="6372734" y="4422665"/>
            <a:ext cx="4162743" cy="194421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2800"/>
              </a:lnSpc>
              <a:defRPr/>
            </a:pPr>
            <a:r>
              <a:rPr lang="fr-FR" sz="2400" dirty="0">
                <a:solidFill>
                  <a:schemeClr val="tx1">
                    <a:lumMod val="85000"/>
                    <a:lumOff val="15000"/>
                  </a:schemeClr>
                </a:solidFill>
                <a:latin typeface="Arial" panose="020B0604020202020204" pitchFamily="34" charset="0"/>
                <a:ea typeface="Roboto" pitchFamily="2" charset="0"/>
                <a:cs typeface="Arial" panose="020B0604020202020204" pitchFamily="34" charset="0"/>
              </a:rPr>
              <a:t>Être accompagné</a:t>
            </a:r>
          </a:p>
        </p:txBody>
      </p:sp>
      <p:sp>
        <p:nvSpPr>
          <p:cNvPr id="6" name="Ellipse 5"/>
          <p:cNvSpPr/>
          <p:nvPr/>
        </p:nvSpPr>
        <p:spPr>
          <a:xfrm>
            <a:off x="6893077" y="4979053"/>
            <a:ext cx="2088232" cy="1944216"/>
          </a:xfrm>
          <a:prstGeom prst="ellipse">
            <a:avLst/>
          </a:prstGeom>
          <a:no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defRPr/>
            </a:pPr>
            <a:r>
              <a:rPr lang="fr-FR" sz="2400" dirty="0">
                <a:solidFill>
                  <a:schemeClr val="tx1">
                    <a:lumMod val="85000"/>
                    <a:lumOff val="15000"/>
                  </a:schemeClr>
                </a:solidFill>
                <a:latin typeface="Arial" panose="020B0604020202020204" pitchFamily="34" charset="0"/>
                <a:ea typeface="Roboto" pitchFamily="2" charset="0"/>
                <a:cs typeface="Arial" panose="020B0604020202020204" pitchFamily="34" charset="0"/>
              </a:rPr>
              <a:t>Se former</a:t>
            </a:r>
          </a:p>
        </p:txBody>
      </p:sp>
    </p:spTree>
    <p:extLst>
      <p:ext uri="{BB962C8B-B14F-4D97-AF65-F5344CB8AC3E}">
        <p14:creationId xmlns:p14="http://schemas.microsoft.com/office/powerpoint/2010/main" val="5370627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495234" y="0"/>
            <a:ext cx="5715000" cy="3810000"/>
          </a:xfrm>
          <a:prstGeom prst="rect">
            <a:avLst/>
          </a:prstGeom>
        </p:spPr>
      </p:pic>
      <p:sp>
        <p:nvSpPr>
          <p:cNvPr id="2" name="Titre 1"/>
          <p:cNvSpPr>
            <a:spLocks noGrp="1"/>
          </p:cNvSpPr>
          <p:nvPr>
            <p:ph type="title"/>
          </p:nvPr>
        </p:nvSpPr>
        <p:spPr/>
        <p:txBody>
          <a:bodyPr>
            <a:normAutofit/>
          </a:bodyPr>
          <a:lstStyle/>
          <a:p>
            <a:r>
              <a:rPr lang="fr-FR">
                <a:solidFill>
                  <a:srgbClr val="E84424"/>
                </a:solidFill>
              </a:rPr>
              <a:t>S’INFORMER </a:t>
            </a:r>
            <a:br>
              <a:rPr lang="fr-FR">
                <a:solidFill>
                  <a:srgbClr val="E84424"/>
                </a:solidFill>
              </a:rPr>
            </a:br>
            <a:r>
              <a:rPr lang="fr-FR">
                <a:solidFill>
                  <a:srgbClr val="E84424"/>
                </a:solidFill>
              </a:rPr>
              <a:t>AVEC BIOFORCE</a:t>
            </a:r>
            <a:endParaRPr lang="fr-FR"/>
          </a:p>
        </p:txBody>
      </p:sp>
      <p:sp>
        <p:nvSpPr>
          <p:cNvPr id="3" name="Espace réservé du contenu 2"/>
          <p:cNvSpPr>
            <a:spLocks noGrp="1"/>
          </p:cNvSpPr>
          <p:nvPr>
            <p:ph idx="1"/>
          </p:nvPr>
        </p:nvSpPr>
        <p:spPr>
          <a:xfrm>
            <a:off x="723901" y="2204184"/>
            <a:ext cx="5456722" cy="3616643"/>
          </a:xfrm>
        </p:spPr>
        <p:txBody>
          <a:bodyPr>
            <a:normAutofit/>
          </a:bodyPr>
          <a:lstStyle/>
          <a:p>
            <a:pPr marL="0" indent="0">
              <a:buNone/>
            </a:pPr>
            <a:r>
              <a:rPr lang="fr-FR" sz="2800" spc="0" dirty="0">
                <a:solidFill>
                  <a:srgbClr val="333331"/>
                </a:solidFill>
              </a:rPr>
              <a:t>Des webinaires pour vous guider</a:t>
            </a:r>
          </a:p>
          <a:p>
            <a:pPr marL="0" indent="0">
              <a:buNone/>
            </a:pPr>
            <a:r>
              <a:rPr lang="fr-FR" sz="2800" b="0" spc="0" dirty="0">
                <a:solidFill>
                  <a:srgbClr val="333331"/>
                </a:solidFill>
              </a:rPr>
              <a:t>« zoom métier » en partenariat avec la Cité de la Solidarité Internationale</a:t>
            </a:r>
          </a:p>
          <a:p>
            <a:pPr marL="0" indent="0">
              <a:buNone/>
            </a:pPr>
            <a:endParaRPr lang="fr-FR" sz="2800" b="0" spc="0" dirty="0">
              <a:solidFill>
                <a:srgbClr val="333331"/>
              </a:solidFill>
            </a:endParaRPr>
          </a:p>
          <a:p>
            <a:pPr marL="0" indent="0">
              <a:buNone/>
            </a:pPr>
            <a:r>
              <a:rPr lang="fr-FR" sz="2800" spc="0" dirty="0">
                <a:solidFill>
                  <a:srgbClr val="333331"/>
                </a:solidFill>
              </a:rPr>
              <a:t>Le site internet </a:t>
            </a:r>
            <a:r>
              <a:rPr lang="fr-FR" sz="2800" spc="0" dirty="0" err="1">
                <a:solidFill>
                  <a:srgbClr val="E84525"/>
                </a:solidFill>
              </a:rPr>
              <a:t>solidaire.info</a:t>
            </a:r>
            <a:endParaRPr lang="fr-FR" sz="2800" spc="0" dirty="0">
              <a:solidFill>
                <a:srgbClr val="E84525"/>
              </a:solidFill>
            </a:endParaRPr>
          </a:p>
          <a:p>
            <a:pPr marL="0" indent="0">
              <a:buNone/>
            </a:pPr>
            <a:endParaRPr lang="fr-FR" sz="2800" b="0" spc="0" dirty="0">
              <a:solidFill>
                <a:srgbClr val="333331"/>
              </a:solidFill>
            </a:endParaRPr>
          </a:p>
          <a:p>
            <a:pPr marL="0" indent="0">
              <a:buNone/>
            </a:pPr>
            <a:endParaRPr lang="fr-FR" sz="2800" b="0" spc="0" dirty="0">
              <a:solidFill>
                <a:srgbClr val="333331"/>
              </a:solidFill>
            </a:endParaRPr>
          </a:p>
        </p:txBody>
      </p:sp>
      <p:pic>
        <p:nvPicPr>
          <p:cNvPr id="4" name="Image 3"/>
          <p:cNvPicPr>
            <a:picLocks noChangeAspect="1"/>
          </p:cNvPicPr>
          <p:nvPr/>
        </p:nvPicPr>
        <p:blipFill rotWithShape="1">
          <a:blip r:embed="rId3">
            <a:extLst>
              <a:ext uri="{28A0092B-C50C-407E-A947-70E740481C1C}">
                <a14:useLocalDpi xmlns:a14="http://schemas.microsoft.com/office/drawing/2010/main" val="0"/>
              </a:ext>
            </a:extLst>
          </a:blip>
          <a:srcRect l="12780" r="12793"/>
          <a:stretch/>
        </p:blipFill>
        <p:spPr>
          <a:xfrm>
            <a:off x="6495234" y="3753853"/>
            <a:ext cx="5715000" cy="3104147"/>
          </a:xfrm>
          <a:prstGeom prst="rect">
            <a:avLst/>
          </a:prstGeom>
        </p:spPr>
      </p:pic>
    </p:spTree>
    <p:extLst>
      <p:ext uri="{BB962C8B-B14F-4D97-AF65-F5344CB8AC3E}">
        <p14:creationId xmlns:p14="http://schemas.microsoft.com/office/powerpoint/2010/main" val="244974180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p:txBody>
          <a:bodyPr>
            <a:normAutofit/>
          </a:bodyPr>
          <a:lstStyle/>
          <a:p>
            <a:r>
              <a:rPr lang="fr-FR">
                <a:solidFill>
                  <a:srgbClr val="E84424"/>
                </a:solidFill>
              </a:rPr>
              <a:t>ÊTRE ACCOMPAGNÉ </a:t>
            </a:r>
            <a:br>
              <a:rPr lang="fr-FR">
                <a:solidFill>
                  <a:srgbClr val="E84424"/>
                </a:solidFill>
              </a:rPr>
            </a:br>
            <a:r>
              <a:rPr lang="fr-FR">
                <a:solidFill>
                  <a:srgbClr val="E84424"/>
                </a:solidFill>
              </a:rPr>
              <a:t>PAR BIOFORCE</a:t>
            </a:r>
            <a:endParaRPr lang="fr-FR"/>
          </a:p>
        </p:txBody>
      </p:sp>
      <p:sp>
        <p:nvSpPr>
          <p:cNvPr id="3" name="Espace réservé du contenu 2"/>
          <p:cNvSpPr>
            <a:spLocks noGrp="1"/>
          </p:cNvSpPr>
          <p:nvPr>
            <p:ph idx="1"/>
          </p:nvPr>
        </p:nvSpPr>
        <p:spPr>
          <a:xfrm>
            <a:off x="723901" y="2085974"/>
            <a:ext cx="5456722" cy="3946609"/>
          </a:xfrm>
        </p:spPr>
        <p:txBody>
          <a:bodyPr>
            <a:normAutofit/>
          </a:bodyPr>
          <a:lstStyle/>
          <a:p>
            <a:pPr marL="0" indent="0">
              <a:buNone/>
            </a:pPr>
            <a:r>
              <a:rPr lang="fr-FR" sz="2800" b="0" spc="0" dirty="0">
                <a:solidFill>
                  <a:srgbClr val="333331"/>
                </a:solidFill>
              </a:rPr>
              <a:t>Rencontrez un chargé d’orientation </a:t>
            </a:r>
            <a:r>
              <a:rPr lang="fr-FR" sz="2800" b="0" spc="0" dirty="0">
                <a:solidFill>
                  <a:srgbClr val="E84525"/>
                </a:solidFill>
              </a:rPr>
              <a:t>spécialisé dans la solidarité pour construire votre projet d’engagement</a:t>
            </a:r>
            <a:r>
              <a:rPr lang="fr-FR" sz="2800" b="0" spc="0" dirty="0">
                <a:solidFill>
                  <a:srgbClr val="333331"/>
                </a:solidFill>
              </a:rPr>
              <a:t>, que celui-ci passe par une formation </a:t>
            </a:r>
            <a:r>
              <a:rPr lang="fr-FR" sz="2800" b="0" spc="0" dirty="0" err="1">
                <a:solidFill>
                  <a:srgbClr val="333331"/>
                </a:solidFill>
              </a:rPr>
              <a:t>Bioforce</a:t>
            </a:r>
            <a:r>
              <a:rPr lang="fr-FR" sz="2800" b="0" spc="0" dirty="0">
                <a:solidFill>
                  <a:srgbClr val="333331"/>
                </a:solidFill>
              </a:rPr>
              <a:t> ou une autre !</a:t>
            </a:r>
          </a:p>
          <a:p>
            <a:pPr marL="0" indent="0">
              <a:buNone/>
            </a:pPr>
            <a:endParaRPr lang="fr-FR" sz="2800" b="0" spc="0" dirty="0">
              <a:solidFill>
                <a:srgbClr val="333331"/>
              </a:solidFill>
            </a:endParaRPr>
          </a:p>
          <a:p>
            <a:pPr marL="0" indent="0">
              <a:buNone/>
            </a:pPr>
            <a:r>
              <a:rPr lang="fr-FR" sz="2200" b="0" spc="0" dirty="0">
                <a:solidFill>
                  <a:srgbClr val="333331"/>
                </a:solidFill>
              </a:rPr>
              <a:t>1h en face-à-face à Lyon ou à distance : 80 €. Inscription sur </a:t>
            </a:r>
            <a:r>
              <a:rPr lang="fr-FR" sz="2200" b="0" spc="0" dirty="0" err="1">
                <a:solidFill>
                  <a:srgbClr val="333331"/>
                </a:solidFill>
              </a:rPr>
              <a:t>bioforce.org</a:t>
            </a:r>
            <a:endParaRPr lang="fr-FR" sz="2200" b="0" spc="0" dirty="0">
              <a:solidFill>
                <a:srgbClr val="333331"/>
              </a:solidFill>
            </a:endParaRPr>
          </a:p>
          <a:p>
            <a:pPr marL="0" indent="0">
              <a:buNone/>
            </a:pPr>
            <a:endParaRPr lang="fr-FR" sz="2800" b="0" spc="0" dirty="0">
              <a:solidFill>
                <a:srgbClr val="333331"/>
              </a:solidFill>
            </a:endParaRPr>
          </a:p>
        </p:txBody>
      </p:sp>
      <p:sp>
        <p:nvSpPr>
          <p:cNvPr id="4" name="ZoneTexte 3"/>
          <p:cNvSpPr txBox="1"/>
          <p:nvPr/>
        </p:nvSpPr>
        <p:spPr>
          <a:xfrm>
            <a:off x="6837028" y="2085975"/>
            <a:ext cx="4873709" cy="4154984"/>
          </a:xfrm>
          <a:prstGeom prst="rect">
            <a:avLst/>
          </a:prstGeom>
          <a:noFill/>
        </p:spPr>
        <p:txBody>
          <a:bodyPr wrap="square" rtlCol="0">
            <a:spAutoFit/>
          </a:bodyPr>
          <a:lstStyle/>
          <a:p>
            <a:pPr algn="r"/>
            <a:r>
              <a:rPr lang="fr-FR" sz="2400">
                <a:solidFill>
                  <a:schemeClr val="bg1"/>
                </a:solidFill>
                <a:latin typeface="Arial" panose="020B0604020202020204" pitchFamily="34" charset="0"/>
                <a:ea typeface="Gotham Book" charset="0"/>
                <a:cs typeface="Arial" panose="020B0604020202020204" pitchFamily="34" charset="0"/>
              </a:rPr>
              <a:t>Quelles sont mes </a:t>
            </a:r>
            <a:r>
              <a:rPr lang="fr-FR" sz="2400" b="1">
                <a:solidFill>
                  <a:schemeClr val="bg1"/>
                </a:solidFill>
                <a:latin typeface="Arial" panose="020B0604020202020204" pitchFamily="34" charset="0"/>
                <a:ea typeface="Gotham Book" charset="0"/>
                <a:cs typeface="Arial" panose="020B0604020202020204" pitchFamily="34" charset="0"/>
              </a:rPr>
              <a:t>motivations</a:t>
            </a:r>
            <a:r>
              <a:rPr lang="fr-FR" sz="2400">
                <a:solidFill>
                  <a:schemeClr val="bg1"/>
                </a:solidFill>
                <a:latin typeface="Arial" panose="020B0604020202020204" pitchFamily="34" charset="0"/>
                <a:ea typeface="Gotham Book" charset="0"/>
                <a:cs typeface="Arial" panose="020B0604020202020204" pitchFamily="34" charset="0"/>
              </a:rPr>
              <a:t> ?</a:t>
            </a:r>
            <a:br>
              <a:rPr lang="fr-FR" sz="2400">
                <a:solidFill>
                  <a:schemeClr val="bg1"/>
                </a:solidFill>
                <a:latin typeface="Arial" panose="020B0604020202020204" pitchFamily="34" charset="0"/>
                <a:ea typeface="Gotham Book" charset="0"/>
                <a:cs typeface="Arial" panose="020B0604020202020204" pitchFamily="34" charset="0"/>
              </a:rPr>
            </a:br>
            <a:r>
              <a:rPr lang="fr-FR" sz="2400">
                <a:solidFill>
                  <a:schemeClr val="bg1"/>
                </a:solidFill>
                <a:latin typeface="Arial" panose="020B0604020202020204" pitchFamily="34" charset="0"/>
                <a:ea typeface="Gotham Book" charset="0"/>
                <a:cs typeface="Arial" panose="020B0604020202020204" pitchFamily="34" charset="0"/>
              </a:rPr>
              <a:t> </a:t>
            </a:r>
          </a:p>
          <a:p>
            <a:pPr algn="r"/>
            <a:r>
              <a:rPr lang="fr-FR" sz="2400">
                <a:solidFill>
                  <a:schemeClr val="bg1"/>
                </a:solidFill>
                <a:latin typeface="Arial" panose="020B0604020202020204" pitchFamily="34" charset="0"/>
                <a:ea typeface="Gotham Book" charset="0"/>
                <a:cs typeface="Arial" panose="020B0604020202020204" pitchFamily="34" charset="0"/>
              </a:rPr>
              <a:t>Comment les exprimer ?</a:t>
            </a:r>
            <a:br>
              <a:rPr lang="fr-FR" sz="2400">
                <a:solidFill>
                  <a:schemeClr val="bg1"/>
                </a:solidFill>
                <a:latin typeface="Arial" panose="020B0604020202020204" pitchFamily="34" charset="0"/>
                <a:ea typeface="Gotham Book" charset="0"/>
                <a:cs typeface="Arial" panose="020B0604020202020204" pitchFamily="34" charset="0"/>
              </a:rPr>
            </a:br>
            <a:endParaRPr lang="fr-FR" sz="2400">
              <a:solidFill>
                <a:schemeClr val="bg1"/>
              </a:solidFill>
              <a:latin typeface="Arial" panose="020B0604020202020204" pitchFamily="34" charset="0"/>
              <a:ea typeface="Gotham Book" charset="0"/>
              <a:cs typeface="Arial" panose="020B0604020202020204" pitchFamily="34" charset="0"/>
            </a:endParaRPr>
          </a:p>
          <a:p>
            <a:pPr algn="r"/>
            <a:r>
              <a:rPr lang="fr-FR" sz="2400">
                <a:solidFill>
                  <a:schemeClr val="bg1"/>
                </a:solidFill>
                <a:latin typeface="Arial" panose="020B0604020202020204" pitchFamily="34" charset="0"/>
                <a:ea typeface="Gotham Book" charset="0"/>
                <a:cs typeface="Arial" panose="020B0604020202020204" pitchFamily="34" charset="0"/>
              </a:rPr>
              <a:t>Comment identifier parmi mes </a:t>
            </a:r>
            <a:r>
              <a:rPr lang="fr-FR" sz="2400" b="1">
                <a:solidFill>
                  <a:schemeClr val="bg1"/>
                </a:solidFill>
                <a:latin typeface="Arial" panose="020B0604020202020204" pitchFamily="34" charset="0"/>
                <a:ea typeface="Gotham Book" charset="0"/>
                <a:cs typeface="Arial" panose="020B0604020202020204" pitchFamily="34" charset="0"/>
              </a:rPr>
              <a:t>compétences</a:t>
            </a:r>
            <a:r>
              <a:rPr lang="fr-FR" sz="2400">
                <a:solidFill>
                  <a:schemeClr val="bg1"/>
                </a:solidFill>
                <a:latin typeface="Arial" panose="020B0604020202020204" pitchFamily="34" charset="0"/>
                <a:ea typeface="Gotham Book" charset="0"/>
                <a:cs typeface="Arial" panose="020B0604020202020204" pitchFamily="34" charset="0"/>
              </a:rPr>
              <a:t> celles que recherchent les ONG ?</a:t>
            </a:r>
            <a:br>
              <a:rPr lang="fr-FR" sz="2400">
                <a:solidFill>
                  <a:schemeClr val="bg1"/>
                </a:solidFill>
                <a:latin typeface="Arial" panose="020B0604020202020204" pitchFamily="34" charset="0"/>
                <a:ea typeface="Gotham Book" charset="0"/>
                <a:cs typeface="Arial" panose="020B0604020202020204" pitchFamily="34" charset="0"/>
              </a:rPr>
            </a:br>
            <a:endParaRPr lang="fr-FR" sz="2400">
              <a:solidFill>
                <a:schemeClr val="bg1"/>
              </a:solidFill>
              <a:latin typeface="Arial" panose="020B0604020202020204" pitchFamily="34" charset="0"/>
              <a:ea typeface="Gotham Book" charset="0"/>
              <a:cs typeface="Arial" panose="020B0604020202020204" pitchFamily="34" charset="0"/>
            </a:endParaRPr>
          </a:p>
          <a:p>
            <a:pPr algn="r"/>
            <a:r>
              <a:rPr lang="fr-FR" sz="2400">
                <a:solidFill>
                  <a:schemeClr val="bg1"/>
                </a:solidFill>
                <a:latin typeface="Arial" panose="020B0604020202020204" pitchFamily="34" charset="0"/>
                <a:ea typeface="Gotham Book" charset="0"/>
                <a:cs typeface="Arial" panose="020B0604020202020204" pitchFamily="34" charset="0"/>
              </a:rPr>
              <a:t>Comment orienter ma </a:t>
            </a:r>
            <a:r>
              <a:rPr lang="fr-FR" sz="2400" b="1">
                <a:solidFill>
                  <a:schemeClr val="bg1"/>
                </a:solidFill>
                <a:latin typeface="Arial" panose="020B0604020202020204" pitchFamily="34" charset="0"/>
                <a:ea typeface="Gotham Book" charset="0"/>
                <a:cs typeface="Arial" panose="020B0604020202020204" pitchFamily="34" charset="0"/>
              </a:rPr>
              <a:t>recherche d’emploi </a:t>
            </a:r>
            <a:r>
              <a:rPr lang="fr-FR" sz="2400">
                <a:solidFill>
                  <a:schemeClr val="bg1"/>
                </a:solidFill>
                <a:latin typeface="Arial" panose="020B0604020202020204" pitchFamily="34" charset="0"/>
                <a:ea typeface="Gotham Book" charset="0"/>
                <a:cs typeface="Arial" panose="020B0604020202020204" pitchFamily="34" charset="0"/>
              </a:rPr>
              <a:t>dans la solidarité ?</a:t>
            </a:r>
          </a:p>
          <a:p>
            <a:endParaRPr lang="fr-FR"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4550321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 4" descr="Une image contenant personne, intérieur, personnes, groupe&#10;&#10;Description générée automatiquement">
            <a:extLst>
              <a:ext uri="{FF2B5EF4-FFF2-40B4-BE49-F238E27FC236}">
                <a16:creationId xmlns:a16="http://schemas.microsoft.com/office/drawing/2014/main" id="{8E52D9C8-7124-474A-0295-A2E697EF8523}"/>
              </a:ext>
            </a:extLst>
          </p:cNvPr>
          <p:cNvPicPr>
            <a:picLocks noChangeAspect="1"/>
          </p:cNvPicPr>
          <p:nvPr/>
        </p:nvPicPr>
        <p:blipFill rotWithShape="1">
          <a:blip r:embed="rId2">
            <a:extLst>
              <a:ext uri="{28A0092B-C50C-407E-A947-70E740481C1C}">
                <a14:useLocalDpi xmlns:a14="http://schemas.microsoft.com/office/drawing/2010/main" val="0"/>
              </a:ext>
            </a:extLst>
          </a:blip>
          <a:srcRect r="1528" b="16044"/>
          <a:stretch/>
        </p:blipFill>
        <p:spPr>
          <a:xfrm>
            <a:off x="1" y="-33689"/>
            <a:ext cx="12192000" cy="6925377"/>
          </a:xfrm>
          <a:prstGeom prst="rect">
            <a:avLst/>
          </a:prstGeom>
        </p:spPr>
      </p:pic>
      <p:sp>
        <p:nvSpPr>
          <p:cNvPr id="7" name="Espace réservé du contenu 2"/>
          <p:cNvSpPr>
            <a:spLocks noGrp="1"/>
          </p:cNvSpPr>
          <p:nvPr>
            <p:ph idx="1"/>
          </p:nvPr>
        </p:nvSpPr>
        <p:spPr>
          <a:xfrm>
            <a:off x="733897" y="2666072"/>
            <a:ext cx="4579248" cy="4090988"/>
          </a:xfrm>
        </p:spPr>
        <p:txBody>
          <a:bodyPr>
            <a:normAutofit/>
          </a:bodyPr>
          <a:lstStyle/>
          <a:p>
            <a:pPr marL="0" indent="0">
              <a:buNone/>
            </a:pPr>
            <a:r>
              <a:rPr lang="fr-FR" sz="2000" spc="0" dirty="0">
                <a:solidFill>
                  <a:schemeClr val="bg1"/>
                </a:solidFill>
              </a:rPr>
              <a:t>à un métier humanitaire en suivant une de nos</a:t>
            </a:r>
            <a:r>
              <a:rPr lang="fr-FR" sz="2000" b="0" spc="0" dirty="0">
                <a:solidFill>
                  <a:schemeClr val="bg1"/>
                </a:solidFill>
              </a:rPr>
              <a:t> </a:t>
            </a:r>
            <a:r>
              <a:rPr lang="fr-FR" sz="2000" spc="0" dirty="0">
                <a:solidFill>
                  <a:schemeClr val="bg1"/>
                </a:solidFill>
              </a:rPr>
              <a:t>formations métiers diplômantes</a:t>
            </a:r>
          </a:p>
          <a:p>
            <a:pPr marL="0" indent="0">
              <a:buNone/>
            </a:pPr>
            <a:r>
              <a:rPr lang="fr-FR" sz="2000" b="0" spc="0" dirty="0">
                <a:solidFill>
                  <a:schemeClr val="bg1"/>
                </a:solidFill>
              </a:rPr>
              <a:t>Certification Professionnelle (RNCP) ou certificat </a:t>
            </a:r>
            <a:r>
              <a:rPr lang="fr-FR" sz="2000" b="0" spc="0" dirty="0" err="1">
                <a:solidFill>
                  <a:schemeClr val="bg1"/>
                </a:solidFill>
              </a:rPr>
              <a:t>Bioforce</a:t>
            </a:r>
            <a:endParaRPr lang="fr-FR" sz="2000" b="0" spc="0" dirty="0">
              <a:solidFill>
                <a:schemeClr val="bg1"/>
              </a:solidFill>
            </a:endParaRPr>
          </a:p>
          <a:p>
            <a:pPr marL="0" indent="0">
              <a:buNone/>
            </a:pPr>
            <a:r>
              <a:rPr lang="fr-FR" sz="2000" b="0" spc="0" dirty="0">
                <a:solidFill>
                  <a:schemeClr val="bg1"/>
                </a:solidFill>
              </a:rPr>
              <a:t>Durée de 3 mois à 3 ans</a:t>
            </a:r>
          </a:p>
          <a:p>
            <a:pPr marL="0" indent="0">
              <a:buNone/>
            </a:pPr>
            <a:r>
              <a:rPr lang="fr-FR" sz="2000" b="0" spc="0" dirty="0">
                <a:solidFill>
                  <a:schemeClr val="bg1"/>
                </a:solidFill>
              </a:rPr>
              <a:t>Uniquement en présentiel</a:t>
            </a:r>
          </a:p>
          <a:p>
            <a:pPr marL="0" indent="0">
              <a:buNone/>
            </a:pPr>
            <a:endParaRPr lang="fr-FR" sz="2000" dirty="0">
              <a:solidFill>
                <a:schemeClr val="bg1"/>
              </a:solidFill>
            </a:endParaRPr>
          </a:p>
          <a:p>
            <a:pPr marL="0" indent="0">
              <a:buNone/>
            </a:pPr>
            <a:endParaRPr lang="fr-FR" sz="2000" dirty="0">
              <a:solidFill>
                <a:schemeClr val="bg1"/>
              </a:solidFill>
            </a:endParaRPr>
          </a:p>
        </p:txBody>
      </p:sp>
      <p:sp>
        <p:nvSpPr>
          <p:cNvPr id="8" name="Rectangle 7">
            <a:extLst>
              <a:ext uri="{FF2B5EF4-FFF2-40B4-BE49-F238E27FC236}">
                <a16:creationId xmlns:a16="http://schemas.microsoft.com/office/drawing/2014/main" id="{A8F0E737-60B7-F37E-E161-AB2F2D3EEF87}"/>
              </a:ext>
            </a:extLst>
          </p:cNvPr>
          <p:cNvSpPr/>
          <p:nvPr/>
        </p:nvSpPr>
        <p:spPr>
          <a:xfrm>
            <a:off x="635267" y="1241659"/>
            <a:ext cx="3253339" cy="606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Rectangle 8">
            <a:extLst>
              <a:ext uri="{FF2B5EF4-FFF2-40B4-BE49-F238E27FC236}">
                <a16:creationId xmlns:a16="http://schemas.microsoft.com/office/drawing/2014/main" id="{A3DD84BF-7B91-2C4E-208C-3767C6D1EB19}"/>
              </a:ext>
            </a:extLst>
          </p:cNvPr>
          <p:cNvSpPr/>
          <p:nvPr/>
        </p:nvSpPr>
        <p:spPr>
          <a:xfrm>
            <a:off x="635266" y="1848051"/>
            <a:ext cx="4350620" cy="606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Titre 1"/>
          <p:cNvSpPr>
            <a:spLocks noGrp="1"/>
          </p:cNvSpPr>
          <p:nvPr>
            <p:ph type="title"/>
          </p:nvPr>
        </p:nvSpPr>
        <p:spPr>
          <a:xfrm>
            <a:off x="733897" y="1221774"/>
            <a:ext cx="5456722" cy="1325563"/>
          </a:xfrm>
        </p:spPr>
        <p:txBody>
          <a:bodyPr>
            <a:normAutofit/>
          </a:bodyPr>
          <a:lstStyle/>
          <a:p>
            <a:r>
              <a:rPr lang="fr-FR" dirty="0">
                <a:solidFill>
                  <a:srgbClr val="E84424"/>
                </a:solidFill>
              </a:rPr>
              <a:t>SE FORMER </a:t>
            </a:r>
            <a:br>
              <a:rPr lang="fr-FR" dirty="0">
                <a:solidFill>
                  <a:srgbClr val="E84424"/>
                </a:solidFill>
              </a:rPr>
            </a:br>
            <a:r>
              <a:rPr lang="fr-FR" dirty="0">
                <a:solidFill>
                  <a:srgbClr val="E84424"/>
                </a:solidFill>
              </a:rPr>
              <a:t>AVEC BIOFORCE</a:t>
            </a:r>
            <a:endParaRPr lang="fr-FR" dirty="0"/>
          </a:p>
        </p:txBody>
      </p:sp>
    </p:spTree>
    <p:extLst>
      <p:ext uri="{BB962C8B-B14F-4D97-AF65-F5344CB8AC3E}">
        <p14:creationId xmlns:p14="http://schemas.microsoft.com/office/powerpoint/2010/main" val="93027900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p:cNvSpPr>
            <a:spLocks noGrp="1"/>
          </p:cNvSpPr>
          <p:nvPr>
            <p:ph type="title"/>
          </p:nvPr>
        </p:nvSpPr>
        <p:spPr>
          <a:xfrm>
            <a:off x="689382" y="457208"/>
            <a:ext cx="5456722" cy="1325563"/>
          </a:xfrm>
        </p:spPr>
        <p:txBody>
          <a:bodyPr>
            <a:normAutofit/>
          </a:bodyPr>
          <a:lstStyle/>
          <a:p>
            <a:r>
              <a:rPr lang="fr-FR" dirty="0"/>
              <a:t>BIOFORCE</a:t>
            </a:r>
          </a:p>
        </p:txBody>
      </p:sp>
      <p:pic>
        <p:nvPicPr>
          <p:cNvPr id="4" name="Image 3"/>
          <p:cNvPicPr>
            <a:picLocks noChangeAspect="1"/>
          </p:cNvPicPr>
          <p:nvPr/>
        </p:nvPicPr>
        <p:blipFill rotWithShape="1">
          <a:blip r:embed="rId2" cstate="print">
            <a:extLst>
              <a:ext uri="{28A0092B-C50C-407E-A947-70E740481C1C}">
                <a14:useLocalDpi xmlns:a14="http://schemas.microsoft.com/office/drawing/2010/main" val="0"/>
              </a:ext>
            </a:extLst>
          </a:blip>
          <a:srcRect l="24836" t="173" r="20337" b="11838"/>
          <a:stretch/>
        </p:blipFill>
        <p:spPr>
          <a:xfrm>
            <a:off x="6422065" y="-63796"/>
            <a:ext cx="5794744" cy="6974959"/>
          </a:xfrm>
          <a:prstGeom prst="rect">
            <a:avLst/>
          </a:prstGeom>
        </p:spPr>
      </p:pic>
      <p:sp>
        <p:nvSpPr>
          <p:cNvPr id="5" name="ZoneTexte 4">
            <a:extLst>
              <a:ext uri="{FF2B5EF4-FFF2-40B4-BE49-F238E27FC236}">
                <a16:creationId xmlns:a16="http://schemas.microsoft.com/office/drawing/2014/main" id="{B7B55CF9-F8B0-E243-B43A-9F840CEBE713}"/>
              </a:ext>
            </a:extLst>
          </p:cNvPr>
          <p:cNvSpPr txBox="1"/>
          <p:nvPr/>
        </p:nvSpPr>
        <p:spPr>
          <a:xfrm>
            <a:off x="689382" y="1799372"/>
            <a:ext cx="4698266" cy="2831544"/>
          </a:xfrm>
          <a:prstGeom prst="rect">
            <a:avLst/>
          </a:prstGeom>
          <a:noFill/>
        </p:spPr>
        <p:txBody>
          <a:bodyPr wrap="square" rtlCol="0">
            <a:noAutofit/>
          </a:bodyPr>
          <a:lstStyle/>
          <a:p>
            <a:pPr>
              <a:lnSpc>
                <a:spcPts val="2900"/>
              </a:lnSpc>
              <a:spcBef>
                <a:spcPct val="0"/>
              </a:spcBef>
            </a:pPr>
            <a:r>
              <a:rPr lang="fr-FR" sz="2000" dirty="0">
                <a:solidFill>
                  <a:srgbClr val="333331"/>
                </a:solidFill>
                <a:latin typeface="Arial" panose="020B0604020202020204" pitchFamily="34" charset="0"/>
                <a:cs typeface="Arial" panose="020B0604020202020204" pitchFamily="34" charset="0"/>
              </a:rPr>
              <a:t>Depuis 40 ans, nos équipes en Europe, en Afrique, et partout où c’est nécessaire, principalement constituée d’humanitaires, </a:t>
            </a:r>
            <a:r>
              <a:rPr lang="fr-FR" sz="2000" b="1" dirty="0">
                <a:solidFill>
                  <a:srgbClr val="333331"/>
                </a:solidFill>
                <a:latin typeface="Arial" panose="020B0604020202020204" pitchFamily="34" charset="0"/>
                <a:cs typeface="Arial" panose="020B0604020202020204" pitchFamily="34" charset="0"/>
              </a:rPr>
              <a:t>créent, développent et renforcent les compétences des personnes et des organisations mobilisées dans les interventions de solidarité, </a:t>
            </a:r>
            <a:r>
              <a:rPr lang="fr-FR" sz="2000" dirty="0">
                <a:solidFill>
                  <a:srgbClr val="333331"/>
                </a:solidFill>
                <a:latin typeface="Arial" panose="020B0604020202020204" pitchFamily="34" charset="0"/>
                <a:cs typeface="Arial" panose="020B0604020202020204" pitchFamily="34" charset="0"/>
              </a:rPr>
              <a:t>en adaptant les réponses aux profils de chacun.</a:t>
            </a:r>
          </a:p>
        </p:txBody>
      </p:sp>
    </p:spTree>
    <p:extLst>
      <p:ext uri="{BB962C8B-B14F-4D97-AF65-F5344CB8AC3E}">
        <p14:creationId xmlns:p14="http://schemas.microsoft.com/office/powerpoint/2010/main" val="96286811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rotWithShape="1">
          <a:blip r:embed="rId2">
            <a:extLst>
              <a:ext uri="{28A0092B-C50C-407E-A947-70E740481C1C}">
                <a14:useLocalDpi xmlns:a14="http://schemas.microsoft.com/office/drawing/2010/main" val="0"/>
              </a:ext>
            </a:extLst>
          </a:blip>
          <a:srcRect r="2680" b="9292"/>
          <a:stretch/>
        </p:blipFill>
        <p:spPr>
          <a:xfrm>
            <a:off x="3478400" y="572125"/>
            <a:ext cx="8530542" cy="6285875"/>
          </a:xfrm>
          <a:prstGeom prst="rect">
            <a:avLst/>
          </a:prstGeom>
        </p:spPr>
      </p:pic>
      <p:sp>
        <p:nvSpPr>
          <p:cNvPr id="11" name="Rectangle 10"/>
          <p:cNvSpPr/>
          <p:nvPr/>
        </p:nvSpPr>
        <p:spPr>
          <a:xfrm>
            <a:off x="330199" y="736826"/>
            <a:ext cx="6631916"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711200" y="365125"/>
            <a:ext cx="10515600" cy="1325563"/>
          </a:xfrm>
        </p:spPr>
        <p:txBody>
          <a:bodyPr/>
          <a:lstStyle/>
          <a:p>
            <a:r>
              <a:rPr lang="fr-FR"/>
              <a:t>Une mission humanitaire, </a:t>
            </a:r>
            <a:br>
              <a:rPr lang="fr-FR"/>
            </a:br>
            <a:r>
              <a:rPr lang="fr-FR"/>
              <a:t>c’est quoi ?</a:t>
            </a:r>
          </a:p>
        </p:txBody>
      </p:sp>
      <p:sp>
        <p:nvSpPr>
          <p:cNvPr id="5" name="Rectangle à coins arrondis 4"/>
          <p:cNvSpPr/>
          <p:nvPr/>
        </p:nvSpPr>
        <p:spPr>
          <a:xfrm>
            <a:off x="803275" y="1930752"/>
            <a:ext cx="2013995" cy="665448"/>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p:cNvSpPr txBox="1"/>
          <p:nvPr/>
        </p:nvSpPr>
        <p:spPr>
          <a:xfrm>
            <a:off x="829855" y="1979284"/>
            <a:ext cx="2071868" cy="553998"/>
          </a:xfrm>
          <a:prstGeom prst="rect">
            <a:avLst/>
          </a:prstGeom>
          <a:noFill/>
        </p:spPr>
        <p:txBody>
          <a:bodyPr wrap="square" rtlCol="0">
            <a:spAutoFit/>
          </a:bodyPr>
          <a:lstStyle/>
          <a:p>
            <a:r>
              <a:rPr lang="fr-FR" dirty="0">
                <a:solidFill>
                  <a:srgbClr val="FF0000"/>
                </a:solidFill>
                <a:latin typeface="Arial" panose="020B0604020202020204" pitchFamily="34" charset="0"/>
                <a:cs typeface="Arial" panose="020B0604020202020204" pitchFamily="34" charset="0"/>
              </a:rPr>
              <a:t>SIEGE DE L’ONG</a:t>
            </a:r>
          </a:p>
          <a:p>
            <a:r>
              <a:rPr lang="fr-FR" sz="1200" dirty="0">
                <a:solidFill>
                  <a:srgbClr val="333331"/>
                </a:solidFill>
                <a:latin typeface="Arial" panose="020B0604020202020204" pitchFamily="34" charset="0"/>
                <a:cs typeface="Arial" panose="020B0604020202020204" pitchFamily="34" charset="0"/>
              </a:rPr>
              <a:t>dans leur pays d’origine</a:t>
            </a:r>
          </a:p>
        </p:txBody>
      </p:sp>
      <p:sp>
        <p:nvSpPr>
          <p:cNvPr id="7" name="ZoneTexte 6"/>
          <p:cNvSpPr txBox="1"/>
          <p:nvPr/>
        </p:nvSpPr>
        <p:spPr>
          <a:xfrm>
            <a:off x="810993" y="2704059"/>
            <a:ext cx="3312947" cy="830997"/>
          </a:xfrm>
          <a:prstGeom prst="rect">
            <a:avLst/>
          </a:prstGeom>
          <a:noFill/>
        </p:spPr>
        <p:txBody>
          <a:bodyPr wrap="square" rtlCol="0">
            <a:spAutoFit/>
          </a:bodyPr>
          <a:lstStyle/>
          <a:p>
            <a:r>
              <a:rPr lang="fr-FR" dirty="0">
                <a:solidFill>
                  <a:srgbClr val="FF0000"/>
                </a:solidFill>
                <a:latin typeface="Arial" panose="020B0604020202020204" pitchFamily="34" charset="0"/>
                <a:cs typeface="Arial" panose="020B0604020202020204" pitchFamily="34" charset="0"/>
              </a:rPr>
              <a:t>BASE DE COORDINATION NATIONALE</a:t>
            </a:r>
            <a:br>
              <a:rPr lang="fr-FR" dirty="0">
                <a:solidFill>
                  <a:srgbClr val="FF0000"/>
                </a:solidFill>
                <a:latin typeface="Arial" panose="020B0604020202020204" pitchFamily="34" charset="0"/>
                <a:cs typeface="Arial" panose="020B0604020202020204" pitchFamily="34" charset="0"/>
              </a:rPr>
            </a:br>
            <a:r>
              <a:rPr lang="fr-FR" sz="1200" dirty="0">
                <a:solidFill>
                  <a:srgbClr val="333331"/>
                </a:solidFill>
                <a:latin typeface="Arial" panose="020B0604020202020204" pitchFamily="34" charset="0"/>
                <a:cs typeface="Arial" panose="020B0604020202020204" pitchFamily="34" charset="0"/>
              </a:rPr>
              <a:t>dans la capitale du pays d’intervention</a:t>
            </a:r>
          </a:p>
        </p:txBody>
      </p:sp>
      <p:sp>
        <p:nvSpPr>
          <p:cNvPr id="8" name="Rectangle à coins arrondis 7"/>
          <p:cNvSpPr/>
          <p:nvPr/>
        </p:nvSpPr>
        <p:spPr>
          <a:xfrm>
            <a:off x="797489" y="2651006"/>
            <a:ext cx="3150775" cy="90504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Rectangle à coins arrondis 9"/>
          <p:cNvSpPr/>
          <p:nvPr/>
        </p:nvSpPr>
        <p:spPr>
          <a:xfrm>
            <a:off x="810993" y="3610858"/>
            <a:ext cx="3118409" cy="942536"/>
          </a:xfrm>
          <a:prstGeom prst="roundRect">
            <a:avLst/>
          </a:prstGeom>
          <a:solidFill>
            <a:schemeClr val="bg1"/>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p:cNvSpPr txBox="1"/>
          <p:nvPr/>
        </p:nvSpPr>
        <p:spPr>
          <a:xfrm>
            <a:off x="829856" y="3674193"/>
            <a:ext cx="2936602" cy="830997"/>
          </a:xfrm>
          <a:prstGeom prst="rect">
            <a:avLst/>
          </a:prstGeom>
          <a:solidFill>
            <a:schemeClr val="bg1"/>
          </a:solidFill>
        </p:spPr>
        <p:txBody>
          <a:bodyPr wrap="square" rtlCol="0">
            <a:spAutoFit/>
          </a:bodyPr>
          <a:lstStyle/>
          <a:p>
            <a:r>
              <a:rPr lang="fr-FR" dirty="0">
                <a:solidFill>
                  <a:srgbClr val="E84525"/>
                </a:solidFill>
                <a:latin typeface="Arial" panose="020B0604020202020204" pitchFamily="34" charset="0"/>
                <a:cs typeface="Arial" panose="020B0604020202020204" pitchFamily="34" charset="0"/>
              </a:rPr>
              <a:t>BASES LOCALES OPERATIONNELLES</a:t>
            </a:r>
            <a:br>
              <a:rPr lang="fr-FR" dirty="0">
                <a:solidFill>
                  <a:srgbClr val="E84525"/>
                </a:solidFill>
                <a:latin typeface="Arial" panose="020B0604020202020204" pitchFamily="34" charset="0"/>
                <a:cs typeface="Arial" panose="020B0604020202020204" pitchFamily="34" charset="0"/>
              </a:rPr>
            </a:br>
            <a:r>
              <a:rPr lang="fr-FR" sz="1200" dirty="0">
                <a:solidFill>
                  <a:srgbClr val="E84525"/>
                </a:solidFill>
                <a:latin typeface="Arial" panose="020B0604020202020204" pitchFamily="34" charset="0"/>
                <a:cs typeface="Arial" panose="020B0604020202020204" pitchFamily="34" charset="0"/>
              </a:rPr>
              <a:t>au plus près des populations vulnérables</a:t>
            </a:r>
          </a:p>
        </p:txBody>
      </p:sp>
      <p:cxnSp>
        <p:nvCxnSpPr>
          <p:cNvPr id="12" name="Connecteur droit 11"/>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167244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4" name="Connecteur droit 33"/>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pic>
        <p:nvPicPr>
          <p:cNvPr id="30" name="Image 29"/>
          <p:cNvPicPr>
            <a:picLocks noChangeAspect="1"/>
          </p:cNvPicPr>
          <p:nvPr/>
        </p:nvPicPr>
        <p:blipFill rotWithShape="1">
          <a:blip r:embed="rId3">
            <a:extLst>
              <a:ext uri="{28A0092B-C50C-407E-A947-70E740481C1C}">
                <a14:useLocalDpi xmlns:a14="http://schemas.microsoft.com/office/drawing/2010/main" val="0"/>
              </a:ext>
            </a:extLst>
          </a:blip>
          <a:srcRect t="1202" b="8866"/>
          <a:stretch/>
        </p:blipFill>
        <p:spPr>
          <a:xfrm>
            <a:off x="2039430" y="94818"/>
            <a:ext cx="9578080" cy="6809873"/>
          </a:xfrm>
          <a:prstGeom prst="rect">
            <a:avLst/>
          </a:prstGeom>
        </p:spPr>
      </p:pic>
      <p:sp>
        <p:nvSpPr>
          <p:cNvPr id="33" name="Rectangle 32"/>
          <p:cNvSpPr/>
          <p:nvPr/>
        </p:nvSpPr>
        <p:spPr>
          <a:xfrm>
            <a:off x="330200" y="736826"/>
            <a:ext cx="5742696"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Ellipse 4">
            <a:hlinkClick r:id="rId4" action="ppaction://hlinksldjump"/>
          </p:cNvPr>
          <p:cNvSpPr/>
          <p:nvPr/>
        </p:nvSpPr>
        <p:spPr>
          <a:xfrm>
            <a:off x="9283258" y="591158"/>
            <a:ext cx="1326141" cy="1234683"/>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err="1">
                <a:solidFill>
                  <a:schemeClr val="bg1"/>
                </a:solidFill>
                <a:latin typeface="Arial" panose="020B0604020202020204" pitchFamily="34" charset="0"/>
                <a:ea typeface="Gotham Book" charset="0"/>
                <a:cs typeface="Arial" panose="020B0604020202020204" pitchFamily="34" charset="0"/>
              </a:rPr>
              <a:t>Coord</a:t>
            </a:r>
            <a:r>
              <a:rPr lang="fr-FR" sz="1600" spc="-150">
                <a:solidFill>
                  <a:schemeClr val="bg1"/>
                </a:solidFill>
                <a:latin typeface="Arial" panose="020B0604020202020204" pitchFamily="34" charset="0"/>
                <a:ea typeface="Gotham Book" charset="0"/>
                <a:cs typeface="Arial" panose="020B0604020202020204" pitchFamily="34" charset="0"/>
              </a:rPr>
              <a:t>. Projet </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ou Programme</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Manager</a:t>
            </a:r>
          </a:p>
        </p:txBody>
      </p:sp>
      <p:sp>
        <p:nvSpPr>
          <p:cNvPr id="6" name="Ellipse 5">
            <a:hlinkClick r:id="rId4" action="ppaction://hlinksldjump"/>
          </p:cNvPr>
          <p:cNvSpPr/>
          <p:nvPr/>
        </p:nvSpPr>
        <p:spPr>
          <a:xfrm>
            <a:off x="9529279" y="1863955"/>
            <a:ext cx="1314813" cy="1224136"/>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err="1">
                <a:solidFill>
                  <a:schemeClr val="bg1"/>
                </a:solidFill>
                <a:latin typeface="Arial" panose="020B0604020202020204" pitchFamily="34" charset="0"/>
                <a:ea typeface="Gotham Book" charset="0"/>
                <a:cs typeface="Arial" panose="020B0604020202020204" pitchFamily="34" charset="0"/>
              </a:rPr>
              <a:t>Resp</a:t>
            </a:r>
            <a:r>
              <a:rPr lang="fr-FR" sz="1600" spc="-150">
                <a:solidFill>
                  <a:schemeClr val="bg1"/>
                </a:solidFill>
                <a:latin typeface="Arial" panose="020B0604020202020204" pitchFamily="34" charset="0"/>
                <a:ea typeface="Gotham Book" charset="0"/>
                <a:cs typeface="Arial" panose="020B0604020202020204" pitchFamily="34" charset="0"/>
              </a:rPr>
              <a:t>. RH </a:t>
            </a:r>
            <a:br>
              <a:rPr lang="fr-FR" sz="1600" spc="-150">
                <a:solidFill>
                  <a:schemeClr val="bg1"/>
                </a:solidFill>
                <a:latin typeface="Arial" panose="020B0604020202020204" pitchFamily="34" charset="0"/>
                <a:ea typeface="Gotham Book" charset="0"/>
                <a:cs typeface="Arial" panose="020B0604020202020204" pitchFamily="34" charset="0"/>
              </a:rPr>
            </a:br>
            <a:r>
              <a:rPr lang="fr-FR" sz="1600" spc="-150">
                <a:solidFill>
                  <a:schemeClr val="bg1"/>
                </a:solidFill>
                <a:latin typeface="Arial" panose="020B0604020202020204" pitchFamily="34" charset="0"/>
                <a:ea typeface="Gotham Book" charset="0"/>
                <a:cs typeface="Arial" panose="020B0604020202020204" pitchFamily="34" charset="0"/>
              </a:rPr>
              <a:t>et Finances</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de l’action </a:t>
            </a:r>
            <a:br>
              <a:rPr lang="fr-FR" sz="1600" spc="-150">
                <a:solidFill>
                  <a:schemeClr val="bg1"/>
                </a:solidFill>
                <a:latin typeface="Arial" panose="020B0604020202020204" pitchFamily="34" charset="0"/>
                <a:ea typeface="Gotham Book" charset="0"/>
                <a:cs typeface="Arial" panose="020B0604020202020204" pitchFamily="34" charset="0"/>
              </a:rPr>
            </a:br>
            <a:r>
              <a:rPr lang="fr-FR" sz="1600" spc="-150">
                <a:solidFill>
                  <a:schemeClr val="bg1"/>
                </a:solidFill>
                <a:latin typeface="Arial" panose="020B0604020202020204" pitchFamily="34" charset="0"/>
                <a:ea typeface="Gotham Book" charset="0"/>
                <a:cs typeface="Arial" panose="020B0604020202020204" pitchFamily="34" charset="0"/>
              </a:rPr>
              <a:t>hum.</a:t>
            </a:r>
          </a:p>
        </p:txBody>
      </p:sp>
      <p:sp>
        <p:nvSpPr>
          <p:cNvPr id="7" name="Ellipse 6">
            <a:hlinkClick r:id="rId4" action="ppaction://hlinksldjump"/>
          </p:cNvPr>
          <p:cNvSpPr/>
          <p:nvPr/>
        </p:nvSpPr>
        <p:spPr>
          <a:xfrm>
            <a:off x="10033334" y="3055675"/>
            <a:ext cx="1239078" cy="1153624"/>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br>
              <a:rPr lang="fr-FR" sz="1600" spc="-150">
                <a:solidFill>
                  <a:schemeClr val="bg1"/>
                </a:solidFill>
                <a:latin typeface="Arial" panose="020B0604020202020204" pitchFamily="34" charset="0"/>
                <a:ea typeface="Gotham Book" charset="0"/>
                <a:cs typeface="Arial" panose="020B0604020202020204" pitchFamily="34" charset="0"/>
              </a:rPr>
            </a:br>
            <a:r>
              <a:rPr lang="fr-FR" sz="1600" spc="-150">
                <a:solidFill>
                  <a:schemeClr val="bg1"/>
                </a:solidFill>
                <a:latin typeface="Arial" panose="020B0604020202020204" pitchFamily="34" charset="0"/>
                <a:ea typeface="Gotham Book" charset="0"/>
                <a:cs typeface="Arial" panose="020B0604020202020204" pitchFamily="34" charset="0"/>
              </a:rPr>
              <a:t>Responsable </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Logistique </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de l’action </a:t>
            </a:r>
            <a:br>
              <a:rPr lang="fr-FR" sz="1600" spc="-150">
                <a:solidFill>
                  <a:schemeClr val="bg1"/>
                </a:solidFill>
                <a:latin typeface="Arial" panose="020B0604020202020204" pitchFamily="34" charset="0"/>
                <a:ea typeface="Gotham Book" charset="0"/>
                <a:cs typeface="Arial" panose="020B0604020202020204" pitchFamily="34" charset="0"/>
              </a:rPr>
            </a:br>
            <a:r>
              <a:rPr lang="fr-FR" sz="1600" spc="-150">
                <a:solidFill>
                  <a:schemeClr val="bg1"/>
                </a:solidFill>
                <a:latin typeface="Arial" panose="020B0604020202020204" pitchFamily="34" charset="0"/>
                <a:ea typeface="Gotham Book" charset="0"/>
                <a:cs typeface="Arial" panose="020B0604020202020204" pitchFamily="34" charset="0"/>
              </a:rPr>
              <a:t>hum.</a:t>
            </a:r>
          </a:p>
        </p:txBody>
      </p:sp>
      <p:sp>
        <p:nvSpPr>
          <p:cNvPr id="2" name="Rectangle 1"/>
          <p:cNvSpPr/>
          <p:nvPr/>
        </p:nvSpPr>
        <p:spPr>
          <a:xfrm>
            <a:off x="6232661" y="103348"/>
            <a:ext cx="2978588" cy="2204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ext Box 10"/>
          <p:cNvSpPr txBox="1">
            <a:spLocks noChangeArrowheads="1"/>
          </p:cNvSpPr>
          <p:nvPr/>
        </p:nvSpPr>
        <p:spPr bwMode="auto">
          <a:xfrm>
            <a:off x="7713847" y="1736940"/>
            <a:ext cx="1927988"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a:latin typeface="Arial" panose="020B0604020202020204" pitchFamily="34" charset="0"/>
                <a:ea typeface="Roboto" pitchFamily="2" charset="0"/>
                <a:cs typeface="Arial" panose="020B0604020202020204" pitchFamily="34" charset="0"/>
              </a:rPr>
              <a:t>À partir de 22 ans et bac </a:t>
            </a:r>
            <a:br>
              <a:rPr lang="fr-FR" sz="1200">
                <a:latin typeface="Arial" panose="020B0604020202020204" pitchFamily="34" charset="0"/>
                <a:ea typeface="Roboto" pitchFamily="2" charset="0"/>
                <a:cs typeface="Arial" panose="020B0604020202020204" pitchFamily="34" charset="0"/>
              </a:rPr>
            </a:br>
            <a:r>
              <a:rPr lang="fr-FR" sz="1200">
                <a:latin typeface="Arial" panose="020B0604020202020204" pitchFamily="34" charset="0"/>
                <a:ea typeface="Roboto" pitchFamily="2" charset="0"/>
                <a:cs typeface="Arial" panose="020B0604020202020204" pitchFamily="34" charset="0"/>
              </a:rPr>
              <a:t>= Certification pro de niveau 6 (</a:t>
            </a:r>
            <a:r>
              <a:rPr lang="fr-FR" sz="1200" err="1">
                <a:latin typeface="Arial" panose="020B0604020202020204" pitchFamily="34" charset="0"/>
                <a:ea typeface="Roboto" pitchFamily="2" charset="0"/>
                <a:cs typeface="Arial" panose="020B0604020202020204" pitchFamily="34" charset="0"/>
              </a:rPr>
              <a:t>équiv</a:t>
            </a:r>
            <a:r>
              <a:rPr lang="fr-FR" sz="1200">
                <a:latin typeface="Arial" panose="020B0604020202020204" pitchFamily="34" charset="0"/>
                <a:ea typeface="Roboto" pitchFamily="2" charset="0"/>
                <a:cs typeface="Arial" panose="020B0604020202020204" pitchFamily="34" charset="0"/>
              </a:rPr>
              <a:t>. Bac +4)</a:t>
            </a:r>
          </a:p>
        </p:txBody>
      </p:sp>
      <p:sp>
        <p:nvSpPr>
          <p:cNvPr id="11" name="Text Box 10"/>
          <p:cNvSpPr txBox="1">
            <a:spLocks noChangeArrowheads="1"/>
          </p:cNvSpPr>
          <p:nvPr/>
        </p:nvSpPr>
        <p:spPr bwMode="auto">
          <a:xfrm>
            <a:off x="7519793" y="3060221"/>
            <a:ext cx="2423018" cy="630942"/>
          </a:xfrm>
          <a:prstGeom prst="rect">
            <a:avLst/>
          </a:prstGeom>
          <a:solidFill>
            <a:schemeClr val="bg1"/>
          </a:solidFill>
          <a:ln w="9525">
            <a:noFill/>
            <a:miter lim="800000"/>
            <a:headEnd/>
            <a:tailEnd/>
          </a:ln>
          <a:effectLst/>
        </p:spPr>
        <p:txBody>
          <a:bodyPr wrap="square">
            <a:spAutoFit/>
          </a:bodyPr>
          <a:lstStyle/>
          <a:p>
            <a:pPr algn="ctr">
              <a:lnSpc>
                <a:spcPts val="1400"/>
              </a:lnSpc>
            </a:pPr>
            <a:r>
              <a:rPr lang="fr-FR" sz="1200">
                <a:latin typeface="Arial" panose="020B0604020202020204" pitchFamily="34" charset="0"/>
                <a:ea typeface="Roboto" pitchFamily="2" charset="0"/>
                <a:cs typeface="Arial" panose="020B0604020202020204" pitchFamily="34" charset="0"/>
              </a:rPr>
              <a:t>À partir de 22 ans et bac </a:t>
            </a:r>
            <a:br>
              <a:rPr lang="fr-FR" sz="1200">
                <a:latin typeface="Arial" panose="020B0604020202020204" pitchFamily="34" charset="0"/>
                <a:ea typeface="Roboto" pitchFamily="2" charset="0"/>
                <a:cs typeface="Arial" panose="020B0604020202020204" pitchFamily="34" charset="0"/>
              </a:rPr>
            </a:br>
            <a:r>
              <a:rPr lang="fr-FR" sz="1200">
                <a:latin typeface="Arial" panose="020B0604020202020204" pitchFamily="34" charset="0"/>
                <a:ea typeface="Roboto" pitchFamily="2" charset="0"/>
                <a:cs typeface="Arial" panose="020B0604020202020204" pitchFamily="34" charset="0"/>
              </a:rPr>
              <a:t>= Certification pro de niveau 6 (</a:t>
            </a:r>
            <a:r>
              <a:rPr lang="fr-FR" sz="1200" err="1">
                <a:latin typeface="Arial" panose="020B0604020202020204" pitchFamily="34" charset="0"/>
                <a:ea typeface="Roboto" pitchFamily="2" charset="0"/>
                <a:cs typeface="Arial" panose="020B0604020202020204" pitchFamily="34" charset="0"/>
              </a:rPr>
              <a:t>équiv</a:t>
            </a:r>
            <a:r>
              <a:rPr lang="fr-FR" sz="1200">
                <a:latin typeface="Arial" panose="020B0604020202020204" pitchFamily="34" charset="0"/>
                <a:ea typeface="Roboto" pitchFamily="2" charset="0"/>
                <a:cs typeface="Arial" panose="020B0604020202020204" pitchFamily="34" charset="0"/>
              </a:rPr>
              <a:t>. Bac +4)</a:t>
            </a:r>
            <a:endParaRPr lang="fr-FR" sz="1100" i="1">
              <a:latin typeface="Arial" panose="020B0604020202020204" pitchFamily="34" charset="0"/>
              <a:ea typeface="Roboto" pitchFamily="2" charset="0"/>
              <a:cs typeface="Arial" panose="020B0604020202020204" pitchFamily="34" charset="0"/>
            </a:endParaRPr>
          </a:p>
        </p:txBody>
      </p:sp>
      <p:sp>
        <p:nvSpPr>
          <p:cNvPr id="12" name="Text Box 10"/>
          <p:cNvSpPr txBox="1">
            <a:spLocks noChangeArrowheads="1"/>
          </p:cNvSpPr>
          <p:nvPr/>
        </p:nvSpPr>
        <p:spPr bwMode="auto">
          <a:xfrm>
            <a:off x="7058219" y="5396419"/>
            <a:ext cx="1451905" cy="1169551"/>
          </a:xfrm>
          <a:prstGeom prst="rect">
            <a:avLst/>
          </a:prstGeom>
          <a:solidFill>
            <a:schemeClr val="bg1"/>
          </a:solidFill>
          <a:ln w="9525">
            <a:noFill/>
            <a:miter lim="800000"/>
            <a:headEnd/>
            <a:tailEnd/>
          </a:ln>
          <a:effectLst/>
        </p:spPr>
        <p:txBody>
          <a:bodyPr wrap="square" anchor="ctr">
            <a:spAutoFit/>
          </a:bodyPr>
          <a:lstStyle/>
          <a:p>
            <a:pPr algn="ctr">
              <a:lnSpc>
                <a:spcPts val="1400"/>
              </a:lnSpc>
              <a:spcBef>
                <a:spcPct val="50000"/>
              </a:spcBef>
            </a:pPr>
            <a:br>
              <a:rPr lang="fr-FR" sz="1200">
                <a:latin typeface="Arial" panose="020B0604020202020204" pitchFamily="34" charset="0"/>
                <a:ea typeface="Roboto" pitchFamily="2" charset="0"/>
                <a:cs typeface="Arial" panose="020B0604020202020204" pitchFamily="34" charset="0"/>
              </a:rPr>
            </a:br>
            <a:r>
              <a:rPr lang="fr-FR" sz="1200">
                <a:latin typeface="Arial" panose="020B0604020202020204" pitchFamily="34" charset="0"/>
                <a:ea typeface="Roboto" pitchFamily="2" charset="0"/>
                <a:cs typeface="Arial" panose="020B0604020202020204" pitchFamily="34" charset="0"/>
              </a:rPr>
              <a:t>À partir de 22 ans et bac</a:t>
            </a:r>
          </a:p>
          <a:p>
            <a:pPr algn="ctr">
              <a:lnSpc>
                <a:spcPts val="1400"/>
              </a:lnSpc>
            </a:pPr>
            <a:r>
              <a:rPr lang="fr-FR" sz="1200">
                <a:latin typeface="Arial" panose="020B0604020202020204" pitchFamily="34" charset="0"/>
                <a:ea typeface="Roboto" pitchFamily="2" charset="0"/>
                <a:cs typeface="Arial" panose="020B0604020202020204" pitchFamily="34" charset="0"/>
              </a:rPr>
              <a:t>= Certification pro de niveau 6 (</a:t>
            </a:r>
            <a:r>
              <a:rPr lang="fr-FR" sz="1200" err="1">
                <a:latin typeface="Arial" panose="020B0604020202020204" pitchFamily="34" charset="0"/>
                <a:ea typeface="Roboto" pitchFamily="2" charset="0"/>
                <a:cs typeface="Arial" panose="020B0604020202020204" pitchFamily="34" charset="0"/>
              </a:rPr>
              <a:t>équiv</a:t>
            </a:r>
            <a:r>
              <a:rPr lang="fr-FR" sz="1200">
                <a:latin typeface="Arial" panose="020B0604020202020204" pitchFamily="34" charset="0"/>
                <a:ea typeface="Roboto" pitchFamily="2" charset="0"/>
                <a:cs typeface="Arial" panose="020B0604020202020204" pitchFamily="34" charset="0"/>
              </a:rPr>
              <a:t>. Bac +4)</a:t>
            </a:r>
          </a:p>
        </p:txBody>
      </p:sp>
      <p:sp>
        <p:nvSpPr>
          <p:cNvPr id="13" name="Text Box 10"/>
          <p:cNvSpPr txBox="1">
            <a:spLocks noChangeArrowheads="1"/>
          </p:cNvSpPr>
          <p:nvPr/>
        </p:nvSpPr>
        <p:spPr bwMode="auto">
          <a:xfrm>
            <a:off x="8494830" y="5374988"/>
            <a:ext cx="1538504" cy="990015"/>
          </a:xfrm>
          <a:prstGeom prst="rect">
            <a:avLst/>
          </a:prstGeom>
          <a:solidFill>
            <a:schemeClr val="bg1"/>
          </a:solidFill>
          <a:ln w="9525">
            <a:noFill/>
            <a:miter lim="800000"/>
            <a:headEnd/>
            <a:tailEnd/>
          </a:ln>
          <a:effectLst/>
        </p:spPr>
        <p:txBody>
          <a:bodyPr wrap="square">
            <a:spAutoFit/>
          </a:bodyPr>
          <a:lstStyle/>
          <a:p>
            <a:pPr algn="ctr">
              <a:lnSpc>
                <a:spcPts val="1400"/>
              </a:lnSpc>
              <a:spcBef>
                <a:spcPct val="50000"/>
              </a:spcBef>
            </a:pPr>
            <a:r>
              <a:rPr lang="fr-FR" sz="1200">
                <a:latin typeface="Arial" panose="020B0604020202020204" pitchFamily="34" charset="0"/>
                <a:ea typeface="Roboto" pitchFamily="2" charset="0"/>
                <a:cs typeface="Arial" panose="020B0604020202020204" pitchFamily="34" charset="0"/>
              </a:rPr>
              <a:t>À partir de 22 ans et bac</a:t>
            </a:r>
          </a:p>
          <a:p>
            <a:pPr algn="ctr">
              <a:lnSpc>
                <a:spcPts val="1400"/>
              </a:lnSpc>
            </a:pPr>
            <a:r>
              <a:rPr lang="fr-FR" sz="1200">
                <a:latin typeface="Arial" panose="020B0604020202020204" pitchFamily="34" charset="0"/>
                <a:ea typeface="Roboto" pitchFamily="2" charset="0"/>
                <a:cs typeface="Arial" panose="020B0604020202020204" pitchFamily="34" charset="0"/>
              </a:rPr>
              <a:t>= certificat</a:t>
            </a:r>
          </a:p>
          <a:p>
            <a:pPr algn="ctr">
              <a:lnSpc>
                <a:spcPts val="1400"/>
              </a:lnSpc>
            </a:pPr>
            <a:r>
              <a:rPr lang="fr-FR" sz="1200" b="1">
                <a:latin typeface="Arial" panose="020B0604020202020204" pitchFamily="34" charset="0"/>
                <a:ea typeface="Roboto" pitchFamily="2" charset="0"/>
                <a:cs typeface="Arial" panose="020B0604020202020204" pitchFamily="34" charset="0"/>
              </a:rPr>
              <a:t>AFRIQUE</a:t>
            </a:r>
          </a:p>
          <a:p>
            <a:pPr algn="ctr">
              <a:lnSpc>
                <a:spcPts val="1400"/>
              </a:lnSpc>
            </a:pPr>
            <a:endParaRPr lang="fr-FR" sz="1200">
              <a:latin typeface="Arial" panose="020B0604020202020204" pitchFamily="34" charset="0"/>
              <a:ea typeface="Roboto" pitchFamily="2" charset="0"/>
              <a:cs typeface="Arial" panose="020B0604020202020204" pitchFamily="34" charset="0"/>
            </a:endParaRPr>
          </a:p>
        </p:txBody>
      </p:sp>
      <p:sp>
        <p:nvSpPr>
          <p:cNvPr id="15" name="Text Box 10"/>
          <p:cNvSpPr txBox="1">
            <a:spLocks noChangeArrowheads="1"/>
          </p:cNvSpPr>
          <p:nvPr/>
        </p:nvSpPr>
        <p:spPr bwMode="auto">
          <a:xfrm>
            <a:off x="1503185" y="3317016"/>
            <a:ext cx="2140844"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a:latin typeface="Arial" panose="020B0604020202020204" pitchFamily="34" charset="0"/>
                <a:ea typeface="Roboto" pitchFamily="2" charset="0"/>
                <a:cs typeface="Arial" panose="020B0604020202020204" pitchFamily="34" charset="0"/>
              </a:rPr>
              <a:t>À partir de 22 ans et bac+2</a:t>
            </a:r>
          </a:p>
          <a:p>
            <a:pPr algn="ctr">
              <a:lnSpc>
                <a:spcPts val="1400"/>
              </a:lnSpc>
            </a:pPr>
            <a:r>
              <a:rPr lang="fr-FR" sz="1200">
                <a:latin typeface="Arial" panose="020B0604020202020204" pitchFamily="34" charset="0"/>
                <a:ea typeface="Roboto" pitchFamily="2" charset="0"/>
                <a:cs typeface="Arial" panose="020B0604020202020204" pitchFamily="34" charset="0"/>
              </a:rPr>
              <a:t>= Certification pro de niveau 7 (</a:t>
            </a:r>
            <a:r>
              <a:rPr lang="fr-FR" sz="1200" err="1">
                <a:latin typeface="Arial" panose="020B0604020202020204" pitchFamily="34" charset="0"/>
                <a:ea typeface="Roboto" pitchFamily="2" charset="0"/>
                <a:cs typeface="Arial" panose="020B0604020202020204" pitchFamily="34" charset="0"/>
              </a:rPr>
              <a:t>équiv</a:t>
            </a:r>
            <a:r>
              <a:rPr lang="fr-FR" sz="1200">
                <a:latin typeface="Arial" panose="020B0604020202020204" pitchFamily="34" charset="0"/>
                <a:ea typeface="Roboto" pitchFamily="2" charset="0"/>
                <a:cs typeface="Arial" panose="020B0604020202020204" pitchFamily="34" charset="0"/>
              </a:rPr>
              <a:t>. Bac +5)</a:t>
            </a:r>
          </a:p>
        </p:txBody>
      </p:sp>
      <p:sp>
        <p:nvSpPr>
          <p:cNvPr id="19" name="Text Box 10"/>
          <p:cNvSpPr txBox="1">
            <a:spLocks noChangeArrowheads="1"/>
          </p:cNvSpPr>
          <p:nvPr/>
        </p:nvSpPr>
        <p:spPr bwMode="auto">
          <a:xfrm>
            <a:off x="9840596" y="5287532"/>
            <a:ext cx="2371287" cy="810478"/>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a:latin typeface="Arial" panose="020B0604020202020204" pitchFamily="34" charset="0"/>
                <a:ea typeface="Roboto" pitchFamily="2" charset="0"/>
                <a:cs typeface="Arial" panose="020B0604020202020204" pitchFamily="34" charset="0"/>
              </a:rPr>
              <a:t>À partir de 18 ans et bac</a:t>
            </a:r>
          </a:p>
          <a:p>
            <a:pPr algn="ctr">
              <a:lnSpc>
                <a:spcPts val="1400"/>
              </a:lnSpc>
            </a:pPr>
            <a:r>
              <a:rPr lang="fr-FR" sz="1200">
                <a:latin typeface="Arial" panose="020B0604020202020204" pitchFamily="34" charset="0"/>
                <a:ea typeface="Roboto" pitchFamily="2" charset="0"/>
                <a:cs typeface="Arial" panose="020B0604020202020204" pitchFamily="34" charset="0"/>
              </a:rPr>
              <a:t>= Certification pro de niveau 6 (</a:t>
            </a:r>
            <a:r>
              <a:rPr lang="fr-FR" sz="1200" err="1">
                <a:latin typeface="Arial" panose="020B0604020202020204" pitchFamily="34" charset="0"/>
                <a:ea typeface="Roboto" pitchFamily="2" charset="0"/>
                <a:cs typeface="Arial" panose="020B0604020202020204" pitchFamily="34" charset="0"/>
              </a:rPr>
              <a:t>équiv</a:t>
            </a:r>
            <a:r>
              <a:rPr lang="fr-FR" sz="1200">
                <a:latin typeface="Arial" panose="020B0604020202020204" pitchFamily="34" charset="0"/>
                <a:ea typeface="Roboto" pitchFamily="2" charset="0"/>
                <a:cs typeface="Arial" panose="020B0604020202020204" pitchFamily="34" charset="0"/>
              </a:rPr>
              <a:t>. Bac +4) et Licence professionnelle</a:t>
            </a:r>
          </a:p>
        </p:txBody>
      </p:sp>
      <p:sp>
        <p:nvSpPr>
          <p:cNvPr id="21" name="Ellipse 20">
            <a:hlinkClick r:id="rId4" action="ppaction://hlinksldjump"/>
          </p:cNvPr>
          <p:cNvSpPr/>
          <p:nvPr/>
        </p:nvSpPr>
        <p:spPr>
          <a:xfrm>
            <a:off x="7081007" y="4495835"/>
            <a:ext cx="1160129" cy="1080120"/>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err="1">
                <a:solidFill>
                  <a:schemeClr val="bg1"/>
                </a:solidFill>
                <a:latin typeface="Arial" panose="020B0604020202020204" pitchFamily="34" charset="0"/>
                <a:ea typeface="Gotham Book" charset="0"/>
                <a:cs typeface="Arial" panose="020B0604020202020204" pitchFamily="34" charset="0"/>
              </a:rPr>
              <a:t>Resp</a:t>
            </a:r>
            <a:r>
              <a:rPr lang="fr-FR" sz="1600" spc="-150">
                <a:solidFill>
                  <a:schemeClr val="bg1"/>
                </a:solidFill>
                <a:latin typeface="Arial" panose="020B0604020202020204" pitchFamily="34" charset="0"/>
                <a:ea typeface="Gotham Book" charset="0"/>
                <a:cs typeface="Arial" panose="020B0604020202020204" pitchFamily="34" charset="0"/>
              </a:rPr>
              <a:t>.</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de Projets</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EHA</a:t>
            </a:r>
          </a:p>
        </p:txBody>
      </p:sp>
      <p:sp>
        <p:nvSpPr>
          <p:cNvPr id="22" name="Ellipse 21">
            <a:hlinkClick r:id="rId4" action="ppaction://hlinksldjump"/>
          </p:cNvPr>
          <p:cNvSpPr/>
          <p:nvPr/>
        </p:nvSpPr>
        <p:spPr>
          <a:xfrm>
            <a:off x="8233135" y="4261991"/>
            <a:ext cx="1179269" cy="1097940"/>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600"/>
              </a:lnSpc>
              <a:defRPr/>
            </a:pPr>
            <a:r>
              <a:rPr lang="fr-FR" sz="1500" spc="-150" err="1">
                <a:solidFill>
                  <a:schemeClr val="bg1"/>
                </a:solidFill>
                <a:latin typeface="Arial" panose="020B0604020202020204" pitchFamily="34" charset="0"/>
                <a:ea typeface="Gotham Book" charset="0"/>
                <a:cs typeface="Arial" panose="020B0604020202020204" pitchFamily="34" charset="0"/>
              </a:rPr>
              <a:t>Resp</a:t>
            </a:r>
            <a:r>
              <a:rPr lang="fr-FR" sz="1500" spc="-150">
                <a:solidFill>
                  <a:schemeClr val="bg1"/>
                </a:solidFill>
                <a:latin typeface="Arial" panose="020B0604020202020204" pitchFamily="34" charset="0"/>
                <a:ea typeface="Gotham Book" charset="0"/>
                <a:cs typeface="Arial" panose="020B0604020202020204" pitchFamily="34" charset="0"/>
              </a:rPr>
              <a:t>. </a:t>
            </a:r>
            <a:br>
              <a:rPr lang="fr-FR" sz="1500" spc="-150">
                <a:solidFill>
                  <a:schemeClr val="bg1"/>
                </a:solidFill>
                <a:latin typeface="Arial" panose="020B0604020202020204" pitchFamily="34" charset="0"/>
                <a:ea typeface="Gotham Book" charset="0"/>
                <a:cs typeface="Arial" panose="020B0604020202020204" pitchFamily="34" charset="0"/>
              </a:rPr>
            </a:br>
            <a:r>
              <a:rPr lang="fr-FR" sz="1500" spc="-150">
                <a:solidFill>
                  <a:schemeClr val="bg1"/>
                </a:solidFill>
                <a:latin typeface="Arial" panose="020B0604020202020204" pitchFamily="34" charset="0"/>
                <a:ea typeface="Gotham Book" charset="0"/>
                <a:cs typeface="Arial" panose="020B0604020202020204" pitchFamily="34" charset="0"/>
              </a:rPr>
              <a:t>Projets</a:t>
            </a:r>
          </a:p>
          <a:p>
            <a:pPr algn="ctr">
              <a:lnSpc>
                <a:spcPts val="1600"/>
              </a:lnSpc>
              <a:defRPr/>
            </a:pPr>
            <a:r>
              <a:rPr lang="fr-FR" sz="1500" spc="-150">
                <a:solidFill>
                  <a:schemeClr val="bg1"/>
                </a:solidFill>
                <a:latin typeface="Arial" panose="020B0604020202020204" pitchFamily="34" charset="0"/>
                <a:ea typeface="Gotham Book" charset="0"/>
                <a:cs typeface="Arial" panose="020B0604020202020204" pitchFamily="34" charset="0"/>
              </a:rPr>
              <a:t>Protection </a:t>
            </a:r>
            <a:br>
              <a:rPr lang="fr-FR" sz="1500" spc="-150">
                <a:solidFill>
                  <a:schemeClr val="bg1"/>
                </a:solidFill>
                <a:latin typeface="Arial" panose="020B0604020202020204" pitchFamily="34" charset="0"/>
                <a:ea typeface="Gotham Book" charset="0"/>
                <a:cs typeface="Arial" panose="020B0604020202020204" pitchFamily="34" charset="0"/>
              </a:rPr>
            </a:br>
            <a:r>
              <a:rPr lang="fr-FR" sz="1500" spc="-150">
                <a:solidFill>
                  <a:schemeClr val="bg1"/>
                </a:solidFill>
                <a:latin typeface="Arial" panose="020B0604020202020204" pitchFamily="34" charset="0"/>
                <a:ea typeface="Gotham Book" charset="0"/>
                <a:cs typeface="Arial" panose="020B0604020202020204" pitchFamily="34" charset="0"/>
              </a:rPr>
              <a:t>Enfance en </a:t>
            </a:r>
          </a:p>
          <a:p>
            <a:pPr algn="ctr">
              <a:lnSpc>
                <a:spcPts val="1600"/>
              </a:lnSpc>
              <a:defRPr/>
            </a:pPr>
            <a:r>
              <a:rPr lang="fr-FR" sz="1500" spc="-150">
                <a:solidFill>
                  <a:schemeClr val="bg1"/>
                </a:solidFill>
                <a:latin typeface="Arial" panose="020B0604020202020204" pitchFamily="34" charset="0"/>
                <a:ea typeface="Gotham Book" charset="0"/>
                <a:cs typeface="Arial" panose="020B0604020202020204" pitchFamily="34" charset="0"/>
              </a:rPr>
              <a:t>SU</a:t>
            </a:r>
          </a:p>
        </p:txBody>
      </p:sp>
      <p:sp>
        <p:nvSpPr>
          <p:cNvPr id="24" name="Rectangle 23"/>
          <p:cNvSpPr/>
          <p:nvPr/>
        </p:nvSpPr>
        <p:spPr>
          <a:xfrm>
            <a:off x="3030886" y="4639851"/>
            <a:ext cx="2966256" cy="220903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5" name="Ellipse 24">
            <a:hlinkClick r:id="rId4" action="ppaction://hlinksldjump"/>
          </p:cNvPr>
          <p:cNvSpPr/>
          <p:nvPr/>
        </p:nvSpPr>
        <p:spPr>
          <a:xfrm>
            <a:off x="4488718" y="4207804"/>
            <a:ext cx="1466072" cy="1211741"/>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a:solidFill>
                  <a:schemeClr val="bg1"/>
                </a:solidFill>
                <a:latin typeface="Gotham Book" charset="0"/>
                <a:ea typeface="Gotham Book" charset="0"/>
                <a:cs typeface="Gotham Book" charset="0"/>
              </a:rPr>
              <a:t>Coordinateur </a:t>
            </a:r>
            <a:br>
              <a:rPr lang="fr-FR" sz="1600" spc="-150">
                <a:solidFill>
                  <a:schemeClr val="bg1"/>
                </a:solidFill>
                <a:latin typeface="Gotham Book" charset="0"/>
                <a:ea typeface="Gotham Book" charset="0"/>
                <a:cs typeface="Gotham Book" charset="0"/>
              </a:rPr>
            </a:br>
            <a:r>
              <a:rPr lang="fr-FR" sz="1600" spc="-150">
                <a:solidFill>
                  <a:schemeClr val="bg1"/>
                </a:solidFill>
                <a:latin typeface="Gotham Book" charset="0"/>
                <a:ea typeface="Gotham Book" charset="0"/>
                <a:cs typeface="Gotham Book" charset="0"/>
              </a:rPr>
              <a:t>de Projet</a:t>
            </a:r>
          </a:p>
          <a:p>
            <a:pPr algn="ctr">
              <a:lnSpc>
                <a:spcPts val="1700"/>
              </a:lnSpc>
              <a:defRPr/>
            </a:pPr>
            <a:r>
              <a:rPr lang="fr-FR" sz="1600" spc="-150">
                <a:solidFill>
                  <a:schemeClr val="bg1"/>
                </a:solidFill>
                <a:latin typeface="Gotham Book" charset="0"/>
                <a:ea typeface="Gotham Book" charset="0"/>
                <a:cs typeface="Gotham Book" charset="0"/>
              </a:rPr>
              <a:t>de la S.I</a:t>
            </a:r>
          </a:p>
        </p:txBody>
      </p:sp>
      <p:sp>
        <p:nvSpPr>
          <p:cNvPr id="20" name="Ellipse 19">
            <a:hlinkClick r:id="rId4" action="ppaction://hlinksldjump"/>
          </p:cNvPr>
          <p:cNvSpPr/>
          <p:nvPr/>
        </p:nvSpPr>
        <p:spPr>
          <a:xfrm>
            <a:off x="3654122" y="3476224"/>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err="1">
                <a:solidFill>
                  <a:schemeClr val="bg1"/>
                </a:solidFill>
                <a:latin typeface="Arial" panose="020B0604020202020204" pitchFamily="34" charset="0"/>
                <a:ea typeface="Gotham Book" charset="0"/>
                <a:cs typeface="Arial" panose="020B0604020202020204" pitchFamily="34" charset="0"/>
              </a:rPr>
              <a:t>Coord</a:t>
            </a:r>
            <a:r>
              <a:rPr lang="fr-FR" sz="1600" spc="-150">
                <a:solidFill>
                  <a:schemeClr val="bg1"/>
                </a:solidFill>
                <a:latin typeface="Arial" panose="020B0604020202020204" pitchFamily="34" charset="0"/>
                <a:ea typeface="Gotham Book" charset="0"/>
                <a:cs typeface="Arial" panose="020B0604020202020204" pitchFamily="34" charset="0"/>
              </a:rPr>
              <a:t>. Projet </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ou Programme</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Manager</a:t>
            </a:r>
          </a:p>
        </p:txBody>
      </p:sp>
      <p:sp>
        <p:nvSpPr>
          <p:cNvPr id="26" name="Text Box 10"/>
          <p:cNvSpPr txBox="1">
            <a:spLocks noChangeArrowheads="1"/>
          </p:cNvSpPr>
          <p:nvPr/>
        </p:nvSpPr>
        <p:spPr bwMode="auto">
          <a:xfrm>
            <a:off x="7081007" y="881409"/>
            <a:ext cx="2232248" cy="630942"/>
          </a:xfrm>
          <a:prstGeom prst="rect">
            <a:avLst/>
          </a:prstGeom>
          <a:noFill/>
          <a:ln w="9525">
            <a:noFill/>
            <a:miter lim="800000"/>
            <a:headEnd/>
            <a:tailEnd/>
          </a:ln>
          <a:effectLst/>
        </p:spPr>
        <p:txBody>
          <a:bodyPr wrap="square">
            <a:spAutoFit/>
          </a:bodyPr>
          <a:lstStyle/>
          <a:p>
            <a:pPr algn="ctr">
              <a:lnSpc>
                <a:spcPts val="1400"/>
              </a:lnSpc>
              <a:spcBef>
                <a:spcPct val="50000"/>
              </a:spcBef>
            </a:pPr>
            <a:r>
              <a:rPr lang="fr-FR" sz="1200">
                <a:latin typeface="Arial" panose="020B0604020202020204" pitchFamily="34" charset="0"/>
                <a:ea typeface="Roboto" pitchFamily="2" charset="0"/>
                <a:cs typeface="Arial" panose="020B0604020202020204" pitchFamily="34" charset="0"/>
              </a:rPr>
              <a:t>À partir de 22 ans et bac+2</a:t>
            </a:r>
          </a:p>
          <a:p>
            <a:pPr algn="ctr">
              <a:lnSpc>
                <a:spcPts val="1400"/>
              </a:lnSpc>
            </a:pPr>
            <a:r>
              <a:rPr lang="fr-FR" sz="1200">
                <a:latin typeface="Arial" panose="020B0604020202020204" pitchFamily="34" charset="0"/>
                <a:ea typeface="Roboto" pitchFamily="2" charset="0"/>
                <a:cs typeface="Arial" panose="020B0604020202020204" pitchFamily="34" charset="0"/>
              </a:rPr>
              <a:t>= Certification pro de niveau 7 (</a:t>
            </a:r>
            <a:r>
              <a:rPr lang="fr-FR" sz="1200" err="1">
                <a:latin typeface="Arial" panose="020B0604020202020204" pitchFamily="34" charset="0"/>
                <a:ea typeface="Roboto" pitchFamily="2" charset="0"/>
                <a:cs typeface="Arial" panose="020B0604020202020204" pitchFamily="34" charset="0"/>
              </a:rPr>
              <a:t>équiv</a:t>
            </a:r>
            <a:r>
              <a:rPr lang="fr-FR" sz="1200">
                <a:latin typeface="Arial" panose="020B0604020202020204" pitchFamily="34" charset="0"/>
                <a:ea typeface="Roboto" pitchFamily="2" charset="0"/>
                <a:cs typeface="Arial" panose="020B0604020202020204" pitchFamily="34" charset="0"/>
              </a:rPr>
              <a:t>. Bac +5)</a:t>
            </a:r>
          </a:p>
        </p:txBody>
      </p:sp>
      <p:sp>
        <p:nvSpPr>
          <p:cNvPr id="27" name="Ellipse 26">
            <a:hlinkClick r:id="rId4" action="ppaction://hlinksldjump"/>
          </p:cNvPr>
          <p:cNvSpPr/>
          <p:nvPr/>
        </p:nvSpPr>
        <p:spPr>
          <a:xfrm>
            <a:off x="4931161" y="3037662"/>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Logisticien </a:t>
            </a:r>
          </a:p>
          <a:p>
            <a:pPr algn="ctr">
              <a:lnSpc>
                <a:spcPts val="1700"/>
              </a:lnSpc>
              <a:defRPr/>
            </a:pPr>
            <a:r>
              <a:rPr lang="fr-FR" sz="1600" spc="-150">
                <a:solidFill>
                  <a:schemeClr val="bg1"/>
                </a:solidFill>
                <a:latin typeface="Arial" panose="020B0604020202020204" pitchFamily="34" charset="0"/>
                <a:ea typeface="Gotham Book" charset="0"/>
                <a:cs typeface="Arial" panose="020B0604020202020204" pitchFamily="34" charset="0"/>
              </a:rPr>
              <a:t>de l’action </a:t>
            </a:r>
            <a:br>
              <a:rPr lang="fr-FR" sz="1600" spc="-150">
                <a:solidFill>
                  <a:schemeClr val="bg1"/>
                </a:solidFill>
                <a:latin typeface="Arial" panose="020B0604020202020204" pitchFamily="34" charset="0"/>
                <a:ea typeface="Gotham Book" charset="0"/>
                <a:cs typeface="Arial" panose="020B0604020202020204" pitchFamily="34" charset="0"/>
              </a:rPr>
            </a:br>
            <a:r>
              <a:rPr lang="fr-FR" sz="1600" spc="-150">
                <a:solidFill>
                  <a:schemeClr val="bg1"/>
                </a:solidFill>
                <a:latin typeface="Arial" panose="020B0604020202020204" pitchFamily="34" charset="0"/>
                <a:ea typeface="Gotham Book" charset="0"/>
                <a:cs typeface="Arial" panose="020B0604020202020204" pitchFamily="34" charset="0"/>
              </a:rPr>
              <a:t>humanitaire</a:t>
            </a:r>
          </a:p>
        </p:txBody>
      </p:sp>
      <p:sp>
        <p:nvSpPr>
          <p:cNvPr id="28" name="Text Box 10"/>
          <p:cNvSpPr txBox="1">
            <a:spLocks noChangeArrowheads="1"/>
          </p:cNvSpPr>
          <p:nvPr/>
        </p:nvSpPr>
        <p:spPr bwMode="auto">
          <a:xfrm>
            <a:off x="2467899" y="2046880"/>
            <a:ext cx="2372445" cy="630942"/>
          </a:xfrm>
          <a:prstGeom prst="rect">
            <a:avLst/>
          </a:prstGeom>
          <a:solidFill>
            <a:schemeClr val="bg1"/>
          </a:solidFill>
          <a:ln w="9525">
            <a:noFill/>
            <a:miter lim="800000"/>
            <a:headEnd/>
            <a:tailEnd/>
          </a:ln>
          <a:effectLst/>
        </p:spPr>
        <p:txBody>
          <a:bodyPr wrap="square">
            <a:spAutoFit/>
          </a:bodyPr>
          <a:lstStyle/>
          <a:p>
            <a:pPr algn="ctr">
              <a:lnSpc>
                <a:spcPts val="1400"/>
              </a:lnSpc>
              <a:spcBef>
                <a:spcPct val="50000"/>
              </a:spcBef>
            </a:pPr>
            <a:r>
              <a:rPr lang="fr-FR" sz="1200">
                <a:latin typeface="Arial" panose="020B0604020202020204" pitchFamily="34" charset="0"/>
                <a:ea typeface="Roboto" pitchFamily="2" charset="0"/>
                <a:cs typeface="Arial" panose="020B0604020202020204" pitchFamily="34" charset="0"/>
              </a:rPr>
              <a:t>À partir de 22 ans et CAP/BEP</a:t>
            </a:r>
          </a:p>
          <a:p>
            <a:pPr algn="ctr">
              <a:lnSpc>
                <a:spcPts val="1400"/>
              </a:lnSpc>
            </a:pPr>
            <a:r>
              <a:rPr lang="fr-FR" sz="1200">
                <a:latin typeface="Arial" panose="020B0604020202020204" pitchFamily="34" charset="0"/>
                <a:ea typeface="Roboto" pitchFamily="2" charset="0"/>
                <a:cs typeface="Arial" panose="020B0604020202020204" pitchFamily="34" charset="0"/>
              </a:rPr>
              <a:t>= Certification pro de niveau 5 (</a:t>
            </a:r>
            <a:r>
              <a:rPr lang="fr-FR" sz="1200" err="1">
                <a:latin typeface="Arial" panose="020B0604020202020204" pitchFamily="34" charset="0"/>
                <a:ea typeface="Roboto" pitchFamily="2" charset="0"/>
                <a:cs typeface="Arial" panose="020B0604020202020204" pitchFamily="34" charset="0"/>
              </a:rPr>
              <a:t>équiv</a:t>
            </a:r>
            <a:r>
              <a:rPr lang="fr-FR" sz="1200">
                <a:latin typeface="Arial" panose="020B0604020202020204" pitchFamily="34" charset="0"/>
                <a:ea typeface="Roboto" pitchFamily="2" charset="0"/>
                <a:cs typeface="Arial" panose="020B0604020202020204" pitchFamily="34" charset="0"/>
              </a:rPr>
              <a:t>. Bac +2)</a:t>
            </a:r>
            <a:endParaRPr lang="fr-FR" sz="1100" i="1">
              <a:latin typeface="Arial" panose="020B0604020202020204" pitchFamily="34" charset="0"/>
              <a:ea typeface="Roboto" pitchFamily="2" charset="0"/>
              <a:cs typeface="Arial" panose="020B0604020202020204" pitchFamily="34" charset="0"/>
            </a:endParaRPr>
          </a:p>
        </p:txBody>
      </p:sp>
      <p:sp>
        <p:nvSpPr>
          <p:cNvPr id="29" name="Ellipse 28">
            <a:hlinkClick r:id="rId5" action="ppaction://hlinksldjump"/>
          </p:cNvPr>
          <p:cNvSpPr/>
          <p:nvPr/>
        </p:nvSpPr>
        <p:spPr>
          <a:xfrm>
            <a:off x="10604422" y="4033980"/>
            <a:ext cx="1301500" cy="1211741"/>
          </a:xfrm>
          <a:prstGeom prst="ellipse">
            <a:avLst/>
          </a:prstGeom>
          <a:solidFill>
            <a:srgbClr val="4198BF"/>
          </a:solidFill>
          <a:ln>
            <a:solidFill>
              <a:srgbClr val="4198BF"/>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none" lIns="0" rIns="0" anchor="ctr"/>
          <a:lstStyle/>
          <a:p>
            <a:pPr algn="ctr">
              <a:lnSpc>
                <a:spcPts val="1700"/>
              </a:lnSpc>
              <a:defRPr/>
            </a:pPr>
            <a:r>
              <a:rPr lang="fr-FR" sz="1600" spc="-150" err="1">
                <a:solidFill>
                  <a:schemeClr val="bg1"/>
                </a:solidFill>
                <a:latin typeface="Arial" panose="020B0604020202020204" pitchFamily="34" charset="0"/>
                <a:ea typeface="Gotham Book" charset="0"/>
                <a:cs typeface="Arial" panose="020B0604020202020204" pitchFamily="34" charset="0"/>
              </a:rPr>
              <a:t>Resp</a:t>
            </a:r>
            <a:r>
              <a:rPr lang="fr-FR" sz="1600" spc="-150">
                <a:solidFill>
                  <a:schemeClr val="bg1"/>
                </a:solidFill>
                <a:latin typeface="Arial" panose="020B0604020202020204" pitchFamily="34" charset="0"/>
                <a:ea typeface="Gotham Book" charset="0"/>
                <a:cs typeface="Arial" panose="020B0604020202020204" pitchFamily="34" charset="0"/>
              </a:rPr>
              <a:t>. de </a:t>
            </a:r>
            <a:br>
              <a:rPr lang="fr-FR" sz="1600" spc="-150">
                <a:solidFill>
                  <a:schemeClr val="bg1"/>
                </a:solidFill>
                <a:latin typeface="Arial" panose="020B0604020202020204" pitchFamily="34" charset="0"/>
                <a:ea typeface="Gotham Book" charset="0"/>
                <a:cs typeface="Arial" panose="020B0604020202020204" pitchFamily="34" charset="0"/>
              </a:rPr>
            </a:br>
            <a:r>
              <a:rPr lang="fr-FR" sz="1600" spc="-150">
                <a:solidFill>
                  <a:schemeClr val="bg1"/>
                </a:solidFill>
                <a:latin typeface="Arial" panose="020B0604020202020204" pitchFamily="34" charset="0"/>
                <a:ea typeface="Gotham Book" charset="0"/>
                <a:cs typeface="Arial" panose="020B0604020202020204" pitchFamily="34" charset="0"/>
              </a:rPr>
              <a:t>l’Environnement </a:t>
            </a:r>
            <a:br>
              <a:rPr lang="fr-FR" sz="1600" spc="-150">
                <a:solidFill>
                  <a:schemeClr val="bg1"/>
                </a:solidFill>
                <a:latin typeface="Arial" panose="020B0604020202020204" pitchFamily="34" charset="0"/>
                <a:ea typeface="Gotham Book" charset="0"/>
                <a:cs typeface="Arial" panose="020B0604020202020204" pitchFamily="34" charset="0"/>
              </a:rPr>
            </a:br>
            <a:r>
              <a:rPr lang="fr-FR" sz="1600" spc="-150">
                <a:solidFill>
                  <a:schemeClr val="bg1"/>
                </a:solidFill>
                <a:latin typeface="Arial" panose="020B0604020202020204" pitchFamily="34" charset="0"/>
                <a:ea typeface="Gotham Book" charset="0"/>
                <a:cs typeface="Arial" panose="020B0604020202020204" pitchFamily="34" charset="0"/>
              </a:rPr>
              <a:t>de Travail &amp; LH</a:t>
            </a:r>
          </a:p>
        </p:txBody>
      </p:sp>
      <p:sp>
        <p:nvSpPr>
          <p:cNvPr id="31" name="Titre 1"/>
          <p:cNvSpPr txBox="1">
            <a:spLocks/>
          </p:cNvSpPr>
          <p:nvPr/>
        </p:nvSpPr>
        <p:spPr>
          <a:xfrm>
            <a:off x="723901" y="365125"/>
            <a:ext cx="5456722"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a:solidFill>
                  <a:srgbClr val="E84424"/>
                </a:solidFill>
                <a:latin typeface="Arial" panose="020B0604020202020204" pitchFamily="34" charset="0"/>
                <a:cs typeface="Arial" panose="020B0604020202020204" pitchFamily="34" charset="0"/>
              </a:rPr>
              <a:t>Quelle formation pour quel métier ?</a:t>
            </a:r>
          </a:p>
        </p:txBody>
      </p:sp>
      <p:sp>
        <p:nvSpPr>
          <p:cNvPr id="32" name="Rectangle 31"/>
          <p:cNvSpPr/>
          <p:nvPr/>
        </p:nvSpPr>
        <p:spPr>
          <a:xfrm>
            <a:off x="554127" y="5154041"/>
            <a:ext cx="3888493" cy="16543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200">
                <a:solidFill>
                  <a:srgbClr val="E84525"/>
                </a:solidFill>
                <a:latin typeface="Arial" panose="020B0604020202020204" pitchFamily="34" charset="0"/>
                <a:cs typeface="Arial" panose="020B0604020202020204" pitchFamily="34" charset="0"/>
              </a:rPr>
              <a:t>Bioforce est la 1</a:t>
            </a:r>
            <a:r>
              <a:rPr lang="fr-FR" sz="1200" baseline="30000">
                <a:solidFill>
                  <a:srgbClr val="E84525"/>
                </a:solidFill>
                <a:latin typeface="Arial" panose="020B0604020202020204" pitchFamily="34" charset="0"/>
                <a:cs typeface="Arial" panose="020B0604020202020204" pitchFamily="34" charset="0"/>
              </a:rPr>
              <a:t>ère</a:t>
            </a:r>
            <a:r>
              <a:rPr lang="fr-FR" sz="1200">
                <a:solidFill>
                  <a:srgbClr val="E84525"/>
                </a:solidFill>
                <a:latin typeface="Arial" panose="020B0604020202020204" pitchFamily="34" charset="0"/>
                <a:cs typeface="Arial" panose="020B0604020202020204" pitchFamily="34" charset="0"/>
              </a:rPr>
              <a:t> institution à avoir fait </a:t>
            </a:r>
            <a:br>
              <a:rPr lang="fr-FR" sz="1200">
                <a:solidFill>
                  <a:srgbClr val="E84525"/>
                </a:solidFill>
                <a:latin typeface="Arial" panose="020B0604020202020204" pitchFamily="34" charset="0"/>
                <a:cs typeface="Arial" panose="020B0604020202020204" pitchFamily="34" charset="0"/>
              </a:rPr>
            </a:br>
            <a:r>
              <a:rPr lang="fr-FR" sz="1200">
                <a:solidFill>
                  <a:srgbClr val="E84525"/>
                </a:solidFill>
                <a:latin typeface="Arial" panose="020B0604020202020204" pitchFamily="34" charset="0"/>
                <a:cs typeface="Arial" panose="020B0604020202020204" pitchFamily="34" charset="0"/>
              </a:rPr>
              <a:t>reconnaître et certifier différents métiers humanitaires, </a:t>
            </a:r>
            <a:br>
              <a:rPr lang="fr-FR" sz="1200">
                <a:solidFill>
                  <a:srgbClr val="E84525"/>
                </a:solidFill>
                <a:latin typeface="Arial" panose="020B0604020202020204" pitchFamily="34" charset="0"/>
                <a:cs typeface="Arial" panose="020B0604020202020204" pitchFamily="34" charset="0"/>
              </a:rPr>
            </a:br>
            <a:r>
              <a:rPr lang="fr-FR" sz="1200">
                <a:solidFill>
                  <a:srgbClr val="E84525"/>
                </a:solidFill>
                <a:latin typeface="Arial" panose="020B0604020202020204" pitchFamily="34" charset="0"/>
                <a:cs typeface="Arial" panose="020B0604020202020204" pitchFamily="34" charset="0"/>
              </a:rPr>
              <a:t>inscrits au Répertoire National de la Certification Professionnelle (Ministère du Travail)</a:t>
            </a:r>
            <a:endParaRPr lang="fr-FR" sz="1200" spc="-50">
              <a:solidFill>
                <a:srgbClr val="E84525"/>
              </a:solidFill>
              <a:latin typeface="Arial" panose="020B0604020202020204" pitchFamily="34" charset="0"/>
              <a:ea typeface="Gotham Book" charset="0"/>
              <a:cs typeface="Arial" panose="020B0604020202020204" pitchFamily="34" charset="0"/>
            </a:endParaRPr>
          </a:p>
        </p:txBody>
      </p:sp>
      <p:sp>
        <p:nvSpPr>
          <p:cNvPr id="3" name="Rectangle 2">
            <a:extLst>
              <a:ext uri="{FF2B5EF4-FFF2-40B4-BE49-F238E27FC236}">
                <a16:creationId xmlns:a16="http://schemas.microsoft.com/office/drawing/2014/main" id="{AE36A986-3C2E-C2E7-7B1D-811F7DD340CA}"/>
              </a:ext>
            </a:extLst>
          </p:cNvPr>
          <p:cNvSpPr/>
          <p:nvPr/>
        </p:nvSpPr>
        <p:spPr>
          <a:xfrm>
            <a:off x="5968344" y="3831245"/>
            <a:ext cx="1159306" cy="2347274"/>
          </a:xfrm>
          <a:custGeom>
            <a:avLst/>
            <a:gdLst>
              <a:gd name="connsiteX0" fmla="*/ 0 w 914400"/>
              <a:gd name="connsiteY0" fmla="*/ 0 h 914400"/>
              <a:gd name="connsiteX1" fmla="*/ 914400 w 914400"/>
              <a:gd name="connsiteY1" fmla="*/ 0 h 914400"/>
              <a:gd name="connsiteX2" fmla="*/ 914400 w 914400"/>
              <a:gd name="connsiteY2" fmla="*/ 914400 h 914400"/>
              <a:gd name="connsiteX3" fmla="*/ 0 w 914400"/>
              <a:gd name="connsiteY3" fmla="*/ 914400 h 914400"/>
              <a:gd name="connsiteX4" fmla="*/ 0 w 914400"/>
              <a:gd name="connsiteY4" fmla="*/ 0 h 914400"/>
              <a:gd name="connsiteX0" fmla="*/ 0 w 1150071"/>
              <a:gd name="connsiteY0" fmla="*/ 697583 h 1611983"/>
              <a:gd name="connsiteX1" fmla="*/ 1150071 w 1150071"/>
              <a:gd name="connsiteY1" fmla="*/ 0 h 1611983"/>
              <a:gd name="connsiteX2" fmla="*/ 914400 w 1150071"/>
              <a:gd name="connsiteY2" fmla="*/ 1611983 h 1611983"/>
              <a:gd name="connsiteX3" fmla="*/ 0 w 1150071"/>
              <a:gd name="connsiteY3" fmla="*/ 1611983 h 1611983"/>
              <a:gd name="connsiteX4" fmla="*/ 0 w 1150071"/>
              <a:gd name="connsiteY4" fmla="*/ 697583 h 1611983"/>
              <a:gd name="connsiteX0" fmla="*/ 0 w 1150071"/>
              <a:gd name="connsiteY0" fmla="*/ 697583 h 2318993"/>
              <a:gd name="connsiteX1" fmla="*/ 1150071 w 1150071"/>
              <a:gd name="connsiteY1" fmla="*/ 0 h 2318993"/>
              <a:gd name="connsiteX2" fmla="*/ 1036949 w 1150071"/>
              <a:gd name="connsiteY2" fmla="*/ 2318993 h 2318993"/>
              <a:gd name="connsiteX3" fmla="*/ 0 w 1150071"/>
              <a:gd name="connsiteY3" fmla="*/ 1611983 h 2318993"/>
              <a:gd name="connsiteX4" fmla="*/ 0 w 1150071"/>
              <a:gd name="connsiteY4" fmla="*/ 697583 h 2318993"/>
              <a:gd name="connsiteX0" fmla="*/ 0 w 1150071"/>
              <a:gd name="connsiteY0" fmla="*/ 697583 h 2318993"/>
              <a:gd name="connsiteX1" fmla="*/ 1150071 w 1150071"/>
              <a:gd name="connsiteY1" fmla="*/ 0 h 2318993"/>
              <a:gd name="connsiteX2" fmla="*/ 1036949 w 1150071"/>
              <a:gd name="connsiteY2" fmla="*/ 2318993 h 2318993"/>
              <a:gd name="connsiteX3" fmla="*/ 84841 w 1150071"/>
              <a:gd name="connsiteY3" fmla="*/ 2300140 h 2318993"/>
              <a:gd name="connsiteX4" fmla="*/ 0 w 1150071"/>
              <a:gd name="connsiteY4" fmla="*/ 697583 h 2318993"/>
              <a:gd name="connsiteX0" fmla="*/ 216817 w 1065230"/>
              <a:gd name="connsiteY0" fmla="*/ 0 h 2347274"/>
              <a:gd name="connsiteX1" fmla="*/ 1065230 w 1065230"/>
              <a:gd name="connsiteY1" fmla="*/ 28281 h 2347274"/>
              <a:gd name="connsiteX2" fmla="*/ 952108 w 1065230"/>
              <a:gd name="connsiteY2" fmla="*/ 2347274 h 2347274"/>
              <a:gd name="connsiteX3" fmla="*/ 0 w 1065230"/>
              <a:gd name="connsiteY3" fmla="*/ 2328421 h 2347274"/>
              <a:gd name="connsiteX4" fmla="*/ 216817 w 1065230"/>
              <a:gd name="connsiteY4" fmla="*/ 0 h 2347274"/>
              <a:gd name="connsiteX0" fmla="*/ 310893 w 1159306"/>
              <a:gd name="connsiteY0" fmla="*/ 0 h 2347274"/>
              <a:gd name="connsiteX1" fmla="*/ 1159306 w 1159306"/>
              <a:gd name="connsiteY1" fmla="*/ 28281 h 2347274"/>
              <a:gd name="connsiteX2" fmla="*/ 1046184 w 1159306"/>
              <a:gd name="connsiteY2" fmla="*/ 2347274 h 2347274"/>
              <a:gd name="connsiteX3" fmla="*/ 94076 w 1159306"/>
              <a:gd name="connsiteY3" fmla="*/ 2328421 h 2347274"/>
              <a:gd name="connsiteX4" fmla="*/ 310893 w 1159306"/>
              <a:gd name="connsiteY4" fmla="*/ 0 h 234727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59306" h="2347274">
                <a:moveTo>
                  <a:pt x="310893" y="0"/>
                </a:moveTo>
                <a:lnTo>
                  <a:pt x="1159306" y="28281"/>
                </a:lnTo>
                <a:lnTo>
                  <a:pt x="1046184" y="2347274"/>
                </a:lnTo>
                <a:lnTo>
                  <a:pt x="94076" y="2328421"/>
                </a:lnTo>
                <a:cubicBezTo>
                  <a:pt x="166348" y="1552281"/>
                  <a:pt x="-279853" y="1558565"/>
                  <a:pt x="31089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504869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fade">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fade">
                                      <p:cBhvr>
                                        <p:cTn id="15" dur="500"/>
                                        <p:tgtEl>
                                          <p:spTgt spid="2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5"/>
                                        </p:tgtEl>
                                        <p:attrNameLst>
                                          <p:attrName>style.visibility</p:attrName>
                                        </p:attrNameLst>
                                      </p:cBhvr>
                                      <p:to>
                                        <p:strVal val="visible"/>
                                      </p:to>
                                    </p:set>
                                    <p:animEffect transition="in" filter="fade">
                                      <p:cBhvr>
                                        <p:cTn id="18" dur="500"/>
                                        <p:tgtEl>
                                          <p:spTgt spid="15"/>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0"/>
                                        </p:tgtEl>
                                        <p:attrNameLst>
                                          <p:attrName>style.visibility</p:attrName>
                                        </p:attrNameLst>
                                      </p:cBhvr>
                                      <p:to>
                                        <p:strVal val="visible"/>
                                      </p:to>
                                    </p:set>
                                    <p:animEffect transition="in" filter="fade">
                                      <p:cBhvr>
                                        <p:cTn id="21" dur="500"/>
                                        <p:tgtEl>
                                          <p:spTgt spid="20"/>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fade">
                                      <p:cBhvr>
                                        <p:cTn id="29" dur="5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500"/>
                                        <p:tgtEl>
                                          <p:spTgt spid="7"/>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fade">
                                      <p:cBhvr>
                                        <p:cTn id="40" dur="500"/>
                                        <p:tgtEl>
                                          <p:spTgt spid="29"/>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Effect transition="in" filter="fade">
                                      <p:cBhvr>
                                        <p:cTn id="43" dur="500"/>
                                        <p:tgtEl>
                                          <p:spTgt spid="1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27"/>
                                        </p:tgtEl>
                                        <p:attrNameLst>
                                          <p:attrName>style.visibility</p:attrName>
                                        </p:attrNameLst>
                                      </p:cBhvr>
                                      <p:to>
                                        <p:strVal val="visible"/>
                                      </p:to>
                                    </p:set>
                                    <p:animEffect transition="in" filter="fade">
                                      <p:cBhvr>
                                        <p:cTn id="48" dur="500"/>
                                        <p:tgtEl>
                                          <p:spTgt spid="27"/>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28"/>
                                        </p:tgtEl>
                                        <p:attrNameLst>
                                          <p:attrName>style.visibility</p:attrName>
                                        </p:attrNameLst>
                                      </p:cBhvr>
                                      <p:to>
                                        <p:strVal val="visible"/>
                                      </p:to>
                                    </p:set>
                                    <p:animEffect transition="in" filter="fade">
                                      <p:cBhvr>
                                        <p:cTn id="51" dur="500"/>
                                        <p:tgtEl>
                                          <p:spTgt spid="28"/>
                                        </p:tgtEl>
                                      </p:cBhvr>
                                    </p:animEffec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21"/>
                                        </p:tgtEl>
                                        <p:attrNameLst>
                                          <p:attrName>style.visibility</p:attrName>
                                        </p:attrNameLst>
                                      </p:cBhvr>
                                      <p:to>
                                        <p:strVal val="visible"/>
                                      </p:to>
                                    </p:set>
                                    <p:animEffect transition="in" filter="fade">
                                      <p:cBhvr>
                                        <p:cTn id="56" dur="500"/>
                                        <p:tgtEl>
                                          <p:spTgt spid="21"/>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2"/>
                                        </p:tgtEl>
                                        <p:attrNameLst>
                                          <p:attrName>style.visibility</p:attrName>
                                        </p:attrNameLst>
                                      </p:cBhvr>
                                      <p:to>
                                        <p:strVal val="visible"/>
                                      </p:to>
                                    </p:set>
                                    <p:animEffect transition="in" filter="fade">
                                      <p:cBhvr>
                                        <p:cTn id="59" dur="500"/>
                                        <p:tgtEl>
                                          <p:spTgt spid="12"/>
                                        </p:tgtEl>
                                      </p:cBhvr>
                                    </p:animEffec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2"/>
                                        </p:tgtEl>
                                        <p:attrNameLst>
                                          <p:attrName>style.visibility</p:attrName>
                                        </p:attrNameLst>
                                      </p:cBhvr>
                                      <p:to>
                                        <p:strVal val="visible"/>
                                      </p:to>
                                    </p:set>
                                    <p:animEffect transition="in" filter="fade">
                                      <p:cBhvr>
                                        <p:cTn id="64" dur="500"/>
                                        <p:tgtEl>
                                          <p:spTgt spid="22"/>
                                        </p:tgtEl>
                                      </p:cBhvr>
                                    </p:animEffect>
                                  </p:childTnLst>
                                </p:cTn>
                              </p:par>
                              <p:par>
                                <p:cTn id="65" presetID="10" presetClass="entr" presetSubtype="0" fill="hold" grpId="0" nodeType="withEffect">
                                  <p:stCondLst>
                                    <p:cond delay="0"/>
                                  </p:stCondLst>
                                  <p:childTnLst>
                                    <p:set>
                                      <p:cBhvr>
                                        <p:cTn id="66" dur="1" fill="hold">
                                          <p:stCondLst>
                                            <p:cond delay="0"/>
                                          </p:stCondLst>
                                        </p:cTn>
                                        <p:tgtEl>
                                          <p:spTgt spid="13"/>
                                        </p:tgtEl>
                                        <p:attrNameLst>
                                          <p:attrName>style.visibility</p:attrName>
                                        </p:attrNameLst>
                                      </p:cBhvr>
                                      <p:to>
                                        <p:strVal val="visible"/>
                                      </p:to>
                                    </p:set>
                                    <p:animEffect transition="in" filter="fade">
                                      <p:cBhvr>
                                        <p:cTn id="6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p:bldP spid="11" grpId="0" animBg="1"/>
      <p:bldP spid="12" grpId="0" animBg="1"/>
      <p:bldP spid="13" grpId="0" animBg="1"/>
      <p:bldP spid="15" grpId="0"/>
      <p:bldP spid="19" grpId="0"/>
      <p:bldP spid="21" grpId="0" animBg="1"/>
      <p:bldP spid="22" grpId="0" animBg="1"/>
      <p:bldP spid="20" grpId="0" animBg="1"/>
      <p:bldP spid="26" grpId="0"/>
      <p:bldP spid="27" grpId="0" animBg="1"/>
      <p:bldP spid="28" grpId="0" animBg="1"/>
      <p:bldP spid="29" grpId="0" animBg="1"/>
      <p:bldP spid="32"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Image 5" descr="Une image contenant personne, extérieur, homme, téléphone mobile&#10;&#10;Description générée automatiquement">
            <a:extLst>
              <a:ext uri="{FF2B5EF4-FFF2-40B4-BE49-F238E27FC236}">
                <a16:creationId xmlns:a16="http://schemas.microsoft.com/office/drawing/2014/main" id="{BF830379-209F-BF18-6A44-8B837E6339CE}"/>
              </a:ext>
            </a:extLst>
          </p:cNvPr>
          <p:cNvPicPr>
            <a:picLocks noChangeAspect="1"/>
          </p:cNvPicPr>
          <p:nvPr/>
        </p:nvPicPr>
        <p:blipFill>
          <a:blip r:embed="rId3"/>
          <a:stretch>
            <a:fillRect/>
          </a:stretch>
        </p:blipFill>
        <p:spPr>
          <a:xfrm>
            <a:off x="0" y="1589450"/>
            <a:ext cx="12192000" cy="5347281"/>
          </a:xfrm>
          <a:prstGeom prst="rect">
            <a:avLst/>
          </a:prstGeom>
          <a:solidFill>
            <a:srgbClr val="E84324"/>
          </a:solidFill>
        </p:spPr>
      </p:pic>
      <p:sp>
        <p:nvSpPr>
          <p:cNvPr id="31" name="Titre 1"/>
          <p:cNvSpPr txBox="1">
            <a:spLocks/>
          </p:cNvSpPr>
          <p:nvPr/>
        </p:nvSpPr>
        <p:spPr>
          <a:xfrm>
            <a:off x="816496" y="531296"/>
            <a:ext cx="11038431"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000"/>
              </a:lnSpc>
            </a:pPr>
            <a:r>
              <a:rPr lang="fr-FR" sz="4000" b="1" spc="-150" dirty="0">
                <a:solidFill>
                  <a:srgbClr val="E84424"/>
                </a:solidFill>
                <a:latin typeface="Arial" panose="020B0604020202020204" pitchFamily="34" charset="0"/>
                <a:cs typeface="Arial" panose="020B0604020202020204" pitchFamily="34" charset="0"/>
              </a:rPr>
              <a:t>POST-BAC : BACHELOR</a:t>
            </a:r>
            <a:br>
              <a:rPr lang="fr-FR" sz="4000" b="1" spc="-150" dirty="0">
                <a:solidFill>
                  <a:srgbClr val="E84424"/>
                </a:solidFill>
                <a:latin typeface="Arial" panose="020B0604020202020204" pitchFamily="34" charset="0"/>
                <a:cs typeface="Arial" panose="020B0604020202020204" pitchFamily="34" charset="0"/>
              </a:rPr>
            </a:br>
            <a:r>
              <a:rPr lang="fr-FR" sz="2400" spc="-150" dirty="0">
                <a:solidFill>
                  <a:srgbClr val="E84424"/>
                </a:solidFill>
                <a:latin typeface="Arial" panose="020B0604020202020204" pitchFamily="34" charset="0"/>
                <a:cs typeface="Arial" panose="020B0604020202020204" pitchFamily="34" charset="0"/>
              </a:rPr>
              <a:t>RESPONSABLE ENVIRONNEMENT DE TRAVAIL ET LOGISTIQUE HUMANITAIRE</a:t>
            </a:r>
            <a:r>
              <a:rPr lang="fr-FR" sz="4000" spc="-150" dirty="0">
                <a:solidFill>
                  <a:srgbClr val="E84424"/>
                </a:solidFill>
                <a:latin typeface="Arial" panose="020B0604020202020204" pitchFamily="34" charset="0"/>
                <a:cs typeface="Arial" panose="020B0604020202020204" pitchFamily="34" charset="0"/>
              </a:rPr>
              <a:t> </a:t>
            </a:r>
            <a:endParaRPr lang="fr-FR" sz="4000" spc="-150" dirty="0">
              <a:solidFill>
                <a:schemeClr val="bg1"/>
              </a:solidFill>
              <a:latin typeface="Arial" panose="020B0604020202020204" pitchFamily="34" charset="0"/>
              <a:cs typeface="Arial" panose="020B0604020202020204" pitchFamily="34" charset="0"/>
            </a:endParaRPr>
          </a:p>
        </p:txBody>
      </p:sp>
      <p:sp>
        <p:nvSpPr>
          <p:cNvPr id="35" name="Rectangle à coins arrondis 34"/>
          <p:cNvSpPr/>
          <p:nvPr/>
        </p:nvSpPr>
        <p:spPr>
          <a:xfrm>
            <a:off x="3331535" y="2214092"/>
            <a:ext cx="5280837" cy="517356"/>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643726" y="2530146"/>
            <a:ext cx="10716259" cy="816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1"/>
                </a:solidFill>
                <a:latin typeface="Arial" panose="020B0604020202020204" pitchFamily="34" charset="0"/>
                <a:cs typeface="Arial" panose="020B0604020202020204" pitchFamily="34" charset="0"/>
              </a:rPr>
              <a:t>pour maîtriser chaque compétence de votre futur métier </a:t>
            </a:r>
            <a:endParaRPr lang="fr-FR" sz="1400" dirty="0">
              <a:solidFill>
                <a:schemeClr val="bg1"/>
              </a:solidFill>
              <a:latin typeface="Arial" panose="020B0604020202020204" pitchFamily="34" charset="0"/>
              <a:ea typeface="Gotham Book" charset="0"/>
              <a:cs typeface="Arial" panose="020B0604020202020204" pitchFamily="34" charset="0"/>
            </a:endParaRPr>
          </a:p>
        </p:txBody>
      </p:sp>
      <p:sp>
        <p:nvSpPr>
          <p:cNvPr id="4" name="Rectangle à coins arrondis 34">
            <a:extLst>
              <a:ext uri="{FF2B5EF4-FFF2-40B4-BE49-F238E27FC236}">
                <a16:creationId xmlns:a16="http://schemas.microsoft.com/office/drawing/2014/main" id="{A00D990B-0C88-998A-7767-594A8ACF8595}"/>
              </a:ext>
            </a:extLst>
          </p:cNvPr>
          <p:cNvSpPr/>
          <p:nvPr/>
        </p:nvSpPr>
        <p:spPr>
          <a:xfrm>
            <a:off x="3331535" y="4301936"/>
            <a:ext cx="5231218" cy="517356"/>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2293757" y="4743093"/>
            <a:ext cx="7532178" cy="693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latin typeface="Arial" panose="020B0604020202020204" pitchFamily="34" charset="0"/>
                <a:cs typeface="Arial" panose="020B0604020202020204" pitchFamily="34" charset="0"/>
              </a:rPr>
              <a:t>pour mettre en application vos compétences en contexte professionnel</a:t>
            </a:r>
            <a:endParaRPr lang="fr-FR" sz="1600" spc="-50">
              <a:solidFill>
                <a:schemeClr val="bg1"/>
              </a:solidFill>
              <a:latin typeface="Arial" panose="020B0604020202020204" pitchFamily="34" charset="0"/>
              <a:ea typeface="Gotham Book" charset="0"/>
              <a:cs typeface="Arial" panose="020B0604020202020204" pitchFamily="34" charset="0"/>
            </a:endParaRPr>
          </a:p>
        </p:txBody>
      </p:sp>
      <p:sp>
        <p:nvSpPr>
          <p:cNvPr id="3" name="Chevron 2">
            <a:extLst>
              <a:ext uri="{FF2B5EF4-FFF2-40B4-BE49-F238E27FC236}">
                <a16:creationId xmlns:a16="http://schemas.microsoft.com/office/drawing/2014/main" id="{EFCFC046-60AC-4C3E-5D74-5522E026FAFA}"/>
              </a:ext>
            </a:extLst>
          </p:cNvPr>
          <p:cNvSpPr/>
          <p:nvPr/>
        </p:nvSpPr>
        <p:spPr>
          <a:xfrm rot="5400000">
            <a:off x="5717561" y="3710455"/>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a:extLst>
              <a:ext uri="{FF2B5EF4-FFF2-40B4-BE49-F238E27FC236}">
                <a16:creationId xmlns:a16="http://schemas.microsoft.com/office/drawing/2014/main" id="{7C4DAC85-00A9-3C90-2C70-52BBFFF9920F}"/>
              </a:ext>
            </a:extLst>
          </p:cNvPr>
          <p:cNvSpPr/>
          <p:nvPr/>
        </p:nvSpPr>
        <p:spPr>
          <a:xfrm>
            <a:off x="2768279" y="6346902"/>
            <a:ext cx="6523132" cy="456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latin typeface="Arial" panose="020B0604020202020204" pitchFamily="34" charset="0"/>
                <a:cs typeface="Arial" panose="020B0604020202020204" pitchFamily="34" charset="0"/>
              </a:rPr>
              <a:t>félicitations !</a:t>
            </a:r>
            <a:endParaRPr lang="fr-FR" sz="1600" spc="-50">
              <a:solidFill>
                <a:schemeClr val="bg1"/>
              </a:solidFill>
              <a:latin typeface="Arial" panose="020B0604020202020204" pitchFamily="34" charset="0"/>
              <a:ea typeface="Gotham Book" charset="0"/>
              <a:cs typeface="Arial" panose="020B0604020202020204" pitchFamily="34" charset="0"/>
            </a:endParaRPr>
          </a:p>
        </p:txBody>
      </p:sp>
      <p:sp>
        <p:nvSpPr>
          <p:cNvPr id="8" name="Chevron 7">
            <a:extLst>
              <a:ext uri="{FF2B5EF4-FFF2-40B4-BE49-F238E27FC236}">
                <a16:creationId xmlns:a16="http://schemas.microsoft.com/office/drawing/2014/main" id="{DFDE9F5F-F107-2084-9D3F-1215AC26A323}"/>
              </a:ext>
            </a:extLst>
          </p:cNvPr>
          <p:cNvSpPr/>
          <p:nvPr/>
        </p:nvSpPr>
        <p:spPr>
          <a:xfrm rot="5400000">
            <a:off x="5768588" y="5299347"/>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Rectangle à coins arrondis 34">
            <a:extLst>
              <a:ext uri="{FF2B5EF4-FFF2-40B4-BE49-F238E27FC236}">
                <a16:creationId xmlns:a16="http://schemas.microsoft.com/office/drawing/2014/main" id="{70CD8A2C-86BA-FF3C-A10C-98AA073AB24D}"/>
              </a:ext>
            </a:extLst>
          </p:cNvPr>
          <p:cNvSpPr/>
          <p:nvPr/>
        </p:nvSpPr>
        <p:spPr>
          <a:xfrm>
            <a:off x="3584151" y="3161903"/>
            <a:ext cx="2133681" cy="393561"/>
          </a:xfrm>
          <a:prstGeom prst="round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35E285E-7168-536C-04D4-33EF4067D3C1}"/>
              </a:ext>
            </a:extLst>
          </p:cNvPr>
          <p:cNvSpPr txBox="1"/>
          <p:nvPr/>
        </p:nvSpPr>
        <p:spPr>
          <a:xfrm>
            <a:off x="3673098" y="3168519"/>
            <a:ext cx="1945038" cy="369332"/>
          </a:xfrm>
          <a:prstGeom prst="rect">
            <a:avLst/>
          </a:prstGeom>
          <a:noFill/>
        </p:spPr>
        <p:txBody>
          <a:bodyPr wrap="square" rtlCol="0">
            <a:spAutoFit/>
          </a:bodyPr>
          <a:lstStyle/>
          <a:p>
            <a:pPr algn="ctr"/>
            <a:r>
              <a:rPr lang="fr-FR" sz="1800">
                <a:solidFill>
                  <a:schemeClr val="tx1"/>
                </a:solidFill>
                <a:latin typeface="Arial" panose="020B0604020202020204" pitchFamily="34" charset="0"/>
                <a:cs typeface="Arial" panose="020B0604020202020204" pitchFamily="34" charset="0"/>
              </a:rPr>
              <a:t>70% pratique</a:t>
            </a:r>
            <a:endParaRPr lang="fr-FR" sz="1800" b="1">
              <a:solidFill>
                <a:schemeClr val="tx1"/>
              </a:solidFill>
              <a:latin typeface="Arial" panose="020B0604020202020204" pitchFamily="34" charset="0"/>
              <a:cs typeface="Arial" panose="020B0604020202020204" pitchFamily="34" charset="0"/>
            </a:endParaRPr>
          </a:p>
        </p:txBody>
      </p:sp>
      <p:sp>
        <p:nvSpPr>
          <p:cNvPr id="13" name="Rectangle à coins arrondis 34">
            <a:extLst>
              <a:ext uri="{FF2B5EF4-FFF2-40B4-BE49-F238E27FC236}">
                <a16:creationId xmlns:a16="http://schemas.microsoft.com/office/drawing/2014/main" id="{C19A4361-05AB-6725-8AB2-9C47E478F85D}"/>
              </a:ext>
            </a:extLst>
          </p:cNvPr>
          <p:cNvSpPr/>
          <p:nvPr/>
        </p:nvSpPr>
        <p:spPr>
          <a:xfrm>
            <a:off x="6266401" y="3141884"/>
            <a:ext cx="2133681" cy="413580"/>
          </a:xfrm>
          <a:prstGeom prst="round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35E8E48-18A6-A11C-15E8-A87BB8C7A456}"/>
              </a:ext>
            </a:extLst>
          </p:cNvPr>
          <p:cNvSpPr txBox="1"/>
          <p:nvPr/>
        </p:nvSpPr>
        <p:spPr>
          <a:xfrm>
            <a:off x="6369803" y="3161904"/>
            <a:ext cx="1929539" cy="369332"/>
          </a:xfrm>
          <a:prstGeom prst="rect">
            <a:avLst/>
          </a:prstGeom>
          <a:noFill/>
        </p:spPr>
        <p:txBody>
          <a:bodyPr wrap="square" rtlCol="0">
            <a:spAutoFit/>
          </a:bodyPr>
          <a:lstStyle/>
          <a:p>
            <a:pPr algn="ctr"/>
            <a:r>
              <a:rPr lang="fr-FR" sz="1800">
                <a:solidFill>
                  <a:schemeClr val="tx1"/>
                </a:solidFill>
                <a:latin typeface="Arial" panose="020B0604020202020204" pitchFamily="34" charset="0"/>
                <a:cs typeface="Arial" panose="020B0604020202020204" pitchFamily="34" charset="0"/>
              </a:rPr>
              <a:t>30% théorique</a:t>
            </a:r>
            <a:endParaRPr lang="fr-FR" sz="1800" b="1">
              <a:solidFill>
                <a:schemeClr val="tx1"/>
              </a:solidFill>
              <a:latin typeface="Arial" panose="020B0604020202020204" pitchFamily="34" charset="0"/>
              <a:cs typeface="Arial" panose="020B0604020202020204" pitchFamily="34" charset="0"/>
            </a:endParaRPr>
          </a:p>
        </p:txBody>
      </p:sp>
      <p:sp>
        <p:nvSpPr>
          <p:cNvPr id="18" name="Rectangle à coins arrondis 34">
            <a:extLst>
              <a:ext uri="{FF2B5EF4-FFF2-40B4-BE49-F238E27FC236}">
                <a16:creationId xmlns:a16="http://schemas.microsoft.com/office/drawing/2014/main" id="{08FBB4A9-97A0-362B-67F4-6E49D1235E97}"/>
              </a:ext>
            </a:extLst>
          </p:cNvPr>
          <p:cNvSpPr/>
          <p:nvPr/>
        </p:nvSpPr>
        <p:spPr>
          <a:xfrm>
            <a:off x="3331535" y="5894924"/>
            <a:ext cx="5231218" cy="517356"/>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ACC35D25-D443-FE07-C033-DB2F64FD91B0}"/>
              </a:ext>
            </a:extLst>
          </p:cNvPr>
          <p:cNvSpPr txBox="1"/>
          <p:nvPr/>
        </p:nvSpPr>
        <p:spPr>
          <a:xfrm>
            <a:off x="10149638" y="4915045"/>
            <a:ext cx="1548484" cy="261610"/>
          </a:xfrm>
          <a:prstGeom prst="rect">
            <a:avLst/>
          </a:prstGeom>
          <a:noFill/>
        </p:spPr>
        <p:txBody>
          <a:bodyPr wrap="square" rtlCol="0">
            <a:spAutoFit/>
          </a:bodyPr>
          <a:lstStyle/>
          <a:p>
            <a:pPr algn="ctr"/>
            <a:endParaRPr lang="fr-FR" sz="1100" b="1">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791BA73-3F5C-89DD-2EBD-70ECD721AA1A}"/>
              </a:ext>
            </a:extLst>
          </p:cNvPr>
          <p:cNvSpPr/>
          <p:nvPr/>
        </p:nvSpPr>
        <p:spPr>
          <a:xfrm>
            <a:off x="9802134" y="5451599"/>
            <a:ext cx="2179331" cy="1077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spc="-50">
              <a:solidFill>
                <a:srgbClr val="333331"/>
              </a:solidFill>
              <a:latin typeface="Arial" panose="020B0604020202020204" pitchFamily="34" charset="0"/>
              <a:ea typeface="Gotham Book" charset="0"/>
              <a:cs typeface="Arial" panose="020B0604020202020204" pitchFamily="34" charset="0"/>
            </a:endParaRPr>
          </a:p>
        </p:txBody>
      </p:sp>
      <p:sp>
        <p:nvSpPr>
          <p:cNvPr id="38" name="ZoneTexte 37"/>
          <p:cNvSpPr txBox="1"/>
          <p:nvPr/>
        </p:nvSpPr>
        <p:spPr>
          <a:xfrm>
            <a:off x="3395330" y="4379610"/>
            <a:ext cx="5167423" cy="400110"/>
          </a:xfrm>
          <a:prstGeom prst="rect">
            <a:avLst/>
          </a:prstGeom>
          <a:noFill/>
        </p:spPr>
        <p:txBody>
          <a:bodyPr wrap="square" rtlCol="0">
            <a:spAutoFit/>
          </a:bodyPr>
          <a:lstStyle/>
          <a:p>
            <a:pPr algn="ctr"/>
            <a:r>
              <a:rPr lang="fr-FR" sz="2000" spc="-80">
                <a:solidFill>
                  <a:schemeClr val="bg1"/>
                </a:solidFill>
                <a:latin typeface="Arial" panose="020B0604020202020204" pitchFamily="34" charset="0"/>
                <a:cs typeface="Arial" panose="020B0604020202020204" pitchFamily="34" charset="0"/>
              </a:rPr>
              <a:t>STAGE ET ALTERNANCE </a:t>
            </a:r>
            <a:endParaRPr lang="fr-FR" sz="2000" b="1" spc="-80">
              <a:solidFill>
                <a:schemeClr val="bg1"/>
              </a:solidFill>
              <a:latin typeface="Arial" panose="020B0604020202020204" pitchFamily="34" charset="0"/>
              <a:cs typeface="Arial" panose="020B0604020202020204" pitchFamily="34" charset="0"/>
            </a:endParaRPr>
          </a:p>
        </p:txBody>
      </p:sp>
      <p:sp>
        <p:nvSpPr>
          <p:cNvPr id="36" name="ZoneTexte 35"/>
          <p:cNvSpPr txBox="1"/>
          <p:nvPr/>
        </p:nvSpPr>
        <p:spPr>
          <a:xfrm>
            <a:off x="3584151" y="2290606"/>
            <a:ext cx="4870175" cy="707886"/>
          </a:xfrm>
          <a:prstGeom prst="rect">
            <a:avLst/>
          </a:prstGeom>
          <a:noFill/>
        </p:spPr>
        <p:txBody>
          <a:bodyPr wrap="square" rtlCol="0">
            <a:spAutoFit/>
          </a:bodyPr>
          <a:lstStyle/>
          <a:p>
            <a:pPr algn="ctr"/>
            <a:r>
              <a:rPr lang="fr-FR" sz="2000" dirty="0">
                <a:solidFill>
                  <a:schemeClr val="bg1"/>
                </a:solidFill>
                <a:latin typeface="Arial" panose="020B0604020202020204" pitchFamily="34" charset="0"/>
                <a:cs typeface="Arial" panose="020B0604020202020204" pitchFamily="34" charset="0"/>
              </a:rPr>
              <a:t>TEMPS DE FORMATION </a:t>
            </a:r>
            <a:r>
              <a:rPr lang="fr-FR" sz="2000" b="1" dirty="0">
                <a:solidFill>
                  <a:schemeClr val="bg1"/>
                </a:solidFill>
                <a:latin typeface="Arial" panose="020B0604020202020204" pitchFamily="34" charset="0"/>
                <a:cs typeface="Arial" panose="020B0604020202020204" pitchFamily="34" charset="0"/>
              </a:rPr>
              <a:t>EN CENTRE </a:t>
            </a:r>
            <a:br>
              <a:rPr lang="fr-FR" sz="2000" b="1" dirty="0">
                <a:solidFill>
                  <a:schemeClr val="bg1"/>
                </a:solidFill>
                <a:latin typeface="Arial" panose="020B0604020202020204" pitchFamily="34" charset="0"/>
                <a:cs typeface="Arial" panose="020B0604020202020204" pitchFamily="34" charset="0"/>
              </a:rPr>
            </a:br>
            <a:endParaRPr lang="fr-FR" sz="2000" b="1" dirty="0">
              <a:solidFill>
                <a:schemeClr val="bg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512DD4F1-25EB-1931-AC61-5E17415C73BE}"/>
              </a:ext>
            </a:extLst>
          </p:cNvPr>
          <p:cNvSpPr txBox="1"/>
          <p:nvPr/>
        </p:nvSpPr>
        <p:spPr>
          <a:xfrm>
            <a:off x="3673099" y="5946792"/>
            <a:ext cx="4691372" cy="400110"/>
          </a:xfrm>
          <a:prstGeom prst="rect">
            <a:avLst/>
          </a:prstGeom>
          <a:noFill/>
        </p:spPr>
        <p:txBody>
          <a:bodyPr wrap="square" rtlCol="0">
            <a:spAutoFit/>
          </a:bodyPr>
          <a:lstStyle/>
          <a:p>
            <a:pPr algn="ctr"/>
            <a:r>
              <a:rPr lang="fr-FR" sz="2000">
                <a:solidFill>
                  <a:schemeClr val="bg1"/>
                </a:solidFill>
                <a:latin typeface="Arial" panose="020B0604020202020204" pitchFamily="34" charset="0"/>
                <a:cs typeface="Arial" panose="020B0604020202020204" pitchFamily="34" charset="0"/>
              </a:rPr>
              <a:t>CERTIFICATION ET LICENCE PRO</a:t>
            </a:r>
            <a:endParaRPr lang="fr-FR" sz="2000" b="1">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780862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8"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65"/>
        <p:cNvGrpSpPr/>
        <p:nvPr/>
      </p:nvGrpSpPr>
      <p:grpSpPr>
        <a:xfrm>
          <a:off x="0" y="0"/>
          <a:ext cx="0" cy="0"/>
          <a:chOff x="0" y="0"/>
          <a:chExt cx="0" cy="0"/>
        </a:xfrm>
      </p:grpSpPr>
      <p:sp>
        <p:nvSpPr>
          <p:cNvPr id="5" name="Google Shape;92;p15">
            <a:extLst>
              <a:ext uri="{FF2B5EF4-FFF2-40B4-BE49-F238E27FC236}">
                <a16:creationId xmlns:a16="http://schemas.microsoft.com/office/drawing/2014/main" id="{29FBD4B9-CBBA-F9ED-8455-67BE0902FC02}"/>
              </a:ext>
            </a:extLst>
          </p:cNvPr>
          <p:cNvSpPr txBox="1"/>
          <p:nvPr/>
        </p:nvSpPr>
        <p:spPr>
          <a:xfrm>
            <a:off x="6946962" y="1253352"/>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a:solidFill>
                  <a:schemeClr val="bg1">
                    <a:lumMod val="85000"/>
                  </a:schemeClr>
                </a:solidFill>
                <a:latin typeface="Arial"/>
                <a:ea typeface="Arial"/>
                <a:cs typeface="Arial"/>
                <a:sym typeface="Arial"/>
              </a:rPr>
              <a:t>3</a:t>
            </a:r>
            <a:endParaRPr>
              <a:solidFill>
                <a:schemeClr val="bg1">
                  <a:lumMod val="85000"/>
                </a:schemeClr>
              </a:solidFill>
            </a:endParaRPr>
          </a:p>
        </p:txBody>
      </p:sp>
      <p:sp>
        <p:nvSpPr>
          <p:cNvPr id="4" name="Google Shape;92;p15">
            <a:extLst>
              <a:ext uri="{FF2B5EF4-FFF2-40B4-BE49-F238E27FC236}">
                <a16:creationId xmlns:a16="http://schemas.microsoft.com/office/drawing/2014/main" id="{3A4E1A2B-A118-3062-2784-BF7B5A7DBEBC}"/>
              </a:ext>
            </a:extLst>
          </p:cNvPr>
          <p:cNvSpPr txBox="1"/>
          <p:nvPr/>
        </p:nvSpPr>
        <p:spPr>
          <a:xfrm>
            <a:off x="3963956" y="1286883"/>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a:solidFill>
                  <a:schemeClr val="bg1">
                    <a:lumMod val="85000"/>
                  </a:schemeClr>
                </a:solidFill>
                <a:latin typeface="Arial"/>
                <a:ea typeface="Arial"/>
                <a:cs typeface="Arial"/>
                <a:sym typeface="Arial"/>
              </a:rPr>
              <a:t>2</a:t>
            </a:r>
            <a:endParaRPr>
              <a:solidFill>
                <a:schemeClr val="bg1">
                  <a:lumMod val="85000"/>
                </a:schemeClr>
              </a:solidFill>
            </a:endParaRPr>
          </a:p>
        </p:txBody>
      </p:sp>
      <p:sp>
        <p:nvSpPr>
          <p:cNvPr id="3" name="Google Shape;92;p15">
            <a:extLst>
              <a:ext uri="{FF2B5EF4-FFF2-40B4-BE49-F238E27FC236}">
                <a16:creationId xmlns:a16="http://schemas.microsoft.com/office/drawing/2014/main" id="{F4F5206C-F50F-1E74-31B0-DEFB85CBE3DF}"/>
              </a:ext>
            </a:extLst>
          </p:cNvPr>
          <p:cNvSpPr txBox="1"/>
          <p:nvPr/>
        </p:nvSpPr>
        <p:spPr>
          <a:xfrm>
            <a:off x="825765" y="1330058"/>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a:solidFill>
                  <a:schemeClr val="bg1">
                    <a:lumMod val="85000"/>
                  </a:schemeClr>
                </a:solidFill>
                <a:latin typeface="Arial"/>
                <a:ea typeface="Arial"/>
                <a:cs typeface="Arial"/>
                <a:sym typeface="Arial"/>
              </a:rPr>
              <a:t>1</a:t>
            </a:r>
            <a:endParaRPr>
              <a:solidFill>
                <a:schemeClr val="bg1">
                  <a:lumMod val="85000"/>
                </a:schemeClr>
              </a:solidFill>
            </a:endParaRPr>
          </a:p>
        </p:txBody>
      </p:sp>
      <p:sp>
        <p:nvSpPr>
          <p:cNvPr id="169" name="Google Shape;169;p27"/>
          <p:cNvSpPr/>
          <p:nvPr/>
        </p:nvSpPr>
        <p:spPr>
          <a:xfrm>
            <a:off x="661034" y="4269716"/>
            <a:ext cx="2970600" cy="16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800" b="1" dirty="0">
                <a:solidFill>
                  <a:srgbClr val="333331"/>
                </a:solidFill>
                <a:latin typeface="Arial" panose="020B0604020202020204" pitchFamily="34" charset="0"/>
                <a:cs typeface="Arial" panose="020B0604020202020204" pitchFamily="34" charset="0"/>
              </a:rPr>
              <a:t>Entreprises </a:t>
            </a:r>
            <a:br>
              <a:rPr lang="fr-FR" sz="1800" b="1" dirty="0">
                <a:solidFill>
                  <a:srgbClr val="333331"/>
                </a:solidFill>
                <a:latin typeface="Arial" panose="020B0604020202020204" pitchFamily="34" charset="0"/>
                <a:cs typeface="Arial" panose="020B0604020202020204" pitchFamily="34" charset="0"/>
              </a:rPr>
            </a:br>
            <a:r>
              <a:rPr lang="fr-FR" sz="1800" b="1" dirty="0">
                <a:solidFill>
                  <a:srgbClr val="333331"/>
                </a:solidFill>
                <a:latin typeface="Arial" panose="020B0604020202020204" pitchFamily="34" charset="0"/>
                <a:cs typeface="Arial" panose="020B0604020202020204" pitchFamily="34" charset="0"/>
              </a:rPr>
              <a:t>et organisations </a:t>
            </a:r>
            <a:br>
              <a:rPr lang="fr-FR" sz="1800" b="1" dirty="0">
                <a:solidFill>
                  <a:srgbClr val="333331"/>
                </a:solidFill>
                <a:latin typeface="Arial" panose="020B0604020202020204" pitchFamily="34" charset="0"/>
                <a:cs typeface="Arial" panose="020B0604020202020204" pitchFamily="34" charset="0"/>
              </a:rPr>
            </a:br>
            <a:r>
              <a:rPr lang="fr-FR" sz="1800" dirty="0">
                <a:solidFill>
                  <a:srgbClr val="333331"/>
                </a:solidFill>
                <a:latin typeface="Arial" panose="020B0604020202020204" pitchFamily="34" charset="0"/>
                <a:cs typeface="Arial" panose="020B0604020202020204" pitchFamily="34" charset="0"/>
              </a:rPr>
              <a:t>en France</a:t>
            </a:r>
          </a:p>
          <a:p>
            <a:pPr marL="0" marR="0" lvl="0" indent="0" algn="ctr" rtl="0">
              <a:lnSpc>
                <a:spcPct val="100000"/>
              </a:lnSpc>
              <a:spcBef>
                <a:spcPts val="0"/>
              </a:spcBef>
              <a:spcAft>
                <a:spcPts val="0"/>
              </a:spcAft>
              <a:buClr>
                <a:srgbClr val="000000"/>
              </a:buClr>
              <a:buSzPts val="1700"/>
              <a:buFont typeface="Arial"/>
              <a:buNone/>
            </a:pPr>
            <a:endParaRPr sz="1800" dirty="0">
              <a:solidFill>
                <a:srgbClr val="333331"/>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700"/>
              <a:buFont typeface="Arial"/>
              <a:buNone/>
            </a:pPr>
            <a:endParaRPr sz="1800" b="1" dirty="0">
              <a:solidFill>
                <a:srgbClr val="333331"/>
              </a:solidFill>
              <a:latin typeface="Arial" panose="020B0604020202020204" pitchFamily="34" charset="0"/>
              <a:cs typeface="Arial" panose="020B0604020202020204" pitchFamily="34" charset="0"/>
            </a:endParaRPr>
          </a:p>
          <a:p>
            <a:pPr marL="0" lvl="0" indent="0" algn="ctr" rtl="0">
              <a:spcBef>
                <a:spcPts val="0"/>
              </a:spcBef>
              <a:spcAft>
                <a:spcPts val="0"/>
              </a:spcAft>
              <a:buClr>
                <a:schemeClr val="dk1"/>
              </a:buClr>
              <a:buFont typeface="Arial"/>
              <a:buNone/>
            </a:pPr>
            <a:r>
              <a:rPr lang="fr-FR" sz="1800" b="1" dirty="0">
                <a:solidFill>
                  <a:srgbClr val="333331"/>
                </a:solidFill>
                <a:latin typeface="Arial" panose="020B0604020202020204" pitchFamily="34" charset="0"/>
                <a:cs typeface="Arial" panose="020B0604020202020204" pitchFamily="34" charset="0"/>
              </a:rPr>
              <a:t>Action humanitaire </a:t>
            </a:r>
            <a:br>
              <a:rPr lang="fr-FR" sz="1800" b="1" dirty="0">
                <a:solidFill>
                  <a:srgbClr val="333331"/>
                </a:solidFill>
                <a:latin typeface="Arial" panose="020B0604020202020204" pitchFamily="34" charset="0"/>
                <a:cs typeface="Arial" panose="020B0604020202020204" pitchFamily="34" charset="0"/>
              </a:rPr>
            </a:br>
            <a:r>
              <a:rPr lang="fr-FR" sz="1800" dirty="0">
                <a:solidFill>
                  <a:srgbClr val="333331"/>
                </a:solidFill>
                <a:latin typeface="Arial" panose="020B0604020202020204" pitchFamily="34" charset="0"/>
                <a:cs typeface="Arial" panose="020B0604020202020204" pitchFamily="34" charset="0"/>
              </a:rPr>
              <a:t>à l’international</a:t>
            </a:r>
            <a:endParaRPr sz="1800" dirty="0">
              <a:solidFill>
                <a:srgbClr val="333331"/>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700"/>
              <a:buFont typeface="Arial"/>
              <a:buNone/>
            </a:pPr>
            <a:endParaRPr sz="1800" b="1" dirty="0">
              <a:solidFill>
                <a:srgbClr val="333331"/>
              </a:solidFill>
              <a:latin typeface="Arial" panose="020B0604020202020204" pitchFamily="34" charset="0"/>
              <a:cs typeface="Arial" panose="020B0604020202020204" pitchFamily="34" charset="0"/>
            </a:endParaRPr>
          </a:p>
        </p:txBody>
      </p:sp>
      <p:pic>
        <p:nvPicPr>
          <p:cNvPr id="173" name="Google Shape;173;p27"/>
          <p:cNvPicPr preferRelativeResize="0"/>
          <p:nvPr/>
        </p:nvPicPr>
        <p:blipFill rotWithShape="1">
          <a:blip r:embed="rId3">
            <a:alphaModFix/>
          </a:blip>
          <a:srcRect/>
          <a:stretch/>
        </p:blipFill>
        <p:spPr>
          <a:xfrm>
            <a:off x="10382027" y="3777186"/>
            <a:ext cx="1056662" cy="811799"/>
          </a:xfrm>
          <a:prstGeom prst="rect">
            <a:avLst/>
          </a:prstGeom>
          <a:noFill/>
          <a:ln>
            <a:noFill/>
          </a:ln>
        </p:spPr>
      </p:pic>
      <p:sp>
        <p:nvSpPr>
          <p:cNvPr id="2" name="Google Shape;168;p27">
            <a:extLst>
              <a:ext uri="{FF2B5EF4-FFF2-40B4-BE49-F238E27FC236}">
                <a16:creationId xmlns:a16="http://schemas.microsoft.com/office/drawing/2014/main" id="{93FF4D3D-74C4-FFB1-A8C9-2C1EBCAC52B9}"/>
              </a:ext>
            </a:extLst>
          </p:cNvPr>
          <p:cNvSpPr txBox="1"/>
          <p:nvPr/>
        </p:nvSpPr>
        <p:spPr>
          <a:xfrm>
            <a:off x="723900" y="739201"/>
            <a:ext cx="11040623" cy="811800"/>
          </a:xfrm>
          <a:prstGeom prst="rect">
            <a:avLst/>
          </a:prstGeom>
          <a:noFill/>
          <a:ln>
            <a:noFill/>
          </a:ln>
        </p:spPr>
        <p:txBody>
          <a:bodyPr spcFirstLastPara="1" wrap="square" lIns="91425" tIns="45700" rIns="91425" bIns="45700" anchor="t" anchorCtr="0">
            <a:normAutofit/>
          </a:bodyPr>
          <a:lstStyle/>
          <a:p>
            <a:pPr marL="0" marR="0" lvl="0" indent="0" algn="l" rtl="0">
              <a:lnSpc>
                <a:spcPct val="90000"/>
              </a:lnSpc>
              <a:spcBef>
                <a:spcPts val="0"/>
              </a:spcBef>
              <a:spcAft>
                <a:spcPts val="0"/>
              </a:spcAft>
              <a:buClr>
                <a:srgbClr val="E84424"/>
              </a:buClr>
              <a:buSzPts val="4000"/>
              <a:buFont typeface="Arial"/>
              <a:buNone/>
            </a:pPr>
            <a:r>
              <a:rPr lang="fr-FR" sz="4000" b="1" dirty="0" err="1">
                <a:solidFill>
                  <a:srgbClr val="E84324"/>
                </a:solidFill>
                <a:latin typeface="Arial" panose="020B0604020202020204" pitchFamily="34" charset="0"/>
                <a:cs typeface="Arial" panose="020B0604020202020204" pitchFamily="34" charset="0"/>
              </a:rPr>
              <a:t>Bachelor</a:t>
            </a:r>
            <a:r>
              <a:rPr lang="fr-FR" sz="4000" b="1" dirty="0">
                <a:solidFill>
                  <a:srgbClr val="E84324"/>
                </a:solidFill>
                <a:latin typeface="Arial" panose="020B0604020202020204" pitchFamily="34" charset="0"/>
                <a:cs typeface="Arial" panose="020B0604020202020204" pitchFamily="34" charset="0"/>
              </a:rPr>
              <a:t> </a:t>
            </a:r>
            <a:r>
              <a:rPr lang="fr-FR" sz="4000" b="1" dirty="0" err="1">
                <a:solidFill>
                  <a:srgbClr val="E84324"/>
                </a:solidFill>
                <a:latin typeface="Arial" panose="020B0604020202020204" pitchFamily="34" charset="0"/>
                <a:cs typeface="Arial" panose="020B0604020202020204" pitchFamily="34" charset="0"/>
              </a:rPr>
              <a:t>Bioforce</a:t>
            </a:r>
            <a:r>
              <a:rPr lang="fr-FR" sz="4000" b="1" dirty="0">
                <a:solidFill>
                  <a:srgbClr val="E84324"/>
                </a:solidFill>
                <a:latin typeface="Arial" panose="020B0604020202020204" pitchFamily="34" charset="0"/>
                <a:cs typeface="Arial" panose="020B0604020202020204" pitchFamily="34" charset="0"/>
              </a:rPr>
              <a:t> : 3 points clés</a:t>
            </a:r>
            <a:endParaRPr sz="4000" b="1" i="0" u="none" strike="noStrike" cap="none" dirty="0">
              <a:solidFill>
                <a:srgbClr val="E84324"/>
              </a:solidFill>
              <a:latin typeface="Arial" panose="020B0604020202020204" pitchFamily="34" charset="0"/>
              <a:ea typeface="Arial"/>
              <a:cs typeface="Arial" panose="020B0604020202020204" pitchFamily="34" charset="0"/>
              <a:sym typeface="Arial"/>
            </a:endParaRPr>
          </a:p>
        </p:txBody>
      </p:sp>
      <p:sp>
        <p:nvSpPr>
          <p:cNvPr id="8" name="Chevron 7">
            <a:extLst>
              <a:ext uri="{FF2B5EF4-FFF2-40B4-BE49-F238E27FC236}">
                <a16:creationId xmlns:a16="http://schemas.microsoft.com/office/drawing/2014/main" id="{88ACA86E-9131-F50F-0D31-E9E7EAE3B54C}"/>
              </a:ext>
            </a:extLst>
          </p:cNvPr>
          <p:cNvSpPr/>
          <p:nvPr/>
        </p:nvSpPr>
        <p:spPr>
          <a:xfrm rot="5400000">
            <a:off x="1885077" y="3319550"/>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ZoneTexte 8">
            <a:extLst>
              <a:ext uri="{FF2B5EF4-FFF2-40B4-BE49-F238E27FC236}">
                <a16:creationId xmlns:a16="http://schemas.microsoft.com/office/drawing/2014/main" id="{01DD8F8F-BA91-5710-E003-0B0E0BDC42C9}"/>
              </a:ext>
            </a:extLst>
          </p:cNvPr>
          <p:cNvSpPr txBox="1"/>
          <p:nvPr/>
        </p:nvSpPr>
        <p:spPr>
          <a:xfrm>
            <a:off x="1837641" y="4588985"/>
            <a:ext cx="1155269" cy="1015663"/>
          </a:xfrm>
          <a:prstGeom prst="rect">
            <a:avLst/>
          </a:prstGeom>
          <a:noFill/>
        </p:spPr>
        <p:txBody>
          <a:bodyPr wrap="square" rtlCol="0">
            <a:spAutoFit/>
          </a:bodyPr>
          <a:lstStyle/>
          <a:p>
            <a:r>
              <a:rPr lang="fr-FR" sz="6000" b="1">
                <a:solidFill>
                  <a:srgbClr val="E84324"/>
                </a:solidFill>
                <a:latin typeface="Arial" panose="020B0604020202020204" pitchFamily="34" charset="0"/>
                <a:cs typeface="Arial" panose="020B0604020202020204" pitchFamily="34" charset="0"/>
              </a:rPr>
              <a:t>+</a:t>
            </a:r>
          </a:p>
        </p:txBody>
      </p:sp>
      <p:sp>
        <p:nvSpPr>
          <p:cNvPr id="10" name="ZoneTexte 9">
            <a:extLst>
              <a:ext uri="{FF2B5EF4-FFF2-40B4-BE49-F238E27FC236}">
                <a16:creationId xmlns:a16="http://schemas.microsoft.com/office/drawing/2014/main" id="{8602EF99-1F49-CA79-2CFB-EB51235B196E}"/>
              </a:ext>
            </a:extLst>
          </p:cNvPr>
          <p:cNvSpPr txBox="1"/>
          <p:nvPr/>
        </p:nvSpPr>
        <p:spPr>
          <a:xfrm>
            <a:off x="860003" y="2064763"/>
            <a:ext cx="2660072" cy="1015663"/>
          </a:xfrm>
          <a:prstGeom prst="rect">
            <a:avLst/>
          </a:prstGeom>
          <a:noFill/>
        </p:spPr>
        <p:txBody>
          <a:bodyPr wrap="square" rtlCol="0">
            <a:spAutoFit/>
          </a:bodyPr>
          <a:lstStyle/>
          <a:p>
            <a:pPr algn="ctr"/>
            <a:r>
              <a:rPr lang="fr-FR" sz="2000" b="1">
                <a:solidFill>
                  <a:srgbClr val="E84525"/>
                </a:solidFill>
                <a:latin typeface="Arial" panose="020B0604020202020204" pitchFamily="34" charset="0"/>
                <a:cs typeface="Arial" panose="020B0604020202020204" pitchFamily="34" charset="0"/>
              </a:rPr>
              <a:t>DEUX </a:t>
            </a:r>
            <a:br>
              <a:rPr lang="fr-FR" sz="2000" b="1">
                <a:solidFill>
                  <a:srgbClr val="E84525"/>
                </a:solidFill>
                <a:latin typeface="Arial" panose="020B0604020202020204" pitchFamily="34" charset="0"/>
                <a:cs typeface="Arial" panose="020B0604020202020204" pitchFamily="34" charset="0"/>
              </a:rPr>
            </a:br>
            <a:r>
              <a:rPr lang="fr-FR" sz="2000" b="1">
                <a:solidFill>
                  <a:srgbClr val="E84525"/>
                </a:solidFill>
                <a:latin typeface="Arial" panose="020B0604020202020204" pitchFamily="34" charset="0"/>
                <a:cs typeface="Arial" panose="020B0604020202020204" pitchFamily="34" charset="0"/>
              </a:rPr>
              <a:t>ENVIRONNEMENTS PROFESSIONNELS</a:t>
            </a:r>
          </a:p>
        </p:txBody>
      </p:sp>
      <p:sp>
        <p:nvSpPr>
          <p:cNvPr id="12" name="Google Shape;169;p27">
            <a:extLst>
              <a:ext uri="{FF2B5EF4-FFF2-40B4-BE49-F238E27FC236}">
                <a16:creationId xmlns:a16="http://schemas.microsoft.com/office/drawing/2014/main" id="{05975612-7DD9-4E76-71AC-88AC7E6E3BEF}"/>
              </a:ext>
            </a:extLst>
          </p:cNvPr>
          <p:cNvSpPr/>
          <p:nvPr/>
        </p:nvSpPr>
        <p:spPr>
          <a:xfrm>
            <a:off x="3772792" y="4411063"/>
            <a:ext cx="2970600" cy="16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sz="1800" i="0" u="none" strike="noStrike" cap="none" dirty="0">
                <a:solidFill>
                  <a:srgbClr val="333331"/>
                </a:solidFill>
                <a:latin typeface="Arial" panose="020B0604020202020204" pitchFamily="34" charset="0"/>
                <a:cs typeface="Arial" panose="020B0604020202020204" pitchFamily="34" charset="0"/>
              </a:rPr>
              <a:t>Responsable</a:t>
            </a:r>
            <a:r>
              <a:rPr lang="fr-FR" sz="1800" b="1" i="0" u="none" strike="noStrike" cap="none" dirty="0">
                <a:solidFill>
                  <a:srgbClr val="333331"/>
                </a:solidFill>
                <a:latin typeface="Arial" panose="020B0604020202020204" pitchFamily="34" charset="0"/>
                <a:cs typeface="Arial" panose="020B0604020202020204" pitchFamily="34" charset="0"/>
              </a:rPr>
              <a:t> </a:t>
            </a:r>
          </a:p>
          <a:p>
            <a:pPr marL="0" marR="0" lvl="0" indent="0" algn="ctr" rtl="0">
              <a:lnSpc>
                <a:spcPct val="100000"/>
              </a:lnSpc>
              <a:spcBef>
                <a:spcPts val="0"/>
              </a:spcBef>
              <a:spcAft>
                <a:spcPts val="0"/>
              </a:spcAft>
              <a:buClr>
                <a:srgbClr val="000000"/>
              </a:buClr>
              <a:buSzPts val="1700"/>
              <a:buFont typeface="Arial"/>
              <a:buNone/>
            </a:pPr>
            <a:r>
              <a:rPr lang="fr-FR" sz="1800" b="1" i="0" u="none" strike="noStrike" cap="none" dirty="0">
                <a:solidFill>
                  <a:srgbClr val="333331"/>
                </a:solidFill>
                <a:latin typeface="Arial" panose="020B0604020202020204" pitchFamily="34" charset="0"/>
                <a:cs typeface="Arial" panose="020B0604020202020204" pitchFamily="34" charset="0"/>
              </a:rPr>
              <a:t>de l’Environnement de Travail </a:t>
            </a:r>
          </a:p>
          <a:p>
            <a:pPr marL="0" marR="0" lvl="0" indent="0" algn="ctr" rtl="0">
              <a:lnSpc>
                <a:spcPct val="100000"/>
              </a:lnSpc>
              <a:spcBef>
                <a:spcPts val="0"/>
              </a:spcBef>
              <a:spcAft>
                <a:spcPts val="0"/>
              </a:spcAft>
              <a:buClr>
                <a:srgbClr val="000000"/>
              </a:buClr>
              <a:buSzPts val="1700"/>
              <a:buFont typeface="Arial"/>
              <a:buNone/>
            </a:pPr>
            <a:endParaRPr lang="fr-FR" sz="1800" b="1" dirty="0">
              <a:solidFill>
                <a:srgbClr val="333331"/>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700"/>
              <a:buFont typeface="Arial"/>
              <a:buNone/>
            </a:pPr>
            <a:endParaRPr lang="fr-FR" sz="1800" b="1" dirty="0">
              <a:solidFill>
                <a:srgbClr val="333331"/>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700"/>
              <a:buFont typeface="Arial"/>
              <a:buNone/>
            </a:pPr>
            <a:r>
              <a:rPr lang="fr-FR" sz="1800" dirty="0">
                <a:solidFill>
                  <a:srgbClr val="333331"/>
                </a:solidFill>
                <a:latin typeface="Arial" panose="020B0604020202020204" pitchFamily="34" charset="0"/>
                <a:cs typeface="Arial" panose="020B0604020202020204" pitchFamily="34" charset="0"/>
              </a:rPr>
              <a:t>Responsable</a:t>
            </a:r>
            <a:r>
              <a:rPr lang="fr-FR" sz="1800" b="1" dirty="0">
                <a:solidFill>
                  <a:srgbClr val="333331"/>
                </a:solidFill>
                <a:latin typeface="Arial" panose="020B0604020202020204" pitchFamily="34" charset="0"/>
                <a:cs typeface="Arial" panose="020B0604020202020204" pitchFamily="34" charset="0"/>
              </a:rPr>
              <a:t> </a:t>
            </a:r>
            <a:br>
              <a:rPr lang="fr-FR" sz="1800" b="1" dirty="0">
                <a:solidFill>
                  <a:srgbClr val="333331"/>
                </a:solidFill>
                <a:latin typeface="Arial" panose="020B0604020202020204" pitchFamily="34" charset="0"/>
                <a:cs typeface="Arial" panose="020B0604020202020204" pitchFamily="34" charset="0"/>
              </a:rPr>
            </a:br>
            <a:r>
              <a:rPr lang="fr-FR" sz="1800" b="1" i="0" u="none" strike="noStrike" cap="none" dirty="0">
                <a:solidFill>
                  <a:srgbClr val="333331"/>
                </a:solidFill>
                <a:latin typeface="Arial" panose="020B0604020202020204" pitchFamily="34" charset="0"/>
                <a:cs typeface="Arial" panose="020B0604020202020204" pitchFamily="34" charset="0"/>
              </a:rPr>
              <a:t>de la Logistique Humanitaire</a:t>
            </a:r>
            <a:endParaRPr lang="fr-FR" sz="1600" i="0" u="none" strike="noStrike" cap="none" dirty="0">
              <a:solidFill>
                <a:srgbClr val="000000"/>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700"/>
              <a:buFont typeface="Arial"/>
              <a:buNone/>
            </a:pPr>
            <a:endParaRPr sz="1800" b="1" dirty="0">
              <a:solidFill>
                <a:srgbClr val="333331"/>
              </a:solidFill>
              <a:latin typeface="Arial" panose="020B0604020202020204" pitchFamily="34" charset="0"/>
              <a:cs typeface="Arial" panose="020B0604020202020204" pitchFamily="34" charset="0"/>
            </a:endParaRPr>
          </a:p>
        </p:txBody>
      </p:sp>
      <p:sp>
        <p:nvSpPr>
          <p:cNvPr id="13" name="Chevron 12">
            <a:extLst>
              <a:ext uri="{FF2B5EF4-FFF2-40B4-BE49-F238E27FC236}">
                <a16:creationId xmlns:a16="http://schemas.microsoft.com/office/drawing/2014/main" id="{9CBF7F6E-9DBD-8AF4-335C-7AC3A5A050A2}"/>
              </a:ext>
            </a:extLst>
          </p:cNvPr>
          <p:cNvSpPr/>
          <p:nvPr/>
        </p:nvSpPr>
        <p:spPr>
          <a:xfrm rot="5400000">
            <a:off x="4980840" y="3319550"/>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4" name="ZoneTexte 13">
            <a:extLst>
              <a:ext uri="{FF2B5EF4-FFF2-40B4-BE49-F238E27FC236}">
                <a16:creationId xmlns:a16="http://schemas.microsoft.com/office/drawing/2014/main" id="{FE5FA580-5FA2-66A8-DE69-6F8FB46C4947}"/>
              </a:ext>
            </a:extLst>
          </p:cNvPr>
          <p:cNvSpPr txBox="1"/>
          <p:nvPr/>
        </p:nvSpPr>
        <p:spPr>
          <a:xfrm>
            <a:off x="4933404" y="4588985"/>
            <a:ext cx="1155269" cy="1015663"/>
          </a:xfrm>
          <a:prstGeom prst="rect">
            <a:avLst/>
          </a:prstGeom>
          <a:noFill/>
        </p:spPr>
        <p:txBody>
          <a:bodyPr wrap="square" rtlCol="0">
            <a:spAutoFit/>
          </a:bodyPr>
          <a:lstStyle/>
          <a:p>
            <a:r>
              <a:rPr lang="fr-FR" sz="6000" b="1">
                <a:solidFill>
                  <a:srgbClr val="E84324"/>
                </a:solidFill>
                <a:latin typeface="Arial" panose="020B0604020202020204" pitchFamily="34" charset="0"/>
                <a:cs typeface="Arial" panose="020B0604020202020204" pitchFamily="34" charset="0"/>
              </a:rPr>
              <a:t>+</a:t>
            </a:r>
          </a:p>
        </p:txBody>
      </p:sp>
      <p:sp>
        <p:nvSpPr>
          <p:cNvPr id="15" name="ZoneTexte 14">
            <a:extLst>
              <a:ext uri="{FF2B5EF4-FFF2-40B4-BE49-F238E27FC236}">
                <a16:creationId xmlns:a16="http://schemas.microsoft.com/office/drawing/2014/main" id="{412D9FF7-9AAB-81A6-554D-3A9FAD92EA82}"/>
              </a:ext>
            </a:extLst>
          </p:cNvPr>
          <p:cNvSpPr txBox="1"/>
          <p:nvPr/>
        </p:nvSpPr>
        <p:spPr>
          <a:xfrm>
            <a:off x="3955766" y="2064763"/>
            <a:ext cx="2660072" cy="1015663"/>
          </a:xfrm>
          <a:prstGeom prst="rect">
            <a:avLst/>
          </a:prstGeom>
          <a:noFill/>
        </p:spPr>
        <p:txBody>
          <a:bodyPr wrap="square" rtlCol="0">
            <a:spAutoFit/>
          </a:bodyPr>
          <a:lstStyle/>
          <a:p>
            <a:pPr algn="ctr"/>
            <a:r>
              <a:rPr lang="fr-FR" sz="2000" b="1">
                <a:solidFill>
                  <a:srgbClr val="E84525"/>
                </a:solidFill>
                <a:latin typeface="Arial" panose="020B0604020202020204" pitchFamily="34" charset="0"/>
                <a:cs typeface="Arial" panose="020B0604020202020204" pitchFamily="34" charset="0"/>
              </a:rPr>
              <a:t>UN MÉTIER AU SERVICE DES AUTRES</a:t>
            </a:r>
          </a:p>
        </p:txBody>
      </p:sp>
      <p:sp>
        <p:nvSpPr>
          <p:cNvPr id="17" name="Google Shape;169;p27">
            <a:extLst>
              <a:ext uri="{FF2B5EF4-FFF2-40B4-BE49-F238E27FC236}">
                <a16:creationId xmlns:a16="http://schemas.microsoft.com/office/drawing/2014/main" id="{DBF07542-C168-5FDC-A9A2-57D1E9FA446C}"/>
              </a:ext>
            </a:extLst>
          </p:cNvPr>
          <p:cNvSpPr/>
          <p:nvPr/>
        </p:nvSpPr>
        <p:spPr>
          <a:xfrm>
            <a:off x="6691751" y="4411063"/>
            <a:ext cx="3596591" cy="1654200"/>
          </a:xfrm>
          <a:prstGeom prst="rect">
            <a:avLst/>
          </a:prstGeom>
          <a:solidFill>
            <a:schemeClr val="lt1"/>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700"/>
              <a:buFont typeface="Arial"/>
              <a:buNone/>
            </a:pPr>
            <a:r>
              <a:rPr lang="fr-FR" b="1" i="0" u="none" strike="noStrike" cap="none" dirty="0">
                <a:solidFill>
                  <a:srgbClr val="333331"/>
                </a:solidFill>
                <a:latin typeface="Arial" panose="020B0604020202020204" pitchFamily="34" charset="0"/>
                <a:ea typeface="Arial"/>
                <a:cs typeface="Arial" panose="020B0604020202020204" pitchFamily="34" charset="0"/>
                <a:sym typeface="Arial"/>
              </a:rPr>
              <a:t>Licence professionnelle </a:t>
            </a:r>
            <a:r>
              <a:rPr lang="fr-FR" b="0" i="0" u="none" strike="noStrike" cap="none" dirty="0">
                <a:solidFill>
                  <a:srgbClr val="333331"/>
                </a:solidFill>
                <a:latin typeface="Arial" panose="020B0604020202020204" pitchFamily="34" charset="0"/>
                <a:ea typeface="Arial"/>
                <a:cs typeface="Arial" panose="020B0604020202020204" pitchFamily="34" charset="0"/>
                <a:sym typeface="Arial"/>
              </a:rPr>
              <a:t>Management et Gestion des Bâtis</a:t>
            </a:r>
            <a:endParaRPr lang="fr-FR" b="0" i="0" u="none" strike="noStrike" cap="none" dirty="0">
              <a:solidFill>
                <a:srgbClr val="000000"/>
              </a:solidFill>
              <a:latin typeface="Arial" panose="020B0604020202020204" pitchFamily="34" charset="0"/>
              <a:ea typeface="Arial"/>
              <a:cs typeface="Arial" panose="020B0604020202020204" pitchFamily="34" charset="0"/>
              <a:sym typeface="Arial"/>
            </a:endParaRPr>
          </a:p>
          <a:p>
            <a:pPr marL="0" marR="0" lvl="0" indent="0" algn="ctr" rtl="0">
              <a:lnSpc>
                <a:spcPct val="100000"/>
              </a:lnSpc>
              <a:spcBef>
                <a:spcPts val="0"/>
              </a:spcBef>
              <a:spcAft>
                <a:spcPts val="0"/>
              </a:spcAft>
              <a:buClr>
                <a:srgbClr val="000000"/>
              </a:buClr>
              <a:buSzPts val="1700"/>
              <a:buFont typeface="Arial"/>
              <a:buNone/>
            </a:pPr>
            <a:endParaRPr lang="fr-FR" sz="1800" b="1" dirty="0">
              <a:solidFill>
                <a:srgbClr val="333331"/>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700"/>
              <a:buFont typeface="Arial"/>
              <a:buNone/>
            </a:pPr>
            <a:endParaRPr lang="fr-FR" sz="1800" b="1" dirty="0">
              <a:solidFill>
                <a:srgbClr val="333331"/>
              </a:solidFill>
              <a:latin typeface="Arial" panose="020B0604020202020204" pitchFamily="34" charset="0"/>
              <a:cs typeface="Arial" panose="020B0604020202020204" pitchFamily="34" charset="0"/>
            </a:endParaRPr>
          </a:p>
          <a:p>
            <a:pPr marL="0" marR="0" lvl="0" indent="0" algn="ctr" rtl="0">
              <a:lnSpc>
                <a:spcPct val="100000"/>
              </a:lnSpc>
              <a:spcBef>
                <a:spcPts val="0"/>
              </a:spcBef>
              <a:spcAft>
                <a:spcPts val="0"/>
              </a:spcAft>
              <a:buClr>
                <a:srgbClr val="000000"/>
              </a:buClr>
              <a:buSzPts val="1700"/>
              <a:buFont typeface="Arial"/>
              <a:buNone/>
            </a:pPr>
            <a:r>
              <a:rPr lang="fr-FR" b="1" i="0" u="none" strike="noStrike" cap="none" dirty="0">
                <a:solidFill>
                  <a:srgbClr val="333331"/>
                </a:solidFill>
                <a:latin typeface="Arial" panose="020B0604020202020204" pitchFamily="34" charset="0"/>
                <a:ea typeface="Arial"/>
                <a:cs typeface="Arial" panose="020B0604020202020204" pitchFamily="34" charset="0"/>
                <a:sym typeface="Arial"/>
              </a:rPr>
              <a:t>Certification professionnelle </a:t>
            </a:r>
            <a:r>
              <a:rPr lang="fr-FR" b="0" i="0" u="none" strike="noStrike" cap="none" dirty="0">
                <a:solidFill>
                  <a:srgbClr val="333331"/>
                </a:solidFill>
                <a:latin typeface="Arial" panose="020B0604020202020204" pitchFamily="34" charset="0"/>
                <a:ea typeface="Arial"/>
                <a:cs typeface="Arial" panose="020B0604020202020204" pitchFamily="34" charset="0"/>
                <a:sym typeface="Arial"/>
              </a:rPr>
              <a:t>de niveau 6 (bac+3/4) enregistrée au RNCP</a:t>
            </a:r>
          </a:p>
          <a:p>
            <a:pPr marL="0" marR="0" lvl="0" indent="0" algn="ctr" rtl="0">
              <a:lnSpc>
                <a:spcPct val="100000"/>
              </a:lnSpc>
              <a:spcBef>
                <a:spcPts val="0"/>
              </a:spcBef>
              <a:spcAft>
                <a:spcPts val="0"/>
              </a:spcAft>
              <a:buClr>
                <a:srgbClr val="000000"/>
              </a:buClr>
              <a:buSzPts val="1700"/>
              <a:buFont typeface="Arial"/>
              <a:buNone/>
            </a:pPr>
            <a:endParaRPr sz="1800" b="1" dirty="0">
              <a:solidFill>
                <a:srgbClr val="333331"/>
              </a:solidFill>
              <a:latin typeface="Arial" panose="020B0604020202020204" pitchFamily="34" charset="0"/>
              <a:cs typeface="Arial" panose="020B0604020202020204" pitchFamily="34" charset="0"/>
            </a:endParaRPr>
          </a:p>
        </p:txBody>
      </p:sp>
      <p:sp>
        <p:nvSpPr>
          <p:cNvPr id="18" name="Chevron 17">
            <a:extLst>
              <a:ext uri="{FF2B5EF4-FFF2-40B4-BE49-F238E27FC236}">
                <a16:creationId xmlns:a16="http://schemas.microsoft.com/office/drawing/2014/main" id="{1F3AC8C2-CD04-7BB7-BAF6-B1999058001D}"/>
              </a:ext>
            </a:extLst>
          </p:cNvPr>
          <p:cNvSpPr/>
          <p:nvPr/>
        </p:nvSpPr>
        <p:spPr>
          <a:xfrm rot="5400000">
            <a:off x="8110927" y="3319550"/>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9" name="ZoneTexte 18">
            <a:extLst>
              <a:ext uri="{FF2B5EF4-FFF2-40B4-BE49-F238E27FC236}">
                <a16:creationId xmlns:a16="http://schemas.microsoft.com/office/drawing/2014/main" id="{E367F105-3C76-B5F8-DFE1-E28A294B8EE7}"/>
              </a:ext>
            </a:extLst>
          </p:cNvPr>
          <p:cNvSpPr txBox="1"/>
          <p:nvPr/>
        </p:nvSpPr>
        <p:spPr>
          <a:xfrm>
            <a:off x="8063491" y="4588985"/>
            <a:ext cx="1155269" cy="1015663"/>
          </a:xfrm>
          <a:prstGeom prst="rect">
            <a:avLst/>
          </a:prstGeom>
          <a:noFill/>
        </p:spPr>
        <p:txBody>
          <a:bodyPr wrap="square" rtlCol="0">
            <a:spAutoFit/>
          </a:bodyPr>
          <a:lstStyle/>
          <a:p>
            <a:r>
              <a:rPr lang="fr-FR" sz="6000" b="1">
                <a:solidFill>
                  <a:srgbClr val="E84324"/>
                </a:solidFill>
                <a:latin typeface="Arial" panose="020B0604020202020204" pitchFamily="34" charset="0"/>
                <a:cs typeface="Arial" panose="020B0604020202020204" pitchFamily="34" charset="0"/>
              </a:rPr>
              <a:t>+</a:t>
            </a:r>
          </a:p>
        </p:txBody>
      </p:sp>
      <p:sp>
        <p:nvSpPr>
          <p:cNvPr id="20" name="ZoneTexte 19">
            <a:extLst>
              <a:ext uri="{FF2B5EF4-FFF2-40B4-BE49-F238E27FC236}">
                <a16:creationId xmlns:a16="http://schemas.microsoft.com/office/drawing/2014/main" id="{682E9727-EB19-A680-D3CC-1F852C7E140C}"/>
              </a:ext>
            </a:extLst>
          </p:cNvPr>
          <p:cNvSpPr txBox="1"/>
          <p:nvPr/>
        </p:nvSpPr>
        <p:spPr>
          <a:xfrm>
            <a:off x="7095157" y="2176444"/>
            <a:ext cx="2660072" cy="707886"/>
          </a:xfrm>
          <a:prstGeom prst="rect">
            <a:avLst/>
          </a:prstGeom>
          <a:noFill/>
        </p:spPr>
        <p:txBody>
          <a:bodyPr wrap="square" rtlCol="0">
            <a:spAutoFit/>
          </a:bodyPr>
          <a:lstStyle/>
          <a:p>
            <a:pPr algn="ctr"/>
            <a:r>
              <a:rPr lang="fr-FR" sz="2000" b="1">
                <a:solidFill>
                  <a:srgbClr val="E84525"/>
                </a:solidFill>
                <a:latin typeface="Arial" panose="020B0604020202020204" pitchFamily="34" charset="0"/>
                <a:cs typeface="Arial" panose="020B0604020202020204" pitchFamily="34" charset="0"/>
              </a:rPr>
              <a:t>DEUX </a:t>
            </a:r>
            <a:br>
              <a:rPr lang="fr-FR" sz="2000" b="1">
                <a:solidFill>
                  <a:srgbClr val="E84525"/>
                </a:solidFill>
                <a:latin typeface="Arial" panose="020B0604020202020204" pitchFamily="34" charset="0"/>
                <a:cs typeface="Arial" panose="020B0604020202020204" pitchFamily="34" charset="0"/>
              </a:rPr>
            </a:br>
            <a:r>
              <a:rPr lang="fr-FR" sz="2000" b="1">
                <a:solidFill>
                  <a:srgbClr val="E84525"/>
                </a:solidFill>
                <a:latin typeface="Arial" panose="020B0604020202020204" pitchFamily="34" charset="0"/>
                <a:cs typeface="Arial" panose="020B0604020202020204" pitchFamily="34" charset="0"/>
              </a:rPr>
              <a:t>DIPLÔMES</a:t>
            </a:r>
          </a:p>
        </p:txBody>
      </p:sp>
      <p:pic>
        <p:nvPicPr>
          <p:cNvPr id="25" name="Image 24" descr="Une image contenant ciel nocturne&#10;&#10;Description générée automatiquement">
            <a:extLst>
              <a:ext uri="{FF2B5EF4-FFF2-40B4-BE49-F238E27FC236}">
                <a16:creationId xmlns:a16="http://schemas.microsoft.com/office/drawing/2014/main" id="{8B7AD5EF-98AE-5425-4D72-7966D8029E59}"/>
              </a:ext>
            </a:extLst>
          </p:cNvPr>
          <p:cNvPicPr>
            <a:picLocks noChangeAspect="1"/>
          </p:cNvPicPr>
          <p:nvPr/>
        </p:nvPicPr>
        <p:blipFill>
          <a:blip r:embed="rId4"/>
          <a:stretch>
            <a:fillRect/>
          </a:stretch>
        </p:blipFill>
        <p:spPr>
          <a:xfrm>
            <a:off x="10382027" y="5162447"/>
            <a:ext cx="1067488" cy="1262420"/>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p:cNvSpPr txBox="1">
            <a:spLocks/>
          </p:cNvSpPr>
          <p:nvPr/>
        </p:nvSpPr>
        <p:spPr>
          <a:xfrm>
            <a:off x="729425" y="677559"/>
            <a:ext cx="9310749" cy="830608"/>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a:solidFill>
                  <a:srgbClr val="E84424"/>
                </a:solidFill>
                <a:latin typeface="Arial" panose="020B0604020202020204" pitchFamily="34" charset="0"/>
                <a:cs typeface="Arial" panose="020B0604020202020204" pitchFamily="34" charset="0"/>
              </a:rPr>
              <a:t>Un cursus en 3 ans</a:t>
            </a:r>
          </a:p>
        </p:txBody>
      </p:sp>
      <p:sp>
        <p:nvSpPr>
          <p:cNvPr id="2" name="Rectangle à coins arrondis 34">
            <a:extLst>
              <a:ext uri="{FF2B5EF4-FFF2-40B4-BE49-F238E27FC236}">
                <a16:creationId xmlns:a16="http://schemas.microsoft.com/office/drawing/2014/main" id="{3E427BA7-5BB0-689B-FD26-65B1374A6741}"/>
              </a:ext>
            </a:extLst>
          </p:cNvPr>
          <p:cNvSpPr/>
          <p:nvPr/>
        </p:nvSpPr>
        <p:spPr>
          <a:xfrm>
            <a:off x="848626" y="2256825"/>
            <a:ext cx="2446220" cy="546305"/>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 name="ZoneTexte 3">
            <a:extLst>
              <a:ext uri="{FF2B5EF4-FFF2-40B4-BE49-F238E27FC236}">
                <a16:creationId xmlns:a16="http://schemas.microsoft.com/office/drawing/2014/main" id="{C2D12546-3AE5-7FE5-F661-5669B1303F05}"/>
              </a:ext>
            </a:extLst>
          </p:cNvPr>
          <p:cNvSpPr txBox="1"/>
          <p:nvPr/>
        </p:nvSpPr>
        <p:spPr>
          <a:xfrm>
            <a:off x="836044" y="2324615"/>
            <a:ext cx="2458802" cy="400110"/>
          </a:xfrm>
          <a:prstGeom prst="rect">
            <a:avLst/>
          </a:prstGeom>
          <a:noFill/>
        </p:spPr>
        <p:txBody>
          <a:bodyPr wrap="square" rtlCol="0">
            <a:spAutoFit/>
          </a:bodyPr>
          <a:lstStyle/>
          <a:p>
            <a:pPr algn="ctr"/>
            <a:r>
              <a:rPr lang="fr-FR" sz="2000">
                <a:solidFill>
                  <a:schemeClr val="bg1"/>
                </a:solidFill>
                <a:latin typeface="Arial" panose="020B0604020202020204" pitchFamily="34" charset="0"/>
                <a:cs typeface="Arial" panose="020B0604020202020204" pitchFamily="34" charset="0"/>
              </a:rPr>
              <a:t>ANNEE </a:t>
            </a:r>
            <a:r>
              <a:rPr lang="fr-FR" sz="2000" b="1">
                <a:solidFill>
                  <a:schemeClr val="bg1"/>
                </a:solidFill>
                <a:latin typeface="Arial" panose="020B0604020202020204" pitchFamily="34" charset="0"/>
                <a:cs typeface="Arial" panose="020B0604020202020204" pitchFamily="34" charset="0"/>
              </a:rPr>
              <a:t>1</a:t>
            </a:r>
          </a:p>
        </p:txBody>
      </p:sp>
      <p:sp>
        <p:nvSpPr>
          <p:cNvPr id="5" name="Rectangle à coins arrondis 34">
            <a:extLst>
              <a:ext uri="{FF2B5EF4-FFF2-40B4-BE49-F238E27FC236}">
                <a16:creationId xmlns:a16="http://schemas.microsoft.com/office/drawing/2014/main" id="{7CFD956D-5DD3-30DD-7C62-7E8FCBF15327}"/>
              </a:ext>
            </a:extLst>
          </p:cNvPr>
          <p:cNvSpPr/>
          <p:nvPr/>
        </p:nvSpPr>
        <p:spPr>
          <a:xfrm>
            <a:off x="4865543" y="2249020"/>
            <a:ext cx="2446220" cy="546305"/>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CB397CC4-8D56-BC17-E5AF-3C0202CD90AE}"/>
              </a:ext>
            </a:extLst>
          </p:cNvPr>
          <p:cNvSpPr txBox="1"/>
          <p:nvPr/>
        </p:nvSpPr>
        <p:spPr>
          <a:xfrm>
            <a:off x="4852961" y="2316810"/>
            <a:ext cx="2458802" cy="400110"/>
          </a:xfrm>
          <a:prstGeom prst="rect">
            <a:avLst/>
          </a:prstGeom>
          <a:noFill/>
        </p:spPr>
        <p:txBody>
          <a:bodyPr wrap="square" rtlCol="0">
            <a:spAutoFit/>
          </a:bodyPr>
          <a:lstStyle/>
          <a:p>
            <a:pPr algn="ctr"/>
            <a:r>
              <a:rPr lang="fr-FR" sz="2000">
                <a:solidFill>
                  <a:schemeClr val="bg1"/>
                </a:solidFill>
                <a:latin typeface="Arial" panose="020B0604020202020204" pitchFamily="34" charset="0"/>
                <a:cs typeface="Arial" panose="020B0604020202020204" pitchFamily="34" charset="0"/>
              </a:rPr>
              <a:t>ANNEE </a:t>
            </a:r>
            <a:r>
              <a:rPr lang="fr-FR" sz="2000" b="1">
                <a:solidFill>
                  <a:schemeClr val="bg1"/>
                </a:solidFill>
                <a:latin typeface="Arial" panose="020B0604020202020204" pitchFamily="34" charset="0"/>
                <a:cs typeface="Arial" panose="020B0604020202020204" pitchFamily="34" charset="0"/>
              </a:rPr>
              <a:t>2</a:t>
            </a:r>
          </a:p>
        </p:txBody>
      </p:sp>
      <p:sp>
        <p:nvSpPr>
          <p:cNvPr id="9" name="Rectangle à coins arrondis 34">
            <a:extLst>
              <a:ext uri="{FF2B5EF4-FFF2-40B4-BE49-F238E27FC236}">
                <a16:creationId xmlns:a16="http://schemas.microsoft.com/office/drawing/2014/main" id="{3EF31FFA-F3DC-A78D-B6F6-35D87359C5CF}"/>
              </a:ext>
            </a:extLst>
          </p:cNvPr>
          <p:cNvSpPr/>
          <p:nvPr/>
        </p:nvSpPr>
        <p:spPr>
          <a:xfrm>
            <a:off x="6160616" y="3618837"/>
            <a:ext cx="2845048" cy="54630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fr-FR" sz="3000" b="1">
                <a:solidFill>
                  <a:schemeClr val="tx1">
                    <a:lumMod val="85000"/>
                    <a:lumOff val="15000"/>
                  </a:schemeClr>
                </a:solidFill>
                <a:latin typeface="Arial" panose="020B0604020202020204" pitchFamily="34" charset="0"/>
                <a:cs typeface="Arial" panose="020B0604020202020204" pitchFamily="34" charset="0"/>
              </a:rPr>
              <a:t>en </a:t>
            </a:r>
            <a:br>
              <a:rPr lang="fr-FR" sz="3000" b="1">
                <a:solidFill>
                  <a:schemeClr val="tx1">
                    <a:lumMod val="85000"/>
                    <a:lumOff val="15000"/>
                  </a:schemeClr>
                </a:solidFill>
                <a:latin typeface="Arial" panose="020B0604020202020204" pitchFamily="34" charset="0"/>
                <a:cs typeface="Arial" panose="020B0604020202020204" pitchFamily="34" charset="0"/>
              </a:rPr>
            </a:br>
            <a:r>
              <a:rPr lang="fr-FR" sz="3000" b="1">
                <a:solidFill>
                  <a:schemeClr val="tx1">
                    <a:lumMod val="85000"/>
                    <a:lumOff val="15000"/>
                  </a:schemeClr>
                </a:solidFill>
                <a:latin typeface="Arial" panose="020B0604020202020204" pitchFamily="34" charset="0"/>
                <a:cs typeface="Arial" panose="020B0604020202020204" pitchFamily="34" charset="0"/>
              </a:rPr>
              <a:t>stage humanitaire terrain</a:t>
            </a:r>
          </a:p>
        </p:txBody>
      </p:sp>
      <p:sp>
        <p:nvSpPr>
          <p:cNvPr id="12" name="Rectangle à coins arrondis 34">
            <a:extLst>
              <a:ext uri="{FF2B5EF4-FFF2-40B4-BE49-F238E27FC236}">
                <a16:creationId xmlns:a16="http://schemas.microsoft.com/office/drawing/2014/main" id="{D68627C7-21CC-4DFB-15DE-FF319AEC68DB}"/>
              </a:ext>
            </a:extLst>
          </p:cNvPr>
          <p:cNvSpPr/>
          <p:nvPr/>
        </p:nvSpPr>
        <p:spPr>
          <a:xfrm>
            <a:off x="688850" y="3149636"/>
            <a:ext cx="2845048" cy="152859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fr-FR" sz="3000" b="1" dirty="0">
                <a:solidFill>
                  <a:schemeClr val="tx1">
                    <a:lumMod val="85000"/>
                    <a:lumOff val="15000"/>
                  </a:schemeClr>
                </a:solidFill>
                <a:latin typeface="Arial" panose="020B0604020202020204" pitchFamily="34" charset="0"/>
                <a:cs typeface="Arial" panose="020B0604020202020204" pitchFamily="34" charset="0"/>
              </a:rPr>
              <a:t>en </a:t>
            </a:r>
            <a:br>
              <a:rPr lang="fr-FR" sz="3000" b="1" dirty="0">
                <a:solidFill>
                  <a:schemeClr val="tx1">
                    <a:lumMod val="85000"/>
                    <a:lumOff val="15000"/>
                  </a:schemeClr>
                </a:solidFill>
                <a:latin typeface="Arial" panose="020B0604020202020204" pitchFamily="34" charset="0"/>
                <a:cs typeface="Arial" panose="020B0604020202020204" pitchFamily="34" charset="0"/>
              </a:rPr>
            </a:br>
            <a:r>
              <a:rPr lang="fr-FR" sz="3000" b="1" dirty="0">
                <a:solidFill>
                  <a:schemeClr val="tx1">
                    <a:lumMod val="85000"/>
                    <a:lumOff val="15000"/>
                  </a:schemeClr>
                </a:solidFill>
                <a:latin typeface="Arial" panose="020B0604020202020204" pitchFamily="34" charset="0"/>
                <a:cs typeface="Arial" panose="020B0604020202020204" pitchFamily="34" charset="0"/>
              </a:rPr>
              <a:t>centre </a:t>
            </a:r>
            <a:br>
              <a:rPr lang="fr-FR" sz="3000" b="1" dirty="0">
                <a:solidFill>
                  <a:schemeClr val="tx1">
                    <a:lumMod val="85000"/>
                    <a:lumOff val="15000"/>
                  </a:schemeClr>
                </a:solidFill>
                <a:latin typeface="Arial" panose="020B0604020202020204" pitchFamily="34" charset="0"/>
                <a:cs typeface="Arial" panose="020B0604020202020204" pitchFamily="34" charset="0"/>
              </a:rPr>
            </a:br>
            <a:r>
              <a:rPr lang="fr-FR" sz="3000" b="1" dirty="0">
                <a:solidFill>
                  <a:schemeClr val="tx1">
                    <a:lumMod val="85000"/>
                    <a:lumOff val="15000"/>
                  </a:schemeClr>
                </a:solidFill>
                <a:latin typeface="Arial" panose="020B0604020202020204" pitchFamily="34" charset="0"/>
                <a:cs typeface="Arial" panose="020B0604020202020204" pitchFamily="34" charset="0"/>
              </a:rPr>
              <a:t>de </a:t>
            </a:r>
            <a:br>
              <a:rPr lang="fr-FR" sz="3000" b="1" dirty="0">
                <a:solidFill>
                  <a:schemeClr val="tx1">
                    <a:lumMod val="85000"/>
                    <a:lumOff val="15000"/>
                  </a:schemeClr>
                </a:solidFill>
                <a:latin typeface="Arial" panose="020B0604020202020204" pitchFamily="34" charset="0"/>
                <a:cs typeface="Arial" panose="020B0604020202020204" pitchFamily="34" charset="0"/>
              </a:rPr>
            </a:br>
            <a:r>
              <a:rPr lang="fr-FR" sz="3000" b="1" dirty="0">
                <a:solidFill>
                  <a:schemeClr val="tx1">
                    <a:lumMod val="85000"/>
                    <a:lumOff val="15000"/>
                  </a:schemeClr>
                </a:solidFill>
                <a:latin typeface="Arial" panose="020B0604020202020204" pitchFamily="34" charset="0"/>
                <a:cs typeface="Arial" panose="020B0604020202020204" pitchFamily="34" charset="0"/>
              </a:rPr>
              <a:t>formation</a:t>
            </a:r>
          </a:p>
        </p:txBody>
      </p:sp>
      <p:sp>
        <p:nvSpPr>
          <p:cNvPr id="13" name="Rectangle à coins arrondis 34">
            <a:extLst>
              <a:ext uri="{FF2B5EF4-FFF2-40B4-BE49-F238E27FC236}">
                <a16:creationId xmlns:a16="http://schemas.microsoft.com/office/drawing/2014/main" id="{E2E3AA84-22B4-D260-FAB0-41970A2EE7FC}"/>
              </a:ext>
            </a:extLst>
          </p:cNvPr>
          <p:cNvSpPr/>
          <p:nvPr/>
        </p:nvSpPr>
        <p:spPr>
          <a:xfrm>
            <a:off x="4077943" y="3139156"/>
            <a:ext cx="2845048" cy="1528593"/>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fr-FR" sz="3000" b="1">
                <a:solidFill>
                  <a:schemeClr val="tx1">
                    <a:lumMod val="85000"/>
                    <a:lumOff val="15000"/>
                  </a:schemeClr>
                </a:solidFill>
                <a:latin typeface="Arial" panose="020B0604020202020204" pitchFamily="34" charset="0"/>
                <a:cs typeface="Arial" panose="020B0604020202020204" pitchFamily="34" charset="0"/>
              </a:rPr>
              <a:t>en </a:t>
            </a:r>
            <a:br>
              <a:rPr lang="fr-FR" sz="3000" b="1">
                <a:solidFill>
                  <a:schemeClr val="tx1">
                    <a:lumMod val="85000"/>
                    <a:lumOff val="15000"/>
                  </a:schemeClr>
                </a:solidFill>
                <a:latin typeface="Arial" panose="020B0604020202020204" pitchFamily="34" charset="0"/>
                <a:cs typeface="Arial" panose="020B0604020202020204" pitchFamily="34" charset="0"/>
              </a:rPr>
            </a:br>
            <a:r>
              <a:rPr lang="fr-FR" sz="3000" b="1">
                <a:solidFill>
                  <a:schemeClr val="tx1">
                    <a:lumMod val="85000"/>
                    <a:lumOff val="15000"/>
                  </a:schemeClr>
                </a:solidFill>
                <a:latin typeface="Arial" panose="020B0604020202020204" pitchFamily="34" charset="0"/>
                <a:cs typeface="Arial" panose="020B0604020202020204" pitchFamily="34" charset="0"/>
              </a:rPr>
              <a:t>centre </a:t>
            </a:r>
            <a:br>
              <a:rPr lang="fr-FR" sz="3000" b="1">
                <a:solidFill>
                  <a:schemeClr val="tx1">
                    <a:lumMod val="85000"/>
                    <a:lumOff val="15000"/>
                  </a:schemeClr>
                </a:solidFill>
                <a:latin typeface="Arial" panose="020B0604020202020204" pitchFamily="34" charset="0"/>
                <a:cs typeface="Arial" panose="020B0604020202020204" pitchFamily="34" charset="0"/>
              </a:rPr>
            </a:br>
            <a:r>
              <a:rPr lang="fr-FR" sz="3000" b="1">
                <a:solidFill>
                  <a:schemeClr val="tx1">
                    <a:lumMod val="85000"/>
                    <a:lumOff val="15000"/>
                  </a:schemeClr>
                </a:solidFill>
                <a:latin typeface="Arial" panose="020B0604020202020204" pitchFamily="34" charset="0"/>
                <a:cs typeface="Arial" panose="020B0604020202020204" pitchFamily="34" charset="0"/>
              </a:rPr>
              <a:t>de </a:t>
            </a:r>
            <a:br>
              <a:rPr lang="fr-FR" sz="3000" b="1">
                <a:solidFill>
                  <a:schemeClr val="tx1">
                    <a:lumMod val="85000"/>
                    <a:lumOff val="15000"/>
                  </a:schemeClr>
                </a:solidFill>
                <a:latin typeface="Arial" panose="020B0604020202020204" pitchFamily="34" charset="0"/>
                <a:cs typeface="Arial" panose="020B0604020202020204" pitchFamily="34" charset="0"/>
              </a:rPr>
            </a:br>
            <a:r>
              <a:rPr lang="fr-FR" sz="3000" b="1">
                <a:solidFill>
                  <a:schemeClr val="tx1">
                    <a:lumMod val="85000"/>
                    <a:lumOff val="15000"/>
                  </a:schemeClr>
                </a:solidFill>
                <a:latin typeface="Arial" panose="020B0604020202020204" pitchFamily="34" charset="0"/>
                <a:cs typeface="Arial" panose="020B0604020202020204" pitchFamily="34" charset="0"/>
              </a:rPr>
              <a:t>formation</a:t>
            </a:r>
          </a:p>
        </p:txBody>
      </p:sp>
      <p:sp>
        <p:nvSpPr>
          <p:cNvPr id="14" name="Rectangle à coins arrondis 34">
            <a:extLst>
              <a:ext uri="{FF2B5EF4-FFF2-40B4-BE49-F238E27FC236}">
                <a16:creationId xmlns:a16="http://schemas.microsoft.com/office/drawing/2014/main" id="{880CAD59-158C-7D0B-AFF1-DA072BFA27E6}"/>
              </a:ext>
            </a:extLst>
          </p:cNvPr>
          <p:cNvSpPr/>
          <p:nvPr/>
        </p:nvSpPr>
        <p:spPr>
          <a:xfrm>
            <a:off x="9042323" y="2272868"/>
            <a:ext cx="2446220" cy="546305"/>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ZoneTexte 14">
            <a:extLst>
              <a:ext uri="{FF2B5EF4-FFF2-40B4-BE49-F238E27FC236}">
                <a16:creationId xmlns:a16="http://schemas.microsoft.com/office/drawing/2014/main" id="{944BDFA8-146B-9247-E819-9F7163946248}"/>
              </a:ext>
            </a:extLst>
          </p:cNvPr>
          <p:cNvSpPr txBox="1"/>
          <p:nvPr/>
        </p:nvSpPr>
        <p:spPr>
          <a:xfrm>
            <a:off x="9029741" y="2340658"/>
            <a:ext cx="2458802" cy="400110"/>
          </a:xfrm>
          <a:prstGeom prst="rect">
            <a:avLst/>
          </a:prstGeom>
          <a:noFill/>
        </p:spPr>
        <p:txBody>
          <a:bodyPr wrap="square" rtlCol="0">
            <a:spAutoFit/>
          </a:bodyPr>
          <a:lstStyle/>
          <a:p>
            <a:pPr algn="ctr"/>
            <a:r>
              <a:rPr lang="fr-FR" sz="2000">
                <a:solidFill>
                  <a:schemeClr val="bg1"/>
                </a:solidFill>
                <a:latin typeface="Arial" panose="020B0604020202020204" pitchFamily="34" charset="0"/>
                <a:cs typeface="Arial" panose="020B0604020202020204" pitchFamily="34" charset="0"/>
              </a:rPr>
              <a:t>ANNEE </a:t>
            </a:r>
            <a:r>
              <a:rPr lang="fr-FR" sz="2000" b="1">
                <a:solidFill>
                  <a:schemeClr val="bg1"/>
                </a:solidFill>
                <a:latin typeface="Arial" panose="020B0604020202020204" pitchFamily="34" charset="0"/>
                <a:cs typeface="Arial" panose="020B0604020202020204" pitchFamily="34" charset="0"/>
              </a:rPr>
              <a:t>3</a:t>
            </a:r>
          </a:p>
        </p:txBody>
      </p:sp>
      <p:sp>
        <p:nvSpPr>
          <p:cNvPr id="16" name="Rectangle à coins arrondis 34">
            <a:extLst>
              <a:ext uri="{FF2B5EF4-FFF2-40B4-BE49-F238E27FC236}">
                <a16:creationId xmlns:a16="http://schemas.microsoft.com/office/drawing/2014/main" id="{D0343DFF-E861-5A98-ADB6-4794DEF896D3}"/>
              </a:ext>
            </a:extLst>
          </p:cNvPr>
          <p:cNvSpPr/>
          <p:nvPr/>
        </p:nvSpPr>
        <p:spPr>
          <a:xfrm>
            <a:off x="9430363" y="3622779"/>
            <a:ext cx="2845048" cy="546305"/>
          </a:xfrm>
          <a:prstGeom prst="roundRect">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3000"/>
              </a:lnSpc>
            </a:pPr>
            <a:r>
              <a:rPr lang="fr-FR" sz="3000" b="1">
                <a:solidFill>
                  <a:schemeClr val="tx1">
                    <a:lumMod val="85000"/>
                    <a:lumOff val="15000"/>
                  </a:schemeClr>
                </a:solidFill>
                <a:latin typeface="Arial" panose="020B0604020202020204" pitchFamily="34" charset="0"/>
                <a:cs typeface="Arial" panose="020B0604020202020204" pitchFamily="34" charset="0"/>
              </a:rPr>
              <a:t>en </a:t>
            </a:r>
            <a:br>
              <a:rPr lang="fr-FR" sz="3000" b="1">
                <a:solidFill>
                  <a:schemeClr val="tx1">
                    <a:lumMod val="85000"/>
                    <a:lumOff val="15000"/>
                  </a:schemeClr>
                </a:solidFill>
                <a:latin typeface="Arial" panose="020B0604020202020204" pitchFamily="34" charset="0"/>
                <a:cs typeface="Arial" panose="020B0604020202020204" pitchFamily="34" charset="0"/>
              </a:rPr>
            </a:br>
            <a:r>
              <a:rPr lang="fr-FR" sz="3000" b="1">
                <a:solidFill>
                  <a:schemeClr val="tx1">
                    <a:lumMod val="85000"/>
                    <a:lumOff val="15000"/>
                  </a:schemeClr>
                </a:solidFill>
                <a:latin typeface="Arial" panose="020B0604020202020204" pitchFamily="34" charset="0"/>
                <a:cs typeface="Arial" panose="020B0604020202020204" pitchFamily="34" charset="0"/>
              </a:rPr>
              <a:t>alternance </a:t>
            </a:r>
            <a:br>
              <a:rPr lang="fr-FR" sz="3000" b="1">
                <a:solidFill>
                  <a:schemeClr val="tx1">
                    <a:lumMod val="85000"/>
                    <a:lumOff val="15000"/>
                  </a:schemeClr>
                </a:solidFill>
                <a:latin typeface="Arial" panose="020B0604020202020204" pitchFamily="34" charset="0"/>
                <a:cs typeface="Arial" panose="020B0604020202020204" pitchFamily="34" charset="0"/>
              </a:rPr>
            </a:br>
            <a:r>
              <a:rPr lang="fr-FR" sz="3000" b="1">
                <a:solidFill>
                  <a:schemeClr val="tx1">
                    <a:lumMod val="85000"/>
                    <a:lumOff val="15000"/>
                  </a:schemeClr>
                </a:solidFill>
                <a:latin typeface="Arial" panose="020B0604020202020204" pitchFamily="34" charset="0"/>
                <a:cs typeface="Arial" panose="020B0604020202020204" pitchFamily="34" charset="0"/>
              </a:rPr>
              <a:t>en </a:t>
            </a:r>
            <a:br>
              <a:rPr lang="fr-FR" sz="3000" b="1">
                <a:solidFill>
                  <a:schemeClr val="tx1">
                    <a:lumMod val="85000"/>
                    <a:lumOff val="15000"/>
                  </a:schemeClr>
                </a:solidFill>
                <a:latin typeface="Arial" panose="020B0604020202020204" pitchFamily="34" charset="0"/>
                <a:cs typeface="Arial" panose="020B0604020202020204" pitchFamily="34" charset="0"/>
              </a:rPr>
            </a:br>
            <a:r>
              <a:rPr lang="fr-FR" sz="3000" b="1">
                <a:solidFill>
                  <a:schemeClr val="tx1">
                    <a:lumMod val="85000"/>
                    <a:lumOff val="15000"/>
                  </a:schemeClr>
                </a:solidFill>
                <a:latin typeface="Arial" panose="020B0604020202020204" pitchFamily="34" charset="0"/>
                <a:cs typeface="Arial" panose="020B0604020202020204" pitchFamily="34" charset="0"/>
              </a:rPr>
              <a:t>entreprise</a:t>
            </a:r>
          </a:p>
        </p:txBody>
      </p:sp>
      <p:sp>
        <p:nvSpPr>
          <p:cNvPr id="17" name="Google Shape;220;p31">
            <a:extLst>
              <a:ext uri="{FF2B5EF4-FFF2-40B4-BE49-F238E27FC236}">
                <a16:creationId xmlns:a16="http://schemas.microsoft.com/office/drawing/2014/main" id="{1DB56C29-9497-1E47-C7BC-21BB28FDF733}"/>
              </a:ext>
            </a:extLst>
          </p:cNvPr>
          <p:cNvSpPr/>
          <p:nvPr/>
        </p:nvSpPr>
        <p:spPr>
          <a:xfrm>
            <a:off x="4133363" y="4253486"/>
            <a:ext cx="4636566" cy="1481700"/>
          </a:xfrm>
          <a:prstGeom prst="rect">
            <a:avLst/>
          </a:prstGeom>
          <a:noFill/>
          <a:ln>
            <a:noFill/>
          </a:ln>
        </p:spPr>
        <p:txBody>
          <a:bodyPr spcFirstLastPara="1" wrap="square" lIns="91425" tIns="45700" rIns="91425" bIns="45700" anchor="ctr" anchorCtr="0">
            <a:noAutofit/>
          </a:bodyPr>
          <a:lstStyle/>
          <a:p>
            <a:pPr marL="0" marR="0" lvl="0" indent="0" algn="l" rtl="0">
              <a:lnSpc>
                <a:spcPct val="106250"/>
              </a:lnSpc>
              <a:spcBef>
                <a:spcPts val="0"/>
              </a:spcBef>
              <a:spcAft>
                <a:spcPts val="0"/>
              </a:spcAft>
              <a:buClr>
                <a:srgbClr val="000000"/>
              </a:buClr>
              <a:buSzPts val="1600"/>
              <a:buFont typeface="Arial"/>
              <a:buNone/>
            </a:pPr>
            <a:r>
              <a:rPr lang="fr-FR" sz="1400">
                <a:solidFill>
                  <a:srgbClr val="333331"/>
                </a:solidFill>
                <a:latin typeface="Arial" panose="020B0604020202020204" pitchFamily="34" charset="0"/>
                <a:cs typeface="Arial" panose="020B0604020202020204" pitchFamily="34" charset="0"/>
              </a:rPr>
              <a:t>APPROFONDISSEMENT HUMANITAIRE</a:t>
            </a:r>
            <a:endParaRPr sz="1400">
              <a:solidFill>
                <a:srgbClr val="333331"/>
              </a:solidFill>
              <a:latin typeface="Arial" panose="020B0604020202020204" pitchFamily="34" charset="0"/>
              <a:cs typeface="Arial" panose="020B0604020202020204" pitchFamily="34" charset="0"/>
            </a:endParaRPr>
          </a:p>
          <a:p>
            <a:pPr marL="0" marR="0" lvl="0" indent="0" algn="l" rtl="0">
              <a:lnSpc>
                <a:spcPct val="106250"/>
              </a:lnSpc>
              <a:spcBef>
                <a:spcPts val="0"/>
              </a:spcBef>
              <a:spcAft>
                <a:spcPts val="0"/>
              </a:spcAft>
              <a:buClr>
                <a:srgbClr val="000000"/>
              </a:buClr>
              <a:buSzPts val="1600"/>
              <a:buFont typeface="Arial"/>
              <a:buNone/>
            </a:pPr>
            <a:r>
              <a:rPr lang="fr-FR" sz="1400">
                <a:solidFill>
                  <a:srgbClr val="E84525"/>
                </a:solidFill>
                <a:latin typeface="Arial" panose="020B0604020202020204" pitchFamily="34" charset="0"/>
                <a:cs typeface="Arial" panose="020B0604020202020204" pitchFamily="34" charset="0"/>
              </a:rPr>
              <a:t>octobre-juin : 4 mois de formation + 3/4 mois de stage </a:t>
            </a:r>
            <a:endParaRPr sz="1400">
              <a:solidFill>
                <a:srgbClr val="E84525"/>
              </a:solidFill>
              <a:latin typeface="Arial" panose="020B0604020202020204" pitchFamily="34" charset="0"/>
              <a:cs typeface="Arial" panose="020B0604020202020204" pitchFamily="34" charset="0"/>
            </a:endParaRPr>
          </a:p>
        </p:txBody>
      </p:sp>
      <p:sp>
        <p:nvSpPr>
          <p:cNvPr id="18" name="Google Shape;221;p31">
            <a:extLst>
              <a:ext uri="{FF2B5EF4-FFF2-40B4-BE49-F238E27FC236}">
                <a16:creationId xmlns:a16="http://schemas.microsoft.com/office/drawing/2014/main" id="{9CAAFDB8-3933-5740-9CFF-F1FBFA0054D4}"/>
              </a:ext>
            </a:extLst>
          </p:cNvPr>
          <p:cNvSpPr txBox="1"/>
          <p:nvPr/>
        </p:nvSpPr>
        <p:spPr>
          <a:xfrm>
            <a:off x="9448083" y="4678860"/>
            <a:ext cx="2605373" cy="1098219"/>
          </a:xfrm>
          <a:prstGeom prst="rect">
            <a:avLst/>
          </a:prstGeom>
          <a:noFill/>
          <a:ln>
            <a:noFill/>
          </a:ln>
        </p:spPr>
        <p:txBody>
          <a:bodyPr spcFirstLastPara="1" wrap="square" lIns="91425" tIns="91425" rIns="91425" bIns="91425" anchor="ctr" anchorCtr="0">
            <a:spAutoFit/>
          </a:bodyPr>
          <a:lstStyle/>
          <a:p>
            <a:pPr marL="0" marR="0" lvl="0" indent="0" algn="l" rtl="0">
              <a:lnSpc>
                <a:spcPct val="106250"/>
              </a:lnSpc>
              <a:spcBef>
                <a:spcPts val="0"/>
              </a:spcBef>
              <a:spcAft>
                <a:spcPts val="0"/>
              </a:spcAft>
              <a:buClr>
                <a:srgbClr val="000000"/>
              </a:buClr>
              <a:buSzPts val="1600"/>
              <a:buFont typeface="Arial"/>
              <a:buNone/>
            </a:pPr>
            <a:r>
              <a:rPr lang="fr-FR" sz="1400">
                <a:solidFill>
                  <a:srgbClr val="333331"/>
                </a:solidFill>
                <a:latin typeface="Arial" panose="020B0604020202020204" pitchFamily="34" charset="0"/>
                <a:cs typeface="Arial" panose="020B0604020202020204" pitchFamily="34" charset="0"/>
              </a:rPr>
              <a:t>APPROFONDISSEMENT ENVIRONNEMENT </a:t>
            </a:r>
            <a:br>
              <a:rPr lang="fr-FR" sz="1400">
                <a:solidFill>
                  <a:srgbClr val="333331"/>
                </a:solidFill>
                <a:latin typeface="Arial" panose="020B0604020202020204" pitchFamily="34" charset="0"/>
                <a:cs typeface="Arial" panose="020B0604020202020204" pitchFamily="34" charset="0"/>
              </a:rPr>
            </a:br>
            <a:r>
              <a:rPr lang="fr-FR" sz="1400">
                <a:solidFill>
                  <a:srgbClr val="333331"/>
                </a:solidFill>
                <a:latin typeface="Arial" panose="020B0604020202020204" pitchFamily="34" charset="0"/>
                <a:cs typeface="Arial" panose="020B0604020202020204" pitchFamily="34" charset="0"/>
              </a:rPr>
              <a:t>DE TRAVAIL</a:t>
            </a:r>
            <a:endParaRPr sz="1400">
              <a:solidFill>
                <a:srgbClr val="333331"/>
              </a:solidFill>
              <a:latin typeface="Arial" panose="020B0604020202020204" pitchFamily="34" charset="0"/>
              <a:cs typeface="Arial" panose="020B0604020202020204" pitchFamily="34" charset="0"/>
            </a:endParaRPr>
          </a:p>
          <a:p>
            <a:pPr marL="0" marR="0" lvl="0" indent="0" algn="l" rtl="0">
              <a:lnSpc>
                <a:spcPct val="106250"/>
              </a:lnSpc>
              <a:spcBef>
                <a:spcPts val="0"/>
              </a:spcBef>
              <a:spcAft>
                <a:spcPts val="0"/>
              </a:spcAft>
              <a:buClr>
                <a:srgbClr val="000000"/>
              </a:buClr>
              <a:buSzPts val="1600"/>
              <a:buFont typeface="Arial"/>
              <a:buNone/>
            </a:pPr>
            <a:r>
              <a:rPr lang="fr-FR" sz="1400">
                <a:solidFill>
                  <a:srgbClr val="E84525"/>
                </a:solidFill>
                <a:latin typeface="Arial" panose="020B0604020202020204" pitchFamily="34" charset="0"/>
                <a:cs typeface="Arial" panose="020B0604020202020204" pitchFamily="34" charset="0"/>
              </a:rPr>
              <a:t>3 semaines/mois, </a:t>
            </a:r>
            <a:r>
              <a:rPr lang="fr-FR" sz="1400" err="1">
                <a:solidFill>
                  <a:srgbClr val="E84525"/>
                </a:solidFill>
                <a:latin typeface="Arial" panose="020B0604020202020204" pitchFamily="34" charset="0"/>
                <a:cs typeface="Arial" panose="020B0604020202020204" pitchFamily="34" charset="0"/>
              </a:rPr>
              <a:t>sept.-sept</a:t>
            </a:r>
            <a:r>
              <a:rPr lang="fr-FR" sz="1400">
                <a:solidFill>
                  <a:srgbClr val="E84525"/>
                </a:solidFill>
                <a:latin typeface="Arial" panose="020B0604020202020204" pitchFamily="34" charset="0"/>
                <a:cs typeface="Arial" panose="020B0604020202020204" pitchFamily="34" charset="0"/>
              </a:rPr>
              <a:t>.</a:t>
            </a:r>
            <a:endParaRPr sz="1400">
              <a:solidFill>
                <a:srgbClr val="E84525"/>
              </a:solidFill>
              <a:latin typeface="Arial" panose="020B0604020202020204" pitchFamily="34" charset="0"/>
              <a:cs typeface="Arial" panose="020B0604020202020204" pitchFamily="34" charset="0"/>
            </a:endParaRPr>
          </a:p>
        </p:txBody>
      </p:sp>
      <p:sp>
        <p:nvSpPr>
          <p:cNvPr id="19" name="Google Shape;222;p31">
            <a:extLst>
              <a:ext uri="{FF2B5EF4-FFF2-40B4-BE49-F238E27FC236}">
                <a16:creationId xmlns:a16="http://schemas.microsoft.com/office/drawing/2014/main" id="{288A7BBC-5CCA-79C4-A761-1D6B77316DB9}"/>
              </a:ext>
            </a:extLst>
          </p:cNvPr>
          <p:cNvSpPr txBox="1"/>
          <p:nvPr/>
        </p:nvSpPr>
        <p:spPr>
          <a:xfrm>
            <a:off x="765988" y="4678229"/>
            <a:ext cx="1935648" cy="641427"/>
          </a:xfrm>
          <a:prstGeom prst="rect">
            <a:avLst/>
          </a:prstGeom>
          <a:noFill/>
          <a:ln>
            <a:noFill/>
          </a:ln>
        </p:spPr>
        <p:txBody>
          <a:bodyPr spcFirstLastPara="1" wrap="square" lIns="91425" tIns="91425" rIns="91425" bIns="91425" anchor="t" anchorCtr="0">
            <a:spAutoFit/>
          </a:bodyPr>
          <a:lstStyle/>
          <a:p>
            <a:pPr marL="0" lvl="0" indent="0" algn="l" rtl="0">
              <a:lnSpc>
                <a:spcPct val="106250"/>
              </a:lnSpc>
              <a:spcBef>
                <a:spcPts val="0"/>
              </a:spcBef>
              <a:spcAft>
                <a:spcPts val="0"/>
              </a:spcAft>
              <a:buNone/>
            </a:pPr>
            <a:r>
              <a:rPr lang="fr-FR" sz="1400" dirty="0">
                <a:solidFill>
                  <a:srgbClr val="333331"/>
                </a:solidFill>
                <a:latin typeface="Arial" panose="020B0604020202020204" pitchFamily="34" charset="0"/>
                <a:cs typeface="Arial" panose="020B0604020202020204" pitchFamily="34" charset="0"/>
              </a:rPr>
              <a:t>FONDAMENTAUX</a:t>
            </a:r>
            <a:endParaRPr sz="1400" dirty="0">
              <a:solidFill>
                <a:srgbClr val="333331"/>
              </a:solidFill>
              <a:latin typeface="Arial" panose="020B0604020202020204" pitchFamily="34" charset="0"/>
              <a:cs typeface="Arial" panose="020B0604020202020204" pitchFamily="34" charset="0"/>
            </a:endParaRPr>
          </a:p>
          <a:p>
            <a:pPr marL="0" lvl="0" indent="0" algn="l" rtl="0">
              <a:lnSpc>
                <a:spcPct val="106250"/>
              </a:lnSpc>
              <a:spcBef>
                <a:spcPts val="0"/>
              </a:spcBef>
              <a:spcAft>
                <a:spcPts val="0"/>
              </a:spcAft>
              <a:buNone/>
            </a:pPr>
            <a:r>
              <a:rPr lang="fr-FR" sz="1400" dirty="0">
                <a:solidFill>
                  <a:srgbClr val="E84525"/>
                </a:solidFill>
                <a:latin typeface="Arial" panose="020B0604020202020204" pitchFamily="34" charset="0"/>
                <a:cs typeface="Arial" panose="020B0604020202020204" pitchFamily="34" charset="0"/>
              </a:rPr>
              <a:t>septembre-juin</a:t>
            </a:r>
            <a:endParaRPr sz="1400" dirty="0">
              <a:solidFill>
                <a:srgbClr val="E84525"/>
              </a:solidFill>
              <a:latin typeface="Arial" panose="020B0604020202020204" pitchFamily="34" charset="0"/>
              <a:cs typeface="Arial" panose="020B0604020202020204" pitchFamily="34" charset="0"/>
            </a:endParaRPr>
          </a:p>
        </p:txBody>
      </p:sp>
      <p:sp>
        <p:nvSpPr>
          <p:cNvPr id="20" name="Chevron 19">
            <a:extLst>
              <a:ext uri="{FF2B5EF4-FFF2-40B4-BE49-F238E27FC236}">
                <a16:creationId xmlns:a16="http://schemas.microsoft.com/office/drawing/2014/main" id="{6BC8A38E-B15D-8CA0-1C54-156953F0475C}"/>
              </a:ext>
            </a:extLst>
          </p:cNvPr>
          <p:cNvSpPr/>
          <p:nvPr/>
        </p:nvSpPr>
        <p:spPr>
          <a:xfrm>
            <a:off x="3393945" y="3634512"/>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1" name="Chevron 20">
            <a:extLst>
              <a:ext uri="{FF2B5EF4-FFF2-40B4-BE49-F238E27FC236}">
                <a16:creationId xmlns:a16="http://schemas.microsoft.com/office/drawing/2014/main" id="{08A7C5E5-D829-CFD7-4326-6ECF67722F19}"/>
              </a:ext>
            </a:extLst>
          </p:cNvPr>
          <p:cNvSpPr/>
          <p:nvPr/>
        </p:nvSpPr>
        <p:spPr>
          <a:xfrm>
            <a:off x="8827118" y="3634512"/>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2" name="ZoneTexte 21">
            <a:extLst>
              <a:ext uri="{FF2B5EF4-FFF2-40B4-BE49-F238E27FC236}">
                <a16:creationId xmlns:a16="http://schemas.microsoft.com/office/drawing/2014/main" id="{128385F1-BB76-69CE-4181-F40DDA699BA9}"/>
              </a:ext>
            </a:extLst>
          </p:cNvPr>
          <p:cNvSpPr txBox="1"/>
          <p:nvPr/>
        </p:nvSpPr>
        <p:spPr>
          <a:xfrm>
            <a:off x="5626622" y="3378039"/>
            <a:ext cx="1155269" cy="1015663"/>
          </a:xfrm>
          <a:prstGeom prst="rect">
            <a:avLst/>
          </a:prstGeom>
          <a:noFill/>
        </p:spPr>
        <p:txBody>
          <a:bodyPr wrap="square" rtlCol="0">
            <a:spAutoFit/>
          </a:bodyPr>
          <a:lstStyle/>
          <a:p>
            <a:r>
              <a:rPr lang="fr-FR" sz="6000" b="1">
                <a:solidFill>
                  <a:srgbClr val="E84324"/>
                </a:solidFill>
              </a:rPr>
              <a:t>+</a:t>
            </a:r>
          </a:p>
        </p:txBody>
      </p:sp>
    </p:spTree>
    <p:extLst>
      <p:ext uri="{BB962C8B-B14F-4D97-AF65-F5344CB8AC3E}">
        <p14:creationId xmlns:p14="http://schemas.microsoft.com/office/powerpoint/2010/main" val="58770339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Image 9" descr="Une image contenant texte, personne, préparation&#10;&#10;Description générée automatiquement">
            <a:extLst>
              <a:ext uri="{FF2B5EF4-FFF2-40B4-BE49-F238E27FC236}">
                <a16:creationId xmlns:a16="http://schemas.microsoft.com/office/drawing/2014/main" id="{275B6A43-7B62-23C3-56C0-4649C5DFCA17}"/>
              </a:ext>
            </a:extLst>
          </p:cNvPr>
          <p:cNvPicPr>
            <a:picLocks noChangeAspect="1"/>
          </p:cNvPicPr>
          <p:nvPr/>
        </p:nvPicPr>
        <p:blipFill rotWithShape="1">
          <a:blip r:embed="rId3">
            <a:extLst>
              <a:ext uri="{BEBA8EAE-BF5A-486C-A8C5-ECC9F3942E4B}">
                <a14:imgProps xmlns:a14="http://schemas.microsoft.com/office/drawing/2010/main">
                  <a14:imgLayer r:embed="rId4">
                    <a14:imgEffect>
                      <a14:colorTemperature colorTemp="5900"/>
                    </a14:imgEffect>
                  </a14:imgLayer>
                </a14:imgProps>
              </a:ext>
              <a:ext uri="{28A0092B-C50C-407E-A947-70E740481C1C}">
                <a14:useLocalDpi xmlns:a14="http://schemas.microsoft.com/office/drawing/2010/main" val="0"/>
              </a:ext>
            </a:extLst>
          </a:blip>
          <a:srcRect l="20879" t="13902" r="2265" b="41253"/>
          <a:stretch/>
        </p:blipFill>
        <p:spPr>
          <a:xfrm>
            <a:off x="0" y="1522641"/>
            <a:ext cx="12192000" cy="5335359"/>
          </a:xfrm>
          <a:prstGeom prst="rect">
            <a:avLst/>
          </a:prstGeom>
        </p:spPr>
      </p:pic>
      <p:sp>
        <p:nvSpPr>
          <p:cNvPr id="31" name="Titre 1"/>
          <p:cNvSpPr txBox="1">
            <a:spLocks/>
          </p:cNvSpPr>
          <p:nvPr/>
        </p:nvSpPr>
        <p:spPr>
          <a:xfrm>
            <a:off x="816496" y="531296"/>
            <a:ext cx="11038431" cy="1325563"/>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ts val="3000"/>
              </a:lnSpc>
            </a:pPr>
            <a:r>
              <a:rPr lang="fr-FR" sz="4000" b="1" spc="-150" dirty="0">
                <a:solidFill>
                  <a:srgbClr val="E84424"/>
                </a:solidFill>
                <a:latin typeface="Arial" panose="020B0604020202020204" pitchFamily="34" charset="0"/>
                <a:cs typeface="Arial" panose="020B0604020202020204" pitchFamily="34" charset="0"/>
              </a:rPr>
              <a:t>+ 22 ANS</a:t>
            </a:r>
            <a:br>
              <a:rPr lang="fr-FR" sz="4000" b="1" spc="-150" dirty="0">
                <a:solidFill>
                  <a:srgbClr val="E84424"/>
                </a:solidFill>
                <a:latin typeface="Arial" panose="020B0604020202020204" pitchFamily="34" charset="0"/>
                <a:cs typeface="Arial" panose="020B0604020202020204" pitchFamily="34" charset="0"/>
              </a:rPr>
            </a:br>
            <a:r>
              <a:rPr lang="fr-FR" sz="2400" spc="-150" dirty="0">
                <a:solidFill>
                  <a:srgbClr val="E84424"/>
                </a:solidFill>
                <a:latin typeface="Arial" panose="020B0604020202020204" pitchFamily="34" charset="0"/>
                <a:cs typeface="Arial" panose="020B0604020202020204" pitchFamily="34" charset="0"/>
              </a:rPr>
              <a:t>FORMATIONS PROFESSIONNELLES 3 OU 6 MOIS</a:t>
            </a:r>
            <a:endParaRPr lang="fr-FR" sz="4000" spc="-150" dirty="0">
              <a:solidFill>
                <a:schemeClr val="bg1"/>
              </a:solidFill>
              <a:latin typeface="Arial" panose="020B0604020202020204" pitchFamily="34" charset="0"/>
              <a:cs typeface="Arial" panose="020B0604020202020204" pitchFamily="34" charset="0"/>
            </a:endParaRPr>
          </a:p>
        </p:txBody>
      </p:sp>
      <p:sp>
        <p:nvSpPr>
          <p:cNvPr id="35" name="Rectangle à coins arrondis 34"/>
          <p:cNvSpPr/>
          <p:nvPr/>
        </p:nvSpPr>
        <p:spPr>
          <a:xfrm>
            <a:off x="3331535" y="2214092"/>
            <a:ext cx="5280837" cy="517356"/>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0" name="Rectangle 39"/>
          <p:cNvSpPr/>
          <p:nvPr/>
        </p:nvSpPr>
        <p:spPr>
          <a:xfrm>
            <a:off x="643726" y="2530146"/>
            <a:ext cx="10716259" cy="81669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dirty="0">
                <a:solidFill>
                  <a:schemeClr val="bg1"/>
                </a:solidFill>
                <a:latin typeface="Arial" panose="020B0604020202020204" pitchFamily="34" charset="0"/>
                <a:cs typeface="Arial" panose="020B0604020202020204" pitchFamily="34" charset="0"/>
              </a:rPr>
              <a:t>pour maîtriser chaque compétence de votre futur métier </a:t>
            </a:r>
            <a:endParaRPr lang="fr-FR" sz="1400" dirty="0">
              <a:solidFill>
                <a:schemeClr val="bg1"/>
              </a:solidFill>
              <a:latin typeface="Arial" panose="020B0604020202020204" pitchFamily="34" charset="0"/>
              <a:ea typeface="Gotham Book" charset="0"/>
              <a:cs typeface="Arial" panose="020B0604020202020204" pitchFamily="34" charset="0"/>
            </a:endParaRPr>
          </a:p>
        </p:txBody>
      </p:sp>
      <p:sp>
        <p:nvSpPr>
          <p:cNvPr id="4" name="Rectangle à coins arrondis 34">
            <a:extLst>
              <a:ext uri="{FF2B5EF4-FFF2-40B4-BE49-F238E27FC236}">
                <a16:creationId xmlns:a16="http://schemas.microsoft.com/office/drawing/2014/main" id="{A00D990B-0C88-998A-7767-594A8ACF8595}"/>
              </a:ext>
            </a:extLst>
          </p:cNvPr>
          <p:cNvSpPr/>
          <p:nvPr/>
        </p:nvSpPr>
        <p:spPr>
          <a:xfrm>
            <a:off x="3331535" y="4301936"/>
            <a:ext cx="5231218" cy="517356"/>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42" name="Rectangle 41"/>
          <p:cNvSpPr/>
          <p:nvPr/>
        </p:nvSpPr>
        <p:spPr>
          <a:xfrm>
            <a:off x="2293757" y="4743093"/>
            <a:ext cx="7532178" cy="69370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latin typeface="Arial" panose="020B0604020202020204" pitchFamily="34" charset="0"/>
                <a:cs typeface="Arial" panose="020B0604020202020204" pitchFamily="34" charset="0"/>
              </a:rPr>
              <a:t>pour mettre en application vos compétences en contexte professionnel</a:t>
            </a:r>
            <a:endParaRPr lang="fr-FR" sz="1600" spc="-50">
              <a:solidFill>
                <a:schemeClr val="bg1"/>
              </a:solidFill>
              <a:latin typeface="Arial" panose="020B0604020202020204" pitchFamily="34" charset="0"/>
              <a:ea typeface="Gotham Book" charset="0"/>
              <a:cs typeface="Arial" panose="020B0604020202020204" pitchFamily="34" charset="0"/>
            </a:endParaRPr>
          </a:p>
        </p:txBody>
      </p:sp>
      <p:sp>
        <p:nvSpPr>
          <p:cNvPr id="3" name="Chevron 2">
            <a:extLst>
              <a:ext uri="{FF2B5EF4-FFF2-40B4-BE49-F238E27FC236}">
                <a16:creationId xmlns:a16="http://schemas.microsoft.com/office/drawing/2014/main" id="{EFCFC046-60AC-4C3E-5D74-5522E026FAFA}"/>
              </a:ext>
            </a:extLst>
          </p:cNvPr>
          <p:cNvSpPr/>
          <p:nvPr/>
        </p:nvSpPr>
        <p:spPr>
          <a:xfrm rot="5400000">
            <a:off x="5717561" y="3710455"/>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7" name="Rectangle 6">
            <a:extLst>
              <a:ext uri="{FF2B5EF4-FFF2-40B4-BE49-F238E27FC236}">
                <a16:creationId xmlns:a16="http://schemas.microsoft.com/office/drawing/2014/main" id="{7C4DAC85-00A9-3C90-2C70-52BBFFF9920F}"/>
              </a:ext>
            </a:extLst>
          </p:cNvPr>
          <p:cNvSpPr/>
          <p:nvPr/>
        </p:nvSpPr>
        <p:spPr>
          <a:xfrm>
            <a:off x="2768279" y="6346902"/>
            <a:ext cx="6523132" cy="45678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600">
                <a:solidFill>
                  <a:schemeClr val="bg1"/>
                </a:solidFill>
                <a:latin typeface="Arial" panose="020B0604020202020204" pitchFamily="34" charset="0"/>
                <a:cs typeface="Arial" panose="020B0604020202020204" pitchFamily="34" charset="0"/>
              </a:rPr>
              <a:t>félicitations !</a:t>
            </a:r>
            <a:endParaRPr lang="fr-FR" sz="1600" spc="-50">
              <a:solidFill>
                <a:schemeClr val="bg1"/>
              </a:solidFill>
              <a:latin typeface="Arial" panose="020B0604020202020204" pitchFamily="34" charset="0"/>
              <a:ea typeface="Gotham Book" charset="0"/>
              <a:cs typeface="Arial" panose="020B0604020202020204" pitchFamily="34" charset="0"/>
            </a:endParaRPr>
          </a:p>
        </p:txBody>
      </p:sp>
      <p:sp>
        <p:nvSpPr>
          <p:cNvPr id="8" name="Chevron 7">
            <a:extLst>
              <a:ext uri="{FF2B5EF4-FFF2-40B4-BE49-F238E27FC236}">
                <a16:creationId xmlns:a16="http://schemas.microsoft.com/office/drawing/2014/main" id="{DFDE9F5F-F107-2084-9D3F-1215AC26A323}"/>
              </a:ext>
            </a:extLst>
          </p:cNvPr>
          <p:cNvSpPr/>
          <p:nvPr/>
        </p:nvSpPr>
        <p:spPr>
          <a:xfrm rot="5400000">
            <a:off x="5768588" y="5299347"/>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 name="Rectangle à coins arrondis 34">
            <a:extLst>
              <a:ext uri="{FF2B5EF4-FFF2-40B4-BE49-F238E27FC236}">
                <a16:creationId xmlns:a16="http://schemas.microsoft.com/office/drawing/2014/main" id="{70CD8A2C-86BA-FF3C-A10C-98AA073AB24D}"/>
              </a:ext>
            </a:extLst>
          </p:cNvPr>
          <p:cNvSpPr/>
          <p:nvPr/>
        </p:nvSpPr>
        <p:spPr>
          <a:xfrm>
            <a:off x="3584151" y="3161903"/>
            <a:ext cx="2133681" cy="393561"/>
          </a:xfrm>
          <a:prstGeom prst="round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9" name="ZoneTexte 8">
            <a:extLst>
              <a:ext uri="{FF2B5EF4-FFF2-40B4-BE49-F238E27FC236}">
                <a16:creationId xmlns:a16="http://schemas.microsoft.com/office/drawing/2014/main" id="{735E285E-7168-536C-04D4-33EF4067D3C1}"/>
              </a:ext>
            </a:extLst>
          </p:cNvPr>
          <p:cNvSpPr txBox="1"/>
          <p:nvPr/>
        </p:nvSpPr>
        <p:spPr>
          <a:xfrm>
            <a:off x="3673098" y="3168519"/>
            <a:ext cx="1945038" cy="369332"/>
          </a:xfrm>
          <a:prstGeom prst="rect">
            <a:avLst/>
          </a:prstGeom>
          <a:noFill/>
        </p:spPr>
        <p:txBody>
          <a:bodyPr wrap="square" rtlCol="0">
            <a:spAutoFit/>
          </a:bodyPr>
          <a:lstStyle/>
          <a:p>
            <a:pPr algn="ctr"/>
            <a:r>
              <a:rPr lang="fr-FR" sz="1800">
                <a:solidFill>
                  <a:schemeClr val="tx1"/>
                </a:solidFill>
                <a:latin typeface="Arial" panose="020B0604020202020204" pitchFamily="34" charset="0"/>
                <a:cs typeface="Arial" panose="020B0604020202020204" pitchFamily="34" charset="0"/>
              </a:rPr>
              <a:t>70% pratique</a:t>
            </a:r>
            <a:endParaRPr lang="fr-FR" sz="1800" b="1">
              <a:solidFill>
                <a:schemeClr val="tx1"/>
              </a:solidFill>
              <a:latin typeface="Arial" panose="020B0604020202020204" pitchFamily="34" charset="0"/>
              <a:cs typeface="Arial" panose="020B0604020202020204" pitchFamily="34" charset="0"/>
            </a:endParaRPr>
          </a:p>
        </p:txBody>
      </p:sp>
      <p:sp>
        <p:nvSpPr>
          <p:cNvPr id="13" name="Rectangle à coins arrondis 34">
            <a:extLst>
              <a:ext uri="{FF2B5EF4-FFF2-40B4-BE49-F238E27FC236}">
                <a16:creationId xmlns:a16="http://schemas.microsoft.com/office/drawing/2014/main" id="{C19A4361-05AB-6725-8AB2-9C47E478F85D}"/>
              </a:ext>
            </a:extLst>
          </p:cNvPr>
          <p:cNvSpPr/>
          <p:nvPr/>
        </p:nvSpPr>
        <p:spPr>
          <a:xfrm>
            <a:off x="6266401" y="3141884"/>
            <a:ext cx="2133681" cy="413580"/>
          </a:xfrm>
          <a:prstGeom prst="roundRect">
            <a:avLst/>
          </a:prstGeom>
          <a:solidFill>
            <a:schemeClr val="bg1">
              <a:lumMod val="8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ZoneTexte 13">
            <a:extLst>
              <a:ext uri="{FF2B5EF4-FFF2-40B4-BE49-F238E27FC236}">
                <a16:creationId xmlns:a16="http://schemas.microsoft.com/office/drawing/2014/main" id="{235E8E48-18A6-A11C-15E8-A87BB8C7A456}"/>
              </a:ext>
            </a:extLst>
          </p:cNvPr>
          <p:cNvSpPr txBox="1"/>
          <p:nvPr/>
        </p:nvSpPr>
        <p:spPr>
          <a:xfrm>
            <a:off x="6369803" y="3161904"/>
            <a:ext cx="1929539" cy="369332"/>
          </a:xfrm>
          <a:prstGeom prst="rect">
            <a:avLst/>
          </a:prstGeom>
          <a:noFill/>
        </p:spPr>
        <p:txBody>
          <a:bodyPr wrap="square" rtlCol="0">
            <a:spAutoFit/>
          </a:bodyPr>
          <a:lstStyle/>
          <a:p>
            <a:pPr algn="ctr"/>
            <a:r>
              <a:rPr lang="fr-FR" sz="1800">
                <a:solidFill>
                  <a:schemeClr val="tx1"/>
                </a:solidFill>
                <a:latin typeface="Arial" panose="020B0604020202020204" pitchFamily="34" charset="0"/>
                <a:cs typeface="Arial" panose="020B0604020202020204" pitchFamily="34" charset="0"/>
              </a:rPr>
              <a:t>30% théorique</a:t>
            </a:r>
            <a:endParaRPr lang="fr-FR" sz="1800" b="1">
              <a:solidFill>
                <a:schemeClr val="tx1"/>
              </a:solidFill>
              <a:latin typeface="Arial" panose="020B0604020202020204" pitchFamily="34" charset="0"/>
              <a:cs typeface="Arial" panose="020B0604020202020204" pitchFamily="34" charset="0"/>
            </a:endParaRPr>
          </a:p>
        </p:txBody>
      </p:sp>
      <p:sp>
        <p:nvSpPr>
          <p:cNvPr id="18" name="Rectangle à coins arrondis 34">
            <a:extLst>
              <a:ext uri="{FF2B5EF4-FFF2-40B4-BE49-F238E27FC236}">
                <a16:creationId xmlns:a16="http://schemas.microsoft.com/office/drawing/2014/main" id="{08FBB4A9-97A0-362B-67F4-6E49D1235E97}"/>
              </a:ext>
            </a:extLst>
          </p:cNvPr>
          <p:cNvSpPr/>
          <p:nvPr/>
        </p:nvSpPr>
        <p:spPr>
          <a:xfrm>
            <a:off x="3331535" y="5894924"/>
            <a:ext cx="5231218" cy="517356"/>
          </a:xfrm>
          <a:prstGeom prst="roundRect">
            <a:avLst/>
          </a:prstGeom>
          <a:solidFill>
            <a:srgbClr val="E84324"/>
          </a:solid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ZoneTexte 20">
            <a:extLst>
              <a:ext uri="{FF2B5EF4-FFF2-40B4-BE49-F238E27FC236}">
                <a16:creationId xmlns:a16="http://schemas.microsoft.com/office/drawing/2014/main" id="{ACC35D25-D443-FE07-C033-DB2F64FD91B0}"/>
              </a:ext>
            </a:extLst>
          </p:cNvPr>
          <p:cNvSpPr txBox="1"/>
          <p:nvPr/>
        </p:nvSpPr>
        <p:spPr>
          <a:xfrm>
            <a:off x="10149638" y="4915045"/>
            <a:ext cx="1548484" cy="261610"/>
          </a:xfrm>
          <a:prstGeom prst="rect">
            <a:avLst/>
          </a:prstGeom>
          <a:noFill/>
        </p:spPr>
        <p:txBody>
          <a:bodyPr wrap="square" rtlCol="0">
            <a:spAutoFit/>
          </a:bodyPr>
          <a:lstStyle/>
          <a:p>
            <a:pPr algn="ctr"/>
            <a:endParaRPr lang="fr-FR" sz="1100" b="1">
              <a:solidFill>
                <a:schemeClr val="tx1"/>
              </a:solidFill>
              <a:latin typeface="Arial" panose="020B0604020202020204" pitchFamily="34" charset="0"/>
              <a:cs typeface="Arial" panose="020B0604020202020204" pitchFamily="34" charset="0"/>
            </a:endParaRPr>
          </a:p>
        </p:txBody>
      </p:sp>
      <p:sp>
        <p:nvSpPr>
          <p:cNvPr id="23" name="Rectangle 22">
            <a:extLst>
              <a:ext uri="{FF2B5EF4-FFF2-40B4-BE49-F238E27FC236}">
                <a16:creationId xmlns:a16="http://schemas.microsoft.com/office/drawing/2014/main" id="{3791BA73-3F5C-89DD-2EBD-70ECD721AA1A}"/>
              </a:ext>
            </a:extLst>
          </p:cNvPr>
          <p:cNvSpPr/>
          <p:nvPr/>
        </p:nvSpPr>
        <p:spPr>
          <a:xfrm>
            <a:off x="9802134" y="5451599"/>
            <a:ext cx="2179331" cy="107707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700" spc="-50">
              <a:solidFill>
                <a:srgbClr val="333331"/>
              </a:solidFill>
              <a:latin typeface="Arial" panose="020B0604020202020204" pitchFamily="34" charset="0"/>
              <a:ea typeface="Gotham Book" charset="0"/>
              <a:cs typeface="Arial" panose="020B0604020202020204" pitchFamily="34" charset="0"/>
            </a:endParaRPr>
          </a:p>
        </p:txBody>
      </p:sp>
      <p:sp>
        <p:nvSpPr>
          <p:cNvPr id="38" name="ZoneTexte 37"/>
          <p:cNvSpPr txBox="1"/>
          <p:nvPr/>
        </p:nvSpPr>
        <p:spPr>
          <a:xfrm>
            <a:off x="3395330" y="4379610"/>
            <a:ext cx="5167423" cy="400110"/>
          </a:xfrm>
          <a:prstGeom prst="rect">
            <a:avLst/>
          </a:prstGeom>
          <a:noFill/>
        </p:spPr>
        <p:txBody>
          <a:bodyPr wrap="square" rtlCol="0">
            <a:spAutoFit/>
          </a:bodyPr>
          <a:lstStyle/>
          <a:p>
            <a:pPr algn="ctr"/>
            <a:r>
              <a:rPr lang="fr-FR" sz="2000" spc="-80" dirty="0">
                <a:solidFill>
                  <a:schemeClr val="bg1"/>
                </a:solidFill>
                <a:latin typeface="Arial" panose="020B0604020202020204" pitchFamily="34" charset="0"/>
                <a:cs typeface="Arial" panose="020B0604020202020204" pitchFamily="34" charset="0"/>
              </a:rPr>
              <a:t>ALTERNANCE OU MISSION TERRAIN </a:t>
            </a:r>
            <a:endParaRPr lang="fr-FR" sz="2000" b="1" spc="-80" dirty="0">
              <a:solidFill>
                <a:schemeClr val="bg1"/>
              </a:solidFill>
              <a:latin typeface="Arial" panose="020B0604020202020204" pitchFamily="34" charset="0"/>
              <a:cs typeface="Arial" panose="020B0604020202020204" pitchFamily="34" charset="0"/>
            </a:endParaRPr>
          </a:p>
        </p:txBody>
      </p:sp>
      <p:sp>
        <p:nvSpPr>
          <p:cNvPr id="36" name="ZoneTexte 35"/>
          <p:cNvSpPr txBox="1"/>
          <p:nvPr/>
        </p:nvSpPr>
        <p:spPr>
          <a:xfrm>
            <a:off x="3584151" y="2290606"/>
            <a:ext cx="4870175" cy="707886"/>
          </a:xfrm>
          <a:prstGeom prst="rect">
            <a:avLst/>
          </a:prstGeom>
          <a:noFill/>
        </p:spPr>
        <p:txBody>
          <a:bodyPr wrap="square" rtlCol="0">
            <a:spAutoFit/>
          </a:bodyPr>
          <a:lstStyle/>
          <a:p>
            <a:pPr algn="ctr"/>
            <a:r>
              <a:rPr lang="fr-FR" sz="2000">
                <a:solidFill>
                  <a:schemeClr val="bg1"/>
                </a:solidFill>
                <a:latin typeface="Arial" panose="020B0604020202020204" pitchFamily="34" charset="0"/>
                <a:cs typeface="Arial" panose="020B0604020202020204" pitchFamily="34" charset="0"/>
              </a:rPr>
              <a:t>TEMPS DE FORMATION </a:t>
            </a:r>
            <a:r>
              <a:rPr lang="fr-FR" sz="2000" b="1">
                <a:solidFill>
                  <a:schemeClr val="bg1"/>
                </a:solidFill>
                <a:latin typeface="Arial" panose="020B0604020202020204" pitchFamily="34" charset="0"/>
                <a:cs typeface="Arial" panose="020B0604020202020204" pitchFamily="34" charset="0"/>
              </a:rPr>
              <a:t>EN CENTRE </a:t>
            </a:r>
            <a:br>
              <a:rPr lang="fr-FR" sz="2000" b="1">
                <a:solidFill>
                  <a:schemeClr val="bg1"/>
                </a:solidFill>
                <a:latin typeface="Arial" panose="020B0604020202020204" pitchFamily="34" charset="0"/>
                <a:cs typeface="Arial" panose="020B0604020202020204" pitchFamily="34" charset="0"/>
              </a:rPr>
            </a:br>
            <a:endParaRPr lang="fr-FR" sz="2000" b="1">
              <a:solidFill>
                <a:schemeClr val="bg1"/>
              </a:solidFill>
              <a:latin typeface="Arial" panose="020B0604020202020204" pitchFamily="34" charset="0"/>
              <a:cs typeface="Arial" panose="020B0604020202020204" pitchFamily="34" charset="0"/>
            </a:endParaRPr>
          </a:p>
        </p:txBody>
      </p:sp>
      <p:sp>
        <p:nvSpPr>
          <p:cNvPr id="17" name="ZoneTexte 16">
            <a:extLst>
              <a:ext uri="{FF2B5EF4-FFF2-40B4-BE49-F238E27FC236}">
                <a16:creationId xmlns:a16="http://schemas.microsoft.com/office/drawing/2014/main" id="{512DD4F1-25EB-1931-AC61-5E17415C73BE}"/>
              </a:ext>
            </a:extLst>
          </p:cNvPr>
          <p:cNvSpPr txBox="1"/>
          <p:nvPr/>
        </p:nvSpPr>
        <p:spPr>
          <a:xfrm>
            <a:off x="3673099" y="5946792"/>
            <a:ext cx="4691372" cy="400110"/>
          </a:xfrm>
          <a:prstGeom prst="rect">
            <a:avLst/>
          </a:prstGeom>
          <a:noFill/>
        </p:spPr>
        <p:txBody>
          <a:bodyPr wrap="square" rtlCol="0">
            <a:spAutoFit/>
          </a:bodyPr>
          <a:lstStyle/>
          <a:p>
            <a:pPr algn="ctr"/>
            <a:r>
              <a:rPr lang="fr-FR" sz="2000" dirty="0">
                <a:solidFill>
                  <a:schemeClr val="bg1"/>
                </a:solidFill>
                <a:latin typeface="Arial" panose="020B0604020202020204" pitchFamily="34" charset="0"/>
                <a:cs typeface="Arial" panose="020B0604020202020204" pitchFamily="34" charset="0"/>
              </a:rPr>
              <a:t>CERTIFICATION</a:t>
            </a:r>
            <a:endParaRPr lang="fr-FR" sz="2000" b="1" dirty="0">
              <a:solidFill>
                <a:schemeClr val="bg1"/>
              </a:solidFill>
              <a:latin typeface="Arial" panose="020B0604020202020204" pitchFamily="34" charset="0"/>
              <a:cs typeface="Arial" panose="020B0604020202020204" pitchFamily="34" charset="0"/>
            </a:endParaRPr>
          </a:p>
        </p:txBody>
      </p:sp>
      <p:sp>
        <p:nvSpPr>
          <p:cNvPr id="11" name="Espace réservé du contenu 2">
            <a:extLst>
              <a:ext uri="{FF2B5EF4-FFF2-40B4-BE49-F238E27FC236}">
                <a16:creationId xmlns:a16="http://schemas.microsoft.com/office/drawing/2014/main" id="{4DBC1AF4-0A8B-0C01-2678-A81C66F1C8EE}"/>
              </a:ext>
            </a:extLst>
          </p:cNvPr>
          <p:cNvSpPr txBox="1">
            <a:spLocks/>
          </p:cNvSpPr>
          <p:nvPr/>
        </p:nvSpPr>
        <p:spPr>
          <a:xfrm>
            <a:off x="9678524" y="5568288"/>
            <a:ext cx="2222230" cy="145984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1200" dirty="0">
                <a:solidFill>
                  <a:schemeClr val="bg1"/>
                </a:solidFill>
                <a:latin typeface="Arial" panose="020B0604020202020204" pitchFamily="34" charset="0"/>
                <a:cs typeface="Arial" panose="020B0604020202020204" pitchFamily="34" charset="0"/>
              </a:rPr>
              <a:t>Également accessible grâce à la </a:t>
            </a:r>
            <a:r>
              <a:rPr lang="fr-FR" sz="1200" b="1" dirty="0">
                <a:solidFill>
                  <a:schemeClr val="bg1"/>
                </a:solidFill>
                <a:latin typeface="Arial" panose="020B0604020202020204" pitchFamily="34" charset="0"/>
                <a:cs typeface="Arial" panose="020B0604020202020204" pitchFamily="34" charset="0"/>
              </a:rPr>
              <a:t>VALIDATION DES ACQUIS DE L’EXPÉRIENCE</a:t>
            </a:r>
          </a:p>
          <a:p>
            <a:pPr marL="0" indent="0" algn="ctr">
              <a:buNone/>
            </a:pPr>
            <a:r>
              <a:rPr lang="fr-FR" sz="900" b="1" dirty="0">
                <a:solidFill>
                  <a:schemeClr val="bg1"/>
                </a:solidFill>
                <a:latin typeface="Arial" panose="020B0604020202020204" pitchFamily="34" charset="0"/>
                <a:cs typeface="Arial" panose="020B0604020202020204" pitchFamily="34" charset="0"/>
              </a:rPr>
              <a:t>dossier et passage en jury </a:t>
            </a:r>
            <a:br>
              <a:rPr lang="fr-FR" sz="900" b="1" dirty="0">
                <a:solidFill>
                  <a:schemeClr val="bg1"/>
                </a:solidFill>
                <a:latin typeface="Arial" panose="020B0604020202020204" pitchFamily="34" charset="0"/>
                <a:cs typeface="Arial" panose="020B0604020202020204" pitchFamily="34" charset="0"/>
              </a:rPr>
            </a:br>
            <a:r>
              <a:rPr lang="fr-FR" sz="900" dirty="0">
                <a:solidFill>
                  <a:schemeClr val="bg1"/>
                </a:solidFill>
                <a:latin typeface="Arial" panose="020B0604020202020204" pitchFamily="34" charset="0"/>
                <a:cs typeface="Arial" panose="020B0604020202020204" pitchFamily="34" charset="0"/>
              </a:rPr>
              <a:t>(12 mois d’expérience dans le métier humanitaire visé)</a:t>
            </a:r>
            <a:endParaRPr lang="fr-FR" sz="900" spc="-50" dirty="0">
              <a:solidFill>
                <a:schemeClr val="bg1"/>
              </a:solidFill>
              <a:latin typeface="Arial" panose="020B0604020202020204" pitchFamily="34" charset="0"/>
              <a:ea typeface="Gotham Book" charset="0"/>
              <a:cs typeface="Arial" panose="020B0604020202020204" pitchFamily="34" charset="0"/>
            </a:endParaRPr>
          </a:p>
        </p:txBody>
      </p:sp>
      <p:sp>
        <p:nvSpPr>
          <p:cNvPr id="12" name="Ellipse 11">
            <a:extLst>
              <a:ext uri="{FF2B5EF4-FFF2-40B4-BE49-F238E27FC236}">
                <a16:creationId xmlns:a16="http://schemas.microsoft.com/office/drawing/2014/main" id="{3054E8E3-345C-2B61-3E84-B9FE8C0C9A59}"/>
              </a:ext>
            </a:extLst>
          </p:cNvPr>
          <p:cNvSpPr/>
          <p:nvPr/>
        </p:nvSpPr>
        <p:spPr>
          <a:xfrm>
            <a:off x="9167801" y="5795912"/>
            <a:ext cx="425766" cy="435979"/>
          </a:xfrm>
          <a:prstGeom prst="ellipse">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dirty="0"/>
              <a:t>i</a:t>
            </a:r>
          </a:p>
        </p:txBody>
      </p:sp>
      <p:cxnSp>
        <p:nvCxnSpPr>
          <p:cNvPr id="15" name="Connecteur droit 14">
            <a:extLst>
              <a:ext uri="{FF2B5EF4-FFF2-40B4-BE49-F238E27FC236}">
                <a16:creationId xmlns:a16="http://schemas.microsoft.com/office/drawing/2014/main" id="{9CF6E4CD-083D-D12D-A3EF-1417A73B5DFB}"/>
              </a:ext>
            </a:extLst>
          </p:cNvPr>
          <p:cNvCxnSpPr>
            <a:endCxn id="12" idx="2"/>
          </p:cNvCxnSpPr>
          <p:nvPr/>
        </p:nvCxnSpPr>
        <p:spPr>
          <a:xfrm flipV="1">
            <a:off x="8562753" y="6013902"/>
            <a:ext cx="605048" cy="139700"/>
          </a:xfrm>
          <a:prstGeom prst="line">
            <a:avLst/>
          </a:prstGeom>
          <a:ln>
            <a:solidFill>
              <a:srgbClr val="E84525"/>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919304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p:cNvSpPr txBox="1">
            <a:spLocks/>
          </p:cNvSpPr>
          <p:nvPr/>
        </p:nvSpPr>
        <p:spPr>
          <a:xfrm>
            <a:off x="710648" y="802501"/>
            <a:ext cx="925498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3 types de parcours pour devenir professionnel humanitaire</a:t>
            </a:r>
          </a:p>
        </p:txBody>
      </p:sp>
      <p:sp>
        <p:nvSpPr>
          <p:cNvPr id="35" name="Rectangle à coins arrondis 34"/>
          <p:cNvSpPr/>
          <p:nvPr/>
        </p:nvSpPr>
        <p:spPr>
          <a:xfrm>
            <a:off x="5043799" y="2877236"/>
            <a:ext cx="2446220" cy="80956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6" name="ZoneTexte 35"/>
          <p:cNvSpPr txBox="1"/>
          <p:nvPr/>
        </p:nvSpPr>
        <p:spPr>
          <a:xfrm>
            <a:off x="5037508" y="3097353"/>
            <a:ext cx="2458802" cy="369332"/>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6 MOIS</a:t>
            </a:r>
          </a:p>
        </p:txBody>
      </p:sp>
      <p:sp>
        <p:nvSpPr>
          <p:cNvPr id="37" name="Rectangle à coins arrondis 36"/>
          <p:cNvSpPr/>
          <p:nvPr/>
        </p:nvSpPr>
        <p:spPr>
          <a:xfrm>
            <a:off x="8200510" y="2876082"/>
            <a:ext cx="2845596" cy="811875"/>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p:cNvSpPr txBox="1"/>
          <p:nvPr/>
        </p:nvSpPr>
        <p:spPr>
          <a:xfrm>
            <a:off x="8169520" y="2958854"/>
            <a:ext cx="2876586"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a:t>
            </a:r>
            <a:br>
              <a:rPr lang="fr-FR" b="1" dirty="0">
                <a:solidFill>
                  <a:srgbClr val="E84525"/>
                </a:solidFill>
                <a:latin typeface="Arial" panose="020B0604020202020204" pitchFamily="34" charset="0"/>
                <a:cs typeface="Arial" panose="020B0604020202020204" pitchFamily="34" charset="0"/>
              </a:rPr>
            </a:br>
            <a:r>
              <a:rPr lang="fr-FR" b="1" dirty="0">
                <a:solidFill>
                  <a:srgbClr val="E84525"/>
                </a:solidFill>
                <a:latin typeface="Arial" panose="020B0604020202020204" pitchFamily="34" charset="0"/>
                <a:cs typeface="Arial" panose="020B0604020202020204" pitchFamily="34" charset="0"/>
              </a:rPr>
              <a:t>EXPERIMENTE 3 MOIS</a:t>
            </a:r>
          </a:p>
        </p:txBody>
      </p:sp>
      <p:sp>
        <p:nvSpPr>
          <p:cNvPr id="40" name="Rectangle 39"/>
          <p:cNvSpPr/>
          <p:nvPr/>
        </p:nvSpPr>
        <p:spPr>
          <a:xfrm>
            <a:off x="5037508" y="3993478"/>
            <a:ext cx="2768849"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rgbClr val="333331"/>
                </a:solidFill>
                <a:latin typeface="Arial" panose="020B0604020202020204" pitchFamily="34" charset="0"/>
                <a:cs typeface="Arial" panose="020B0604020202020204" pitchFamily="34" charset="0"/>
              </a:rPr>
              <a:t>6 mois de formation</a:t>
            </a:r>
            <a:br>
              <a:rPr lang="fr-FR" b="1" dirty="0">
                <a:solidFill>
                  <a:srgbClr val="333331"/>
                </a:solidFill>
                <a:latin typeface="Arial" panose="020B0604020202020204" pitchFamily="34" charset="0"/>
                <a:cs typeface="Arial" panose="020B0604020202020204" pitchFamily="34" charset="0"/>
              </a:rPr>
            </a:br>
            <a:r>
              <a:rPr lang="fr-FR" sz="1600" dirty="0">
                <a:solidFill>
                  <a:srgbClr val="333331"/>
                </a:solidFill>
                <a:latin typeface="Arial" panose="020B0604020202020204" pitchFamily="34" charset="0"/>
                <a:cs typeface="Arial" panose="020B0604020202020204" pitchFamily="34" charset="0"/>
              </a:rPr>
              <a:t>pour maîtriser chaque compétence du métier</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1" name="Rectangle 40"/>
          <p:cNvSpPr/>
          <p:nvPr/>
        </p:nvSpPr>
        <p:spPr>
          <a:xfrm>
            <a:off x="8200510" y="4095509"/>
            <a:ext cx="3083122"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rgbClr val="333331"/>
                </a:solidFill>
                <a:latin typeface="Arial" panose="020B0604020202020204" pitchFamily="34" charset="0"/>
                <a:cs typeface="Arial" panose="020B0604020202020204" pitchFamily="34" charset="0"/>
              </a:rPr>
              <a:t>3 mois de formation</a:t>
            </a:r>
            <a:br>
              <a:rPr lang="fr-FR" b="1" dirty="0">
                <a:solidFill>
                  <a:srgbClr val="333331"/>
                </a:solidFill>
                <a:latin typeface="Arial" panose="020B0604020202020204" pitchFamily="34" charset="0"/>
                <a:cs typeface="Arial" panose="020B0604020202020204" pitchFamily="34" charset="0"/>
              </a:rPr>
            </a:br>
            <a:r>
              <a:rPr lang="fr-FR" sz="1600" dirty="0">
                <a:solidFill>
                  <a:srgbClr val="333331"/>
                </a:solidFill>
                <a:latin typeface="Arial" panose="020B0604020202020204" pitchFamily="34" charset="0"/>
                <a:cs typeface="Arial" panose="020B0604020202020204" pitchFamily="34" charset="0"/>
              </a:rPr>
              <a:t>pour adapter ses compétences et acquérir les compétences spécifiques au métier</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2" name="Rectangle 41"/>
          <p:cNvSpPr/>
          <p:nvPr/>
        </p:nvSpPr>
        <p:spPr>
          <a:xfrm>
            <a:off x="4678318" y="5871950"/>
            <a:ext cx="7239000" cy="69370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6 mois de mission humanitaire</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43" name="Rectangle 42"/>
          <p:cNvSpPr/>
          <p:nvPr/>
        </p:nvSpPr>
        <p:spPr>
          <a:xfrm>
            <a:off x="8200510" y="5173538"/>
            <a:ext cx="3083122" cy="45797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ts val="1700"/>
              </a:lnSpc>
            </a:pPr>
            <a:r>
              <a:rPr lang="fr-FR" sz="1600" i="1" dirty="0">
                <a:solidFill>
                  <a:srgbClr val="E84525"/>
                </a:solidFill>
                <a:latin typeface="Arial" panose="020B0604020202020204" pitchFamily="34" charset="0"/>
                <a:ea typeface="Gotham Book" charset="0"/>
                <a:cs typeface="Arial" panose="020B0604020202020204" pitchFamily="34" charset="0"/>
              </a:rPr>
              <a:t>disponibles « en continu » et « à votre rythme »</a:t>
            </a:r>
          </a:p>
        </p:txBody>
      </p:sp>
      <p:sp>
        <p:nvSpPr>
          <p:cNvPr id="2" name="Rectangle à coins arrondis 34">
            <a:extLst>
              <a:ext uri="{FF2B5EF4-FFF2-40B4-BE49-F238E27FC236}">
                <a16:creationId xmlns:a16="http://schemas.microsoft.com/office/drawing/2014/main" id="{8B1C911D-0A86-9EED-E952-790D2BAF397F}"/>
              </a:ext>
            </a:extLst>
          </p:cNvPr>
          <p:cNvSpPr/>
          <p:nvPr/>
        </p:nvSpPr>
        <p:spPr>
          <a:xfrm>
            <a:off x="1309142" y="2888730"/>
            <a:ext cx="3009110" cy="809566"/>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 name="ZoneTexte 2">
            <a:extLst>
              <a:ext uri="{FF2B5EF4-FFF2-40B4-BE49-F238E27FC236}">
                <a16:creationId xmlns:a16="http://schemas.microsoft.com/office/drawing/2014/main" id="{BE0C3294-58AD-06C5-8B64-6450F04F9C72}"/>
              </a:ext>
            </a:extLst>
          </p:cNvPr>
          <p:cNvSpPr txBox="1"/>
          <p:nvPr/>
        </p:nvSpPr>
        <p:spPr>
          <a:xfrm>
            <a:off x="1302851" y="2963074"/>
            <a:ext cx="3021692" cy="646331"/>
          </a:xfrm>
          <a:prstGeom prst="rect">
            <a:avLst/>
          </a:prstGeom>
          <a:noFill/>
        </p:spPr>
        <p:txBody>
          <a:bodyPr wrap="square" rtlCol="0">
            <a:spAutoFit/>
          </a:bodyPr>
          <a:lstStyle/>
          <a:p>
            <a:pPr algn="ctr"/>
            <a:r>
              <a:rPr lang="fr-FR" b="1" dirty="0">
                <a:solidFill>
                  <a:srgbClr val="E84525"/>
                </a:solidFill>
                <a:latin typeface="Arial" panose="020B0604020202020204" pitchFamily="34" charset="0"/>
                <a:cs typeface="Arial" panose="020B0604020202020204" pitchFamily="34" charset="0"/>
              </a:rPr>
              <a:t>PARCOURS ALTERNANCE 12 MOIS</a:t>
            </a:r>
          </a:p>
        </p:txBody>
      </p:sp>
      <p:sp>
        <p:nvSpPr>
          <p:cNvPr id="4" name="Rectangle 3">
            <a:extLst>
              <a:ext uri="{FF2B5EF4-FFF2-40B4-BE49-F238E27FC236}">
                <a16:creationId xmlns:a16="http://schemas.microsoft.com/office/drawing/2014/main" id="{3753CB37-4E14-0270-323E-8667DC89D0AE}"/>
              </a:ext>
            </a:extLst>
          </p:cNvPr>
          <p:cNvSpPr/>
          <p:nvPr/>
        </p:nvSpPr>
        <p:spPr>
          <a:xfrm>
            <a:off x="1150011" y="4274075"/>
            <a:ext cx="3528307"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b="1" dirty="0">
                <a:solidFill>
                  <a:srgbClr val="333331"/>
                </a:solidFill>
                <a:latin typeface="Arial" panose="020B0604020202020204" pitchFamily="34" charset="0"/>
                <a:cs typeface="Arial" panose="020B0604020202020204" pitchFamily="34" charset="0"/>
              </a:rPr>
              <a:t>500 h de formation et d’apprentissage en situation professionnelle</a:t>
            </a:r>
            <a:br>
              <a:rPr lang="fr-FR" b="1" dirty="0">
                <a:solidFill>
                  <a:srgbClr val="333331"/>
                </a:solidFill>
                <a:latin typeface="Arial" panose="020B0604020202020204" pitchFamily="34" charset="0"/>
                <a:cs typeface="Arial" panose="020B0604020202020204" pitchFamily="34" charset="0"/>
              </a:rPr>
            </a:br>
            <a:r>
              <a:rPr lang="fr-FR" sz="1600" dirty="0">
                <a:solidFill>
                  <a:srgbClr val="333331"/>
                </a:solidFill>
                <a:latin typeface="Arial" panose="020B0604020202020204" pitchFamily="34" charset="0"/>
                <a:cs typeface="Arial" panose="020B0604020202020204" pitchFamily="34" charset="0"/>
              </a:rPr>
              <a:t>pour maîtriser chaque compétence du métier</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sp>
        <p:nvSpPr>
          <p:cNvPr id="5" name="Rectangle à coins arrondis 34">
            <a:extLst>
              <a:ext uri="{FF2B5EF4-FFF2-40B4-BE49-F238E27FC236}">
                <a16:creationId xmlns:a16="http://schemas.microsoft.com/office/drawing/2014/main" id="{91F2D085-7AC5-E8EA-75D7-731EE3BA2B68}"/>
              </a:ext>
            </a:extLst>
          </p:cNvPr>
          <p:cNvSpPr/>
          <p:nvPr/>
        </p:nvSpPr>
        <p:spPr>
          <a:xfrm>
            <a:off x="5043798" y="5913996"/>
            <a:ext cx="6002307" cy="578880"/>
          </a:xfrm>
          <a:prstGeom prst="round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Tree>
    <p:extLst>
      <p:ext uri="{BB962C8B-B14F-4D97-AF65-F5344CB8AC3E}">
        <p14:creationId xmlns:p14="http://schemas.microsoft.com/office/powerpoint/2010/main" val="302353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fade">
                                      <p:cBhvr>
                                        <p:cTn id="10" dur="500"/>
                                        <p:tgtEl>
                                          <p:spTgt spid="3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fade">
                                      <p:cBhvr>
                                        <p:cTn id="13" dur="500"/>
                                        <p:tgtEl>
                                          <p:spTgt spid="3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7"/>
                                        </p:tgtEl>
                                        <p:attrNameLst>
                                          <p:attrName>style.visibility</p:attrName>
                                        </p:attrNameLst>
                                      </p:cBhvr>
                                      <p:to>
                                        <p:strVal val="visible"/>
                                      </p:to>
                                    </p:set>
                                    <p:animEffect transition="in" filter="fade">
                                      <p:cBhvr>
                                        <p:cTn id="16" dur="500"/>
                                        <p:tgtEl>
                                          <p:spTgt spid="37"/>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40"/>
                                        </p:tgtEl>
                                        <p:attrNameLst>
                                          <p:attrName>style.visibility</p:attrName>
                                        </p:attrNameLst>
                                      </p:cBhvr>
                                      <p:to>
                                        <p:strVal val="visible"/>
                                      </p:to>
                                    </p:set>
                                    <p:animEffect transition="in" filter="fade">
                                      <p:cBhvr>
                                        <p:cTn id="19" dur="500"/>
                                        <p:tgtEl>
                                          <p:spTgt spid="40"/>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41"/>
                                        </p:tgtEl>
                                        <p:attrNameLst>
                                          <p:attrName>style.visibility</p:attrName>
                                        </p:attrNameLst>
                                      </p:cBhvr>
                                      <p:to>
                                        <p:strVal val="visible"/>
                                      </p:to>
                                    </p:set>
                                    <p:animEffect transition="in" filter="fade">
                                      <p:cBhvr>
                                        <p:cTn id="22" dur="500"/>
                                        <p:tgtEl>
                                          <p:spTgt spid="41"/>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43"/>
                                        </p:tgtEl>
                                        <p:attrNameLst>
                                          <p:attrName>style.visibility</p:attrName>
                                        </p:attrNameLst>
                                      </p:cBhvr>
                                      <p:to>
                                        <p:strVal val="visible"/>
                                      </p:to>
                                    </p:set>
                                    <p:animEffect transition="in" filter="fade">
                                      <p:cBhvr>
                                        <p:cTn id="25" dur="500"/>
                                        <p:tgtEl>
                                          <p:spTgt spid="4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42"/>
                                        </p:tgtEl>
                                        <p:attrNameLst>
                                          <p:attrName>style.visibility</p:attrName>
                                        </p:attrNameLst>
                                      </p:cBhvr>
                                      <p:to>
                                        <p:strVal val="visible"/>
                                      </p:to>
                                    </p:set>
                                    <p:animEffect transition="in" filter="fade">
                                      <p:cBhvr>
                                        <p:cTn id="28" dur="500"/>
                                        <p:tgtEl>
                                          <p:spTgt spid="42"/>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fade">
                                      <p:cBhvr>
                                        <p:cTn id="31" dur="500"/>
                                        <p:tgtEl>
                                          <p:spTgt spid="3"/>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2"/>
                                        </p:tgtEl>
                                        <p:attrNameLst>
                                          <p:attrName>style.visibility</p:attrName>
                                        </p:attrNameLst>
                                      </p:cBhvr>
                                      <p:to>
                                        <p:strVal val="visible"/>
                                      </p:to>
                                    </p:set>
                                    <p:animEffect transition="in" filter="fade">
                                      <p:cBhvr>
                                        <p:cTn id="34" dur="500"/>
                                        <p:tgtEl>
                                          <p:spTgt spid="2"/>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4"/>
                                        </p:tgtEl>
                                        <p:attrNameLst>
                                          <p:attrName>style.visibility</p:attrName>
                                        </p:attrNameLst>
                                      </p:cBhvr>
                                      <p:to>
                                        <p:strVal val="visible"/>
                                      </p:to>
                                    </p:set>
                                    <p:animEffect transition="in" filter="fade">
                                      <p:cBhvr>
                                        <p:cTn id="37" dur="500"/>
                                        <p:tgtEl>
                                          <p:spTgt spid="4"/>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5"/>
                                        </p:tgtEl>
                                        <p:attrNameLst>
                                          <p:attrName>style.visibility</p:attrName>
                                        </p:attrNameLst>
                                      </p:cBhvr>
                                      <p:to>
                                        <p:strVal val="visible"/>
                                      </p:to>
                                    </p:set>
                                    <p:animEffect transition="in" filter="fade">
                                      <p:cBhvr>
                                        <p:cTn id="4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6" grpId="0"/>
      <p:bldP spid="37" grpId="0" animBg="1"/>
      <p:bldP spid="38" grpId="0"/>
      <p:bldP spid="40" grpId="0" animBg="1"/>
      <p:bldP spid="41" grpId="0" animBg="1"/>
      <p:bldP spid="42" grpId="0" animBg="1"/>
      <p:bldP spid="43" grpId="0"/>
      <p:bldP spid="2" grpId="0" animBg="1"/>
      <p:bldP spid="3" grpId="0"/>
      <p:bldP spid="4" grpId="0" animBg="1"/>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Titre 1"/>
          <p:cNvSpPr txBox="1">
            <a:spLocks/>
          </p:cNvSpPr>
          <p:nvPr/>
        </p:nvSpPr>
        <p:spPr>
          <a:xfrm>
            <a:off x="723900" y="815699"/>
            <a:ext cx="9544225"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 à votre rythme » ?</a:t>
            </a:r>
          </a:p>
        </p:txBody>
      </p:sp>
      <p:sp>
        <p:nvSpPr>
          <p:cNvPr id="39" name="Espace réservé du contenu 2"/>
          <p:cNvSpPr txBox="1">
            <a:spLocks/>
          </p:cNvSpPr>
          <p:nvPr/>
        </p:nvSpPr>
        <p:spPr>
          <a:xfrm>
            <a:off x="2165287" y="3362157"/>
            <a:ext cx="1823607" cy="393539"/>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Font typeface="Arial" panose="020B0604020202020204" pitchFamily="34" charset="0"/>
              <a:buNone/>
            </a:pPr>
            <a:r>
              <a:rPr lang="fr-FR" sz="2400" dirty="0">
                <a:solidFill>
                  <a:srgbClr val="E84525"/>
                </a:solidFill>
                <a:latin typeface="Arial" panose="020B0604020202020204" pitchFamily="34" charset="0"/>
                <a:ea typeface="Gotham Book" charset="0"/>
                <a:cs typeface="Arial" panose="020B0604020202020204" pitchFamily="34" charset="0"/>
              </a:rPr>
              <a:t>en continu</a:t>
            </a:r>
          </a:p>
        </p:txBody>
      </p:sp>
      <p:sp>
        <p:nvSpPr>
          <p:cNvPr id="40" name="Rectangle 39"/>
          <p:cNvSpPr/>
          <p:nvPr/>
        </p:nvSpPr>
        <p:spPr>
          <a:xfrm>
            <a:off x="692351" y="3858363"/>
            <a:ext cx="4677606"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dirty="0">
                <a:solidFill>
                  <a:srgbClr val="333331"/>
                </a:solidFill>
                <a:latin typeface="Arial" panose="020B0604020202020204" pitchFamily="34" charset="0"/>
                <a:cs typeface="Arial" panose="020B0604020202020204" pitchFamily="34" charset="0"/>
              </a:rPr>
              <a:t>3 mois de formation </a:t>
            </a:r>
            <a:br>
              <a:rPr lang="fr-FR" b="1" dirty="0">
                <a:solidFill>
                  <a:srgbClr val="333331"/>
                </a:solidFill>
                <a:latin typeface="Arial" panose="020B0604020202020204" pitchFamily="34" charset="0"/>
                <a:cs typeface="Arial" panose="020B0604020202020204" pitchFamily="34" charset="0"/>
              </a:rPr>
            </a:br>
            <a:r>
              <a:rPr lang="fr-FR" dirty="0">
                <a:solidFill>
                  <a:srgbClr val="333331"/>
                </a:solidFill>
                <a:latin typeface="Arial" panose="020B0604020202020204" pitchFamily="34" charset="0"/>
                <a:cs typeface="Arial" panose="020B0604020202020204" pitchFamily="34" charset="0"/>
              </a:rPr>
              <a:t>pour suivre et valider les unités de formation</a:t>
            </a:r>
            <a:endParaRPr lang="fr-FR" sz="1400" spc="-50" dirty="0">
              <a:solidFill>
                <a:srgbClr val="333331"/>
              </a:solidFill>
              <a:latin typeface="Arial" panose="020B0604020202020204" pitchFamily="34" charset="0"/>
              <a:ea typeface="Gotham Book" charset="0"/>
              <a:cs typeface="Arial" panose="020B0604020202020204" pitchFamily="34" charset="0"/>
            </a:endParaRPr>
          </a:p>
        </p:txBody>
      </p:sp>
      <p:cxnSp>
        <p:nvCxnSpPr>
          <p:cNvPr id="14" name="Connecteur droit 13"/>
          <p:cNvCxnSpPr/>
          <p:nvPr/>
        </p:nvCxnSpPr>
        <p:spPr>
          <a:xfrm>
            <a:off x="6091311" y="3417606"/>
            <a:ext cx="0" cy="2007834"/>
          </a:xfrm>
          <a:prstGeom prst="line">
            <a:avLst/>
          </a:prstGeom>
          <a:ln w="19050" cap="rnd">
            <a:solidFill>
              <a:schemeClr val="accent3"/>
            </a:solidFill>
            <a:prstDash val="sysDash"/>
          </a:ln>
        </p:spPr>
        <p:style>
          <a:lnRef idx="1">
            <a:schemeClr val="accent1"/>
          </a:lnRef>
          <a:fillRef idx="0">
            <a:schemeClr val="accent1"/>
          </a:fillRef>
          <a:effectRef idx="0">
            <a:schemeClr val="accent1"/>
          </a:effectRef>
          <a:fontRef idx="minor">
            <a:schemeClr val="tx1"/>
          </a:fontRef>
        </p:style>
      </p:cxnSp>
      <p:sp>
        <p:nvSpPr>
          <p:cNvPr id="15" name="Espace réservé du contenu 2"/>
          <p:cNvSpPr txBox="1">
            <a:spLocks/>
          </p:cNvSpPr>
          <p:nvPr/>
        </p:nvSpPr>
        <p:spPr>
          <a:xfrm>
            <a:off x="8134965" y="3348492"/>
            <a:ext cx="2527555" cy="46320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fr-FR" sz="2400" dirty="0">
                <a:solidFill>
                  <a:srgbClr val="E84525"/>
                </a:solidFill>
                <a:latin typeface="Arial" panose="020B0604020202020204" pitchFamily="34" charset="0"/>
                <a:ea typeface="Gotham Book" charset="0"/>
                <a:cs typeface="Arial" panose="020B0604020202020204" pitchFamily="34" charset="0"/>
              </a:rPr>
              <a:t>à votre rythme</a:t>
            </a:r>
          </a:p>
        </p:txBody>
      </p:sp>
      <p:sp>
        <p:nvSpPr>
          <p:cNvPr id="16" name="Rectangle 15"/>
          <p:cNvSpPr/>
          <p:nvPr/>
        </p:nvSpPr>
        <p:spPr>
          <a:xfrm>
            <a:off x="723900" y="2018198"/>
            <a:ext cx="10762705" cy="111668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fr-FR" sz="2000" spc="-50" dirty="0">
                <a:solidFill>
                  <a:srgbClr val="333331"/>
                </a:solidFill>
                <a:latin typeface="Arial" panose="020B0604020202020204" pitchFamily="34" charset="0"/>
                <a:ea typeface="Gotham Book" charset="0"/>
                <a:cs typeface="Arial" panose="020B0604020202020204" pitchFamily="34" charset="0"/>
              </a:rPr>
              <a:t>Une formation métier diplômante est composée de plusieurs unités de formation correspondants à des blocs de compétences (savoir et savoir-faire). Pour les </a:t>
            </a:r>
            <a:r>
              <a:rPr lang="fr-FR" sz="2000" b="1" spc="-50" dirty="0">
                <a:solidFill>
                  <a:srgbClr val="333331"/>
                </a:solidFill>
                <a:latin typeface="Arial" panose="020B0604020202020204" pitchFamily="34" charset="0"/>
                <a:ea typeface="Gotham Book" charset="0"/>
                <a:cs typeface="Arial" panose="020B0604020202020204" pitchFamily="34" charset="0"/>
              </a:rPr>
              <a:t>parcours expérimentés </a:t>
            </a:r>
            <a:r>
              <a:rPr lang="fr-FR" sz="2000" spc="-50" dirty="0">
                <a:solidFill>
                  <a:srgbClr val="333331"/>
                </a:solidFill>
                <a:latin typeface="Arial" panose="020B0604020202020204" pitchFamily="34" charset="0"/>
                <a:ea typeface="Gotham Book" charset="0"/>
                <a:cs typeface="Arial" panose="020B0604020202020204" pitchFamily="34" charset="0"/>
              </a:rPr>
              <a:t>ces unités de formation peuvent être suivies en continu (la même année) ou à votre rythme (sur plusieurs années).</a:t>
            </a:r>
            <a:endParaRPr lang="fr-FR" sz="2000" b="1" spc="-50" dirty="0">
              <a:solidFill>
                <a:srgbClr val="333331"/>
              </a:solidFill>
              <a:latin typeface="Arial" panose="020B0604020202020204" pitchFamily="34" charset="0"/>
              <a:ea typeface="Gotham Book" charset="0"/>
              <a:cs typeface="Arial" panose="020B0604020202020204" pitchFamily="34" charset="0"/>
            </a:endParaRPr>
          </a:p>
        </p:txBody>
      </p:sp>
      <p:sp>
        <p:nvSpPr>
          <p:cNvPr id="19" name="Rectangle 18"/>
          <p:cNvSpPr/>
          <p:nvPr/>
        </p:nvSpPr>
        <p:spPr>
          <a:xfrm>
            <a:off x="6958989" y="3858363"/>
            <a:ext cx="4879511"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333331"/>
                </a:solidFill>
                <a:latin typeface="Arial" panose="020B0604020202020204" pitchFamily="34" charset="0"/>
                <a:cs typeface="Arial" panose="020B0604020202020204" pitchFamily="34" charset="0"/>
              </a:rPr>
              <a:t>Plusieurs années</a:t>
            </a:r>
            <a:br>
              <a:rPr lang="fr-FR" b="1">
                <a:solidFill>
                  <a:srgbClr val="333331"/>
                </a:solidFill>
                <a:latin typeface="Arial" panose="020B0604020202020204" pitchFamily="34" charset="0"/>
                <a:cs typeface="Arial" panose="020B0604020202020204" pitchFamily="34" charset="0"/>
              </a:rPr>
            </a:br>
            <a:r>
              <a:rPr lang="fr-FR">
                <a:solidFill>
                  <a:srgbClr val="333331"/>
                </a:solidFill>
                <a:latin typeface="Arial" panose="020B0604020202020204" pitchFamily="34" charset="0"/>
                <a:cs typeface="Arial" panose="020B0604020202020204" pitchFamily="34" charset="0"/>
              </a:rPr>
              <a:t>pour suivre et valider les unités de formation (hors compétences transversales)</a:t>
            </a:r>
            <a:endParaRPr lang="fr-FR" sz="1400" spc="-50">
              <a:solidFill>
                <a:srgbClr val="333331"/>
              </a:solidFill>
              <a:latin typeface="Arial" panose="020B0604020202020204" pitchFamily="34" charset="0"/>
              <a:ea typeface="Gotham Book" charset="0"/>
              <a:cs typeface="Arial" panose="020B0604020202020204" pitchFamily="34" charset="0"/>
            </a:endParaRPr>
          </a:p>
        </p:txBody>
      </p:sp>
      <p:sp>
        <p:nvSpPr>
          <p:cNvPr id="20" name="Rectangle 19"/>
          <p:cNvSpPr/>
          <p:nvPr/>
        </p:nvSpPr>
        <p:spPr>
          <a:xfrm>
            <a:off x="572073" y="4810719"/>
            <a:ext cx="4918162" cy="4656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333331"/>
                </a:solidFill>
                <a:latin typeface="Arial" panose="020B0604020202020204" pitchFamily="34" charset="0"/>
                <a:cs typeface="Arial" panose="020B0604020202020204" pitchFamily="34" charset="0"/>
              </a:rPr>
              <a:t>6 mois de mission humanitaire</a:t>
            </a:r>
            <a:endParaRPr lang="fr-FR" sz="1400" spc="-50">
              <a:solidFill>
                <a:srgbClr val="333331"/>
              </a:solidFill>
              <a:latin typeface="Arial" panose="020B0604020202020204" pitchFamily="34" charset="0"/>
              <a:ea typeface="Gotham Book" charset="0"/>
              <a:cs typeface="Arial" panose="020B0604020202020204" pitchFamily="34" charset="0"/>
            </a:endParaRPr>
          </a:p>
        </p:txBody>
      </p:sp>
      <p:sp>
        <p:nvSpPr>
          <p:cNvPr id="21" name="Rectangle 20"/>
          <p:cNvSpPr/>
          <p:nvPr/>
        </p:nvSpPr>
        <p:spPr>
          <a:xfrm>
            <a:off x="7625997" y="4675054"/>
            <a:ext cx="3545493"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333331"/>
                </a:solidFill>
                <a:latin typeface="Arial" panose="020B0604020202020204" pitchFamily="34" charset="0"/>
                <a:cs typeface="Arial" panose="020B0604020202020204" pitchFamily="34" charset="0"/>
              </a:rPr>
              <a:t>6 mois de mission humanitaire </a:t>
            </a:r>
            <a:endParaRPr lang="fr-FR" sz="1400" spc="-50">
              <a:solidFill>
                <a:srgbClr val="333331"/>
              </a:solidFill>
              <a:latin typeface="Arial" panose="020B0604020202020204" pitchFamily="34" charset="0"/>
              <a:ea typeface="Gotham Book" charset="0"/>
              <a:cs typeface="Arial" panose="020B0604020202020204" pitchFamily="34" charset="0"/>
            </a:endParaRPr>
          </a:p>
        </p:txBody>
      </p:sp>
      <p:sp>
        <p:nvSpPr>
          <p:cNvPr id="22" name="Rectangle 21"/>
          <p:cNvSpPr/>
          <p:nvPr/>
        </p:nvSpPr>
        <p:spPr>
          <a:xfrm>
            <a:off x="3766449" y="5518766"/>
            <a:ext cx="4677606" cy="8166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b="1">
                <a:solidFill>
                  <a:srgbClr val="333331"/>
                </a:solidFill>
                <a:latin typeface="Arial" panose="020B0604020202020204" pitchFamily="34" charset="0"/>
                <a:cs typeface="Arial" panose="020B0604020202020204" pitchFamily="34" charset="0"/>
              </a:rPr>
              <a:t>Une même certification professionnelle</a:t>
            </a:r>
            <a:endParaRPr lang="fr-FR" sz="1400" spc="-50">
              <a:solidFill>
                <a:srgbClr val="333331"/>
              </a:solidFill>
              <a:latin typeface="Arial" panose="020B0604020202020204" pitchFamily="34" charset="0"/>
              <a:ea typeface="Gotham Book" charset="0"/>
              <a:cs typeface="Arial" panose="020B0604020202020204" pitchFamily="34" charset="0"/>
            </a:endParaRPr>
          </a:p>
        </p:txBody>
      </p:sp>
    </p:spTree>
    <p:extLst>
      <p:ext uri="{BB962C8B-B14F-4D97-AF65-F5344CB8AC3E}">
        <p14:creationId xmlns:p14="http://schemas.microsoft.com/office/powerpoint/2010/main" val="70845009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à coins arrondis 34">
            <a:extLst>
              <a:ext uri="{FF2B5EF4-FFF2-40B4-BE49-F238E27FC236}">
                <a16:creationId xmlns:a16="http://schemas.microsoft.com/office/drawing/2014/main" id="{75087176-4E04-12E9-9792-9610EB130562}"/>
              </a:ext>
            </a:extLst>
          </p:cNvPr>
          <p:cNvSpPr/>
          <p:nvPr/>
        </p:nvSpPr>
        <p:spPr>
          <a:xfrm>
            <a:off x="2067339" y="1745041"/>
            <a:ext cx="4220035" cy="629794"/>
          </a:xfrm>
          <a:prstGeom prst="round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Rectangle 16"/>
          <p:cNvSpPr/>
          <p:nvPr/>
        </p:nvSpPr>
        <p:spPr>
          <a:xfrm>
            <a:off x="2266076" y="2987273"/>
            <a:ext cx="3943350" cy="92450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r>
              <a:rPr lang="fr-FR" sz="1800" b="1">
                <a:solidFill>
                  <a:srgbClr val="333331"/>
                </a:solidFill>
                <a:latin typeface="Arial" panose="020B0604020202020204" pitchFamily="34" charset="0"/>
                <a:cs typeface="Arial" panose="020B0604020202020204" pitchFamily="34" charset="0"/>
              </a:rPr>
            </a:br>
            <a:r>
              <a:rPr lang="fr-FR" sz="1800" b="1">
                <a:solidFill>
                  <a:srgbClr val="333331"/>
                </a:solidFill>
                <a:latin typeface="Arial" panose="020B0604020202020204" pitchFamily="34" charset="0"/>
                <a:cs typeface="Arial" panose="020B0604020202020204" pitchFamily="34" charset="0"/>
              </a:rPr>
              <a:t>au moins 6 mois d’expérience</a:t>
            </a:r>
          </a:p>
          <a:p>
            <a:pPr algn="ctr"/>
            <a:r>
              <a:rPr lang="fr-FR" sz="1800">
                <a:solidFill>
                  <a:srgbClr val="333331"/>
                </a:solidFill>
                <a:latin typeface="Arial" panose="020B0604020202020204" pitchFamily="34" charset="0"/>
                <a:ea typeface="Gotham Book" charset="0"/>
                <a:cs typeface="Arial" panose="020B0604020202020204" pitchFamily="34" charset="0"/>
              </a:rPr>
              <a:t>dans un domaine en lien avec le métier humanitaire choisi</a:t>
            </a:r>
          </a:p>
        </p:txBody>
      </p:sp>
      <p:sp>
        <p:nvSpPr>
          <p:cNvPr id="18" name="Rectangle 17"/>
          <p:cNvSpPr/>
          <p:nvPr/>
        </p:nvSpPr>
        <p:spPr>
          <a:xfrm>
            <a:off x="6130273" y="3033233"/>
            <a:ext cx="4552969" cy="111306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800" b="1">
                <a:solidFill>
                  <a:srgbClr val="333331"/>
                </a:solidFill>
                <a:latin typeface="Arial" panose="020B0604020202020204" pitchFamily="34" charset="0"/>
                <a:cs typeface="Arial" panose="020B0604020202020204" pitchFamily="34" charset="0"/>
              </a:rPr>
              <a:t>3 ans ou plus d’expérience</a:t>
            </a:r>
          </a:p>
          <a:p>
            <a:pPr algn="ctr"/>
            <a:r>
              <a:rPr lang="fr-FR" sz="1800">
                <a:solidFill>
                  <a:srgbClr val="333331"/>
                </a:solidFill>
                <a:latin typeface="Arial" panose="020B0604020202020204" pitchFamily="34" charset="0"/>
                <a:ea typeface="Gotham Book" charset="0"/>
                <a:cs typeface="Arial" panose="020B0604020202020204" pitchFamily="34" charset="0"/>
              </a:rPr>
              <a:t>dans un domaine en lien avec le </a:t>
            </a:r>
            <a:br>
              <a:rPr lang="fr-FR" sz="1800">
                <a:solidFill>
                  <a:srgbClr val="333331"/>
                </a:solidFill>
                <a:latin typeface="Arial" panose="020B0604020202020204" pitchFamily="34" charset="0"/>
                <a:ea typeface="Gotham Book" charset="0"/>
                <a:cs typeface="Arial" panose="020B0604020202020204" pitchFamily="34" charset="0"/>
              </a:rPr>
            </a:br>
            <a:r>
              <a:rPr lang="fr-FR" sz="1800">
                <a:solidFill>
                  <a:srgbClr val="333331"/>
                </a:solidFill>
                <a:latin typeface="Arial" panose="020B0604020202020204" pitchFamily="34" charset="0"/>
                <a:ea typeface="Gotham Book" charset="0"/>
                <a:cs typeface="Arial" panose="020B0604020202020204" pitchFamily="34" charset="0"/>
              </a:rPr>
              <a:t>métier humanitaire choisi</a:t>
            </a:r>
          </a:p>
        </p:txBody>
      </p:sp>
      <p:sp>
        <p:nvSpPr>
          <p:cNvPr id="3" name="Titre 1">
            <a:extLst>
              <a:ext uri="{FF2B5EF4-FFF2-40B4-BE49-F238E27FC236}">
                <a16:creationId xmlns:a16="http://schemas.microsoft.com/office/drawing/2014/main" id="{BE8D4490-7821-15F4-1C41-E8CB710C65FC}"/>
              </a:ext>
            </a:extLst>
          </p:cNvPr>
          <p:cNvSpPr txBox="1">
            <a:spLocks/>
          </p:cNvSpPr>
          <p:nvPr/>
        </p:nvSpPr>
        <p:spPr>
          <a:xfrm>
            <a:off x="816497" y="751033"/>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Quel parcours pour vous ?</a:t>
            </a:r>
          </a:p>
        </p:txBody>
      </p:sp>
      <p:sp>
        <p:nvSpPr>
          <p:cNvPr id="4" name="Rectangle à coins arrondis 34">
            <a:extLst>
              <a:ext uri="{FF2B5EF4-FFF2-40B4-BE49-F238E27FC236}">
                <a16:creationId xmlns:a16="http://schemas.microsoft.com/office/drawing/2014/main" id="{68D653DC-C304-C49F-A8D7-A0236624DDB5}"/>
              </a:ext>
            </a:extLst>
          </p:cNvPr>
          <p:cNvSpPr/>
          <p:nvPr/>
        </p:nvSpPr>
        <p:spPr>
          <a:xfrm>
            <a:off x="2883185" y="4665105"/>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6" name="ZoneTexte 5">
            <a:extLst>
              <a:ext uri="{FF2B5EF4-FFF2-40B4-BE49-F238E27FC236}">
                <a16:creationId xmlns:a16="http://schemas.microsoft.com/office/drawing/2014/main" id="{6763679D-C4D8-361F-60FD-DA0181B53D23}"/>
              </a:ext>
            </a:extLst>
          </p:cNvPr>
          <p:cNvSpPr txBox="1"/>
          <p:nvPr/>
        </p:nvSpPr>
        <p:spPr>
          <a:xfrm>
            <a:off x="2847322" y="4717262"/>
            <a:ext cx="2458802" cy="1015663"/>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PARCOURS</a:t>
            </a:r>
            <a:r>
              <a:rPr lang="fr-FR" sz="2000" b="1" dirty="0">
                <a:solidFill>
                  <a:srgbClr val="E84525"/>
                </a:solidFill>
                <a:latin typeface="Arial" panose="020B0604020202020204" pitchFamily="34" charset="0"/>
                <a:cs typeface="Arial" panose="020B0604020202020204" pitchFamily="34" charset="0"/>
              </a:rPr>
              <a:t> </a:t>
            </a:r>
            <a:br>
              <a:rPr lang="fr-FR" sz="2000" b="1" dirty="0">
                <a:solidFill>
                  <a:srgbClr val="E84525"/>
                </a:solidFill>
                <a:latin typeface="Arial" panose="020B0604020202020204" pitchFamily="34" charset="0"/>
                <a:cs typeface="Arial" panose="020B0604020202020204" pitchFamily="34" charset="0"/>
              </a:rPr>
            </a:br>
            <a:r>
              <a:rPr lang="fr-FR" sz="2000" b="1" dirty="0">
                <a:solidFill>
                  <a:srgbClr val="E84525"/>
                </a:solidFill>
                <a:latin typeface="Arial" panose="020B0604020202020204" pitchFamily="34" charset="0"/>
                <a:cs typeface="Arial" panose="020B0604020202020204" pitchFamily="34" charset="0"/>
              </a:rPr>
              <a:t>6 MOIS </a:t>
            </a:r>
            <a:r>
              <a:rPr lang="fr-FR" sz="2000" dirty="0">
                <a:solidFill>
                  <a:srgbClr val="E84525"/>
                </a:solidFill>
                <a:latin typeface="Arial" panose="020B0604020202020204" pitchFamily="34" charset="0"/>
                <a:cs typeface="Arial" panose="020B0604020202020204" pitchFamily="34" charset="0"/>
              </a:rPr>
              <a:t>OU</a:t>
            </a:r>
            <a:r>
              <a:rPr lang="fr-FR" sz="2000" b="1" dirty="0">
                <a:solidFill>
                  <a:srgbClr val="E84525"/>
                </a:solidFill>
                <a:latin typeface="Arial" panose="020B0604020202020204" pitchFamily="34" charset="0"/>
                <a:cs typeface="Arial" panose="020B0604020202020204" pitchFamily="34" charset="0"/>
              </a:rPr>
              <a:t> ALTERNANCE</a:t>
            </a:r>
          </a:p>
        </p:txBody>
      </p:sp>
      <p:sp>
        <p:nvSpPr>
          <p:cNvPr id="7" name="ZoneTexte 6">
            <a:extLst>
              <a:ext uri="{FF2B5EF4-FFF2-40B4-BE49-F238E27FC236}">
                <a16:creationId xmlns:a16="http://schemas.microsoft.com/office/drawing/2014/main" id="{2A74E927-8D9B-4242-2B23-388232E30C89}"/>
              </a:ext>
            </a:extLst>
          </p:cNvPr>
          <p:cNvSpPr txBox="1"/>
          <p:nvPr/>
        </p:nvSpPr>
        <p:spPr>
          <a:xfrm>
            <a:off x="7331302" y="4734196"/>
            <a:ext cx="2143090" cy="1015663"/>
          </a:xfrm>
          <a:prstGeom prst="rect">
            <a:avLst/>
          </a:prstGeom>
          <a:noFill/>
        </p:spPr>
        <p:txBody>
          <a:bodyPr wrap="square" rtlCol="0">
            <a:spAutoFit/>
          </a:bodyPr>
          <a:lstStyle/>
          <a:p>
            <a:pPr algn="ctr"/>
            <a:r>
              <a:rPr lang="fr-FR" sz="2000">
                <a:solidFill>
                  <a:srgbClr val="E84525"/>
                </a:solidFill>
                <a:latin typeface="Arial" panose="020B0604020202020204" pitchFamily="34" charset="0"/>
                <a:cs typeface="Arial" panose="020B0604020202020204" pitchFamily="34" charset="0"/>
              </a:rPr>
              <a:t>PARCOURS</a:t>
            </a:r>
            <a:r>
              <a:rPr lang="fr-FR" sz="2000" b="1">
                <a:solidFill>
                  <a:srgbClr val="E84525"/>
                </a:solidFill>
                <a:latin typeface="Arial" panose="020B0604020202020204" pitchFamily="34" charset="0"/>
                <a:cs typeface="Arial" panose="020B0604020202020204" pitchFamily="34" charset="0"/>
              </a:rPr>
              <a:t> </a:t>
            </a:r>
            <a:br>
              <a:rPr lang="fr-FR" sz="2000" b="1">
                <a:solidFill>
                  <a:srgbClr val="E84525"/>
                </a:solidFill>
                <a:latin typeface="Arial" panose="020B0604020202020204" pitchFamily="34" charset="0"/>
                <a:cs typeface="Arial" panose="020B0604020202020204" pitchFamily="34" charset="0"/>
              </a:rPr>
            </a:br>
            <a:r>
              <a:rPr lang="fr-FR" sz="2000" b="1">
                <a:solidFill>
                  <a:srgbClr val="E84525"/>
                </a:solidFill>
                <a:latin typeface="Arial" panose="020B0604020202020204" pitchFamily="34" charset="0"/>
                <a:cs typeface="Arial" panose="020B0604020202020204" pitchFamily="34" charset="0"/>
              </a:rPr>
              <a:t>EXPERIMENTE </a:t>
            </a:r>
            <a:br>
              <a:rPr lang="fr-FR" sz="2000" b="1">
                <a:solidFill>
                  <a:srgbClr val="E84525"/>
                </a:solidFill>
                <a:latin typeface="Arial" panose="020B0604020202020204" pitchFamily="34" charset="0"/>
                <a:cs typeface="Arial" panose="020B0604020202020204" pitchFamily="34" charset="0"/>
              </a:rPr>
            </a:br>
            <a:r>
              <a:rPr lang="fr-FR" sz="2000" b="1">
                <a:solidFill>
                  <a:srgbClr val="E84525"/>
                </a:solidFill>
                <a:latin typeface="Arial" panose="020B0604020202020204" pitchFamily="34" charset="0"/>
                <a:cs typeface="Arial" panose="020B0604020202020204" pitchFamily="34" charset="0"/>
              </a:rPr>
              <a:t>3 MOIS</a:t>
            </a:r>
          </a:p>
        </p:txBody>
      </p:sp>
      <p:sp>
        <p:nvSpPr>
          <p:cNvPr id="8" name="Chevron 7">
            <a:extLst>
              <a:ext uri="{FF2B5EF4-FFF2-40B4-BE49-F238E27FC236}">
                <a16:creationId xmlns:a16="http://schemas.microsoft.com/office/drawing/2014/main" id="{9244C0EA-EA8F-B02B-3425-6582A24C710B}"/>
              </a:ext>
            </a:extLst>
          </p:cNvPr>
          <p:cNvSpPr/>
          <p:nvPr/>
        </p:nvSpPr>
        <p:spPr>
          <a:xfrm rot="5400000">
            <a:off x="3835678" y="4091951"/>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9" name="Rectangle à coins arrondis 34">
            <a:extLst>
              <a:ext uri="{FF2B5EF4-FFF2-40B4-BE49-F238E27FC236}">
                <a16:creationId xmlns:a16="http://schemas.microsoft.com/office/drawing/2014/main" id="{8EB3F9B6-1625-9CAA-60CE-7742FA9E3D0D}"/>
              </a:ext>
            </a:extLst>
          </p:cNvPr>
          <p:cNvSpPr/>
          <p:nvPr/>
        </p:nvSpPr>
        <p:spPr>
          <a:xfrm>
            <a:off x="7135275" y="4657249"/>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Chevron 9">
            <a:extLst>
              <a:ext uri="{FF2B5EF4-FFF2-40B4-BE49-F238E27FC236}">
                <a16:creationId xmlns:a16="http://schemas.microsoft.com/office/drawing/2014/main" id="{FBF73FE6-4F0E-596A-8E01-04BD511AD03B}"/>
              </a:ext>
            </a:extLst>
          </p:cNvPr>
          <p:cNvSpPr/>
          <p:nvPr/>
        </p:nvSpPr>
        <p:spPr>
          <a:xfrm rot="5400000">
            <a:off x="8111665" y="4086726"/>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1" name="Google Shape;204;p25">
            <a:extLst>
              <a:ext uri="{FF2B5EF4-FFF2-40B4-BE49-F238E27FC236}">
                <a16:creationId xmlns:a16="http://schemas.microsoft.com/office/drawing/2014/main" id="{B0DF4538-CDD5-56DE-D932-B0B4D92D1685}"/>
              </a:ext>
            </a:extLst>
          </p:cNvPr>
          <p:cNvSpPr/>
          <p:nvPr/>
        </p:nvSpPr>
        <p:spPr>
          <a:xfrm>
            <a:off x="816497" y="5945916"/>
            <a:ext cx="10938181" cy="629793"/>
          </a:xfrm>
          <a:prstGeom prst="rect">
            <a:avLst/>
          </a:prstGeom>
          <a:no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fr-FR" dirty="0">
                <a:solidFill>
                  <a:srgbClr val="333331"/>
                </a:solidFill>
                <a:latin typeface="Arial"/>
                <a:ea typeface="Arial"/>
                <a:cs typeface="Arial"/>
                <a:sym typeface="Arial"/>
              </a:rPr>
              <a:t>expérience professionnelle : </a:t>
            </a:r>
            <a:r>
              <a:rPr lang="fr-FR" b="1" dirty="0">
                <a:solidFill>
                  <a:srgbClr val="333331"/>
                </a:solidFill>
                <a:latin typeface="Arial"/>
                <a:ea typeface="Arial"/>
                <a:cs typeface="Arial"/>
                <a:sym typeface="Arial"/>
              </a:rPr>
              <a:t>stage, bénévolat, </a:t>
            </a:r>
            <a:r>
              <a:rPr lang="fr-FR" b="1" dirty="0">
                <a:solidFill>
                  <a:srgbClr val="333331"/>
                </a:solidFill>
              </a:rPr>
              <a:t>s</a:t>
            </a:r>
            <a:r>
              <a:rPr lang="fr-FR" b="1" dirty="0">
                <a:solidFill>
                  <a:srgbClr val="333331"/>
                </a:solidFill>
                <a:latin typeface="Arial"/>
                <a:ea typeface="Arial"/>
                <a:cs typeface="Arial"/>
                <a:sym typeface="Arial"/>
              </a:rPr>
              <a:t>ervice civique, volontariat, alternance, salariat…</a:t>
            </a:r>
            <a:endParaRPr sz="2800" dirty="0"/>
          </a:p>
        </p:txBody>
      </p:sp>
      <p:sp>
        <p:nvSpPr>
          <p:cNvPr id="22" name="ZoneTexte 21">
            <a:extLst>
              <a:ext uri="{FF2B5EF4-FFF2-40B4-BE49-F238E27FC236}">
                <a16:creationId xmlns:a16="http://schemas.microsoft.com/office/drawing/2014/main" id="{EABE3021-E2D3-2344-AAA6-C5B4492B500F}"/>
              </a:ext>
            </a:extLst>
          </p:cNvPr>
          <p:cNvSpPr txBox="1"/>
          <p:nvPr/>
        </p:nvSpPr>
        <p:spPr>
          <a:xfrm>
            <a:off x="2266077" y="1891930"/>
            <a:ext cx="3896252" cy="369332"/>
          </a:xfrm>
          <a:prstGeom prst="rect">
            <a:avLst/>
          </a:prstGeom>
          <a:noFill/>
        </p:spPr>
        <p:txBody>
          <a:bodyPr wrap="square" rtlCol="0">
            <a:spAutoFit/>
          </a:bodyPr>
          <a:lstStyle/>
          <a:p>
            <a:r>
              <a:rPr lang="fr-FR" sz="1800" b="1" dirty="0">
                <a:solidFill>
                  <a:srgbClr val="333331"/>
                </a:solidFill>
                <a:latin typeface="Arial" panose="020B0604020202020204" pitchFamily="34" charset="0"/>
                <a:cs typeface="Arial" panose="020B0604020202020204" pitchFamily="34" charset="0"/>
              </a:rPr>
              <a:t>CAP/BEP, bac ou bac+2 minimum</a:t>
            </a:r>
            <a:endParaRPr lang="fr-FR" sz="1800" b="1" dirty="0"/>
          </a:p>
        </p:txBody>
      </p:sp>
      <p:sp>
        <p:nvSpPr>
          <p:cNvPr id="25" name="ZoneTexte 24">
            <a:extLst>
              <a:ext uri="{FF2B5EF4-FFF2-40B4-BE49-F238E27FC236}">
                <a16:creationId xmlns:a16="http://schemas.microsoft.com/office/drawing/2014/main" id="{6A1230CF-65FB-5699-8057-408E49CDF867}"/>
              </a:ext>
            </a:extLst>
          </p:cNvPr>
          <p:cNvSpPr txBox="1"/>
          <p:nvPr/>
        </p:nvSpPr>
        <p:spPr>
          <a:xfrm>
            <a:off x="3788242" y="2323172"/>
            <a:ext cx="1155269" cy="1015663"/>
          </a:xfrm>
          <a:prstGeom prst="rect">
            <a:avLst/>
          </a:prstGeom>
          <a:noFill/>
        </p:spPr>
        <p:txBody>
          <a:bodyPr wrap="square" rtlCol="0">
            <a:spAutoFit/>
          </a:bodyPr>
          <a:lstStyle/>
          <a:p>
            <a:r>
              <a:rPr lang="fr-FR" sz="6000" b="1" dirty="0">
                <a:solidFill>
                  <a:srgbClr val="E84324"/>
                </a:solidFill>
                <a:latin typeface="Arial" panose="020B0604020202020204" pitchFamily="34" charset="0"/>
                <a:cs typeface="Arial" panose="020B0604020202020204" pitchFamily="34" charset="0"/>
              </a:rPr>
              <a:t>+</a:t>
            </a:r>
          </a:p>
        </p:txBody>
      </p:sp>
      <p:sp>
        <p:nvSpPr>
          <p:cNvPr id="27" name="ZoneTexte 26">
            <a:extLst>
              <a:ext uri="{FF2B5EF4-FFF2-40B4-BE49-F238E27FC236}">
                <a16:creationId xmlns:a16="http://schemas.microsoft.com/office/drawing/2014/main" id="{45C7F6D7-40D1-60E1-2CC2-AC76C0346AE8}"/>
              </a:ext>
            </a:extLst>
          </p:cNvPr>
          <p:cNvSpPr txBox="1"/>
          <p:nvPr/>
        </p:nvSpPr>
        <p:spPr>
          <a:xfrm>
            <a:off x="8023404" y="2317984"/>
            <a:ext cx="1155269" cy="1015663"/>
          </a:xfrm>
          <a:prstGeom prst="rect">
            <a:avLst/>
          </a:prstGeom>
          <a:noFill/>
        </p:spPr>
        <p:txBody>
          <a:bodyPr wrap="square" rtlCol="0">
            <a:spAutoFit/>
          </a:bodyPr>
          <a:lstStyle/>
          <a:p>
            <a:r>
              <a:rPr lang="fr-FR" sz="6000" b="1">
                <a:solidFill>
                  <a:srgbClr val="E84324"/>
                </a:solidFill>
                <a:latin typeface="Arial" panose="020B0604020202020204" pitchFamily="34" charset="0"/>
                <a:cs typeface="Arial" panose="020B0604020202020204" pitchFamily="34" charset="0"/>
              </a:rPr>
              <a:t>+</a:t>
            </a:r>
          </a:p>
        </p:txBody>
      </p:sp>
      <p:sp>
        <p:nvSpPr>
          <p:cNvPr id="2" name="Ellipse 1">
            <a:extLst>
              <a:ext uri="{FF2B5EF4-FFF2-40B4-BE49-F238E27FC236}">
                <a16:creationId xmlns:a16="http://schemas.microsoft.com/office/drawing/2014/main" id="{AFE65848-08ED-D0F0-8C13-20B135A0C828}"/>
              </a:ext>
            </a:extLst>
          </p:cNvPr>
          <p:cNvSpPr/>
          <p:nvPr/>
        </p:nvSpPr>
        <p:spPr>
          <a:xfrm>
            <a:off x="10814131" y="2975583"/>
            <a:ext cx="425766" cy="435979"/>
          </a:xfrm>
          <a:prstGeom prst="ellipse">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a:t>i</a:t>
            </a:r>
          </a:p>
        </p:txBody>
      </p:sp>
      <p:sp>
        <p:nvSpPr>
          <p:cNvPr id="5" name="Rectangle 4">
            <a:extLst>
              <a:ext uri="{FF2B5EF4-FFF2-40B4-BE49-F238E27FC236}">
                <a16:creationId xmlns:a16="http://schemas.microsoft.com/office/drawing/2014/main" id="{C8AF5DF1-C441-DE3D-46BB-404FE96CC0C8}"/>
              </a:ext>
            </a:extLst>
          </p:cNvPr>
          <p:cNvSpPr/>
          <p:nvPr/>
        </p:nvSpPr>
        <p:spPr>
          <a:xfrm>
            <a:off x="9947530" y="3464616"/>
            <a:ext cx="2170345" cy="629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fr-FR" sz="1100" b="1" dirty="0">
                <a:solidFill>
                  <a:srgbClr val="E84324"/>
                </a:solidFill>
                <a:latin typeface="Arial" panose="020B0604020202020204" pitchFamily="34" charset="0"/>
                <a:cs typeface="Arial" panose="020B0604020202020204" pitchFamily="34" charset="0"/>
              </a:rPr>
              <a:t>aucune </a:t>
            </a:r>
          </a:p>
          <a:p>
            <a:pPr algn="ctr"/>
            <a:r>
              <a:rPr lang="fr-FR" sz="1100" b="1" dirty="0">
                <a:solidFill>
                  <a:srgbClr val="E84324"/>
                </a:solidFill>
                <a:latin typeface="Arial" panose="020B0604020202020204" pitchFamily="34" charset="0"/>
                <a:cs typeface="Arial" panose="020B0604020202020204" pitchFamily="34" charset="0"/>
              </a:rPr>
              <a:t>expérience </a:t>
            </a:r>
          </a:p>
          <a:p>
            <a:pPr algn="ctr"/>
            <a:r>
              <a:rPr lang="fr-FR" sz="1100" b="1" dirty="0">
                <a:solidFill>
                  <a:srgbClr val="E84324"/>
                </a:solidFill>
                <a:latin typeface="Arial" panose="020B0604020202020204" pitchFamily="34" charset="0"/>
                <a:cs typeface="Arial" panose="020B0604020202020204" pitchFamily="34" charset="0"/>
              </a:rPr>
              <a:t>humanitaire </a:t>
            </a:r>
          </a:p>
          <a:p>
            <a:pPr algn="ctr"/>
            <a:r>
              <a:rPr lang="fr-FR" sz="1100" b="1" dirty="0">
                <a:solidFill>
                  <a:srgbClr val="E84324"/>
                </a:solidFill>
                <a:latin typeface="Arial" panose="020B0604020202020204" pitchFamily="34" charset="0"/>
                <a:cs typeface="Arial" panose="020B0604020202020204" pitchFamily="34" charset="0"/>
              </a:rPr>
              <a:t>demandée</a:t>
            </a:r>
            <a:endParaRPr lang="fr-FR" sz="1000" spc="-50" dirty="0">
              <a:solidFill>
                <a:srgbClr val="E84324"/>
              </a:solidFill>
              <a:latin typeface="Arial" panose="020B0604020202020204" pitchFamily="34" charset="0"/>
              <a:ea typeface="Gotham Book" charset="0"/>
              <a:cs typeface="Arial" panose="020B0604020202020204" pitchFamily="34" charset="0"/>
            </a:endParaRPr>
          </a:p>
        </p:txBody>
      </p:sp>
      <p:sp>
        <p:nvSpPr>
          <p:cNvPr id="12" name="Rectangle à coins arrondis 34">
            <a:extLst>
              <a:ext uri="{FF2B5EF4-FFF2-40B4-BE49-F238E27FC236}">
                <a16:creationId xmlns:a16="http://schemas.microsoft.com/office/drawing/2014/main" id="{14D4D097-87D8-93E7-A1FC-68C2B8FF487C}"/>
              </a:ext>
            </a:extLst>
          </p:cNvPr>
          <p:cNvSpPr/>
          <p:nvPr/>
        </p:nvSpPr>
        <p:spPr>
          <a:xfrm>
            <a:off x="6463185" y="1746605"/>
            <a:ext cx="3712116" cy="629794"/>
          </a:xfrm>
          <a:prstGeom prst="roundRect">
            <a:avLst/>
          </a:prstGeom>
          <a:solidFill>
            <a:schemeClr val="bg1">
              <a:lumMod val="95000"/>
            </a:schemeClr>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759B2558-D834-6982-096F-2146606C7441}"/>
              </a:ext>
            </a:extLst>
          </p:cNvPr>
          <p:cNvSpPr txBox="1"/>
          <p:nvPr/>
        </p:nvSpPr>
        <p:spPr>
          <a:xfrm>
            <a:off x="7004500" y="1863832"/>
            <a:ext cx="2862470" cy="369332"/>
          </a:xfrm>
          <a:prstGeom prst="rect">
            <a:avLst/>
          </a:prstGeom>
          <a:noFill/>
        </p:spPr>
        <p:txBody>
          <a:bodyPr wrap="square" rtlCol="0">
            <a:spAutoFit/>
          </a:bodyPr>
          <a:lstStyle/>
          <a:p>
            <a:r>
              <a:rPr lang="fr-FR" sz="1800" b="1" dirty="0">
                <a:solidFill>
                  <a:srgbClr val="333331"/>
                </a:solidFill>
                <a:latin typeface="Arial" panose="020B0604020202020204" pitchFamily="34" charset="0"/>
                <a:cs typeface="Arial" panose="020B0604020202020204" pitchFamily="34" charset="0"/>
              </a:rPr>
              <a:t>Bac ou bac+2 minimum</a:t>
            </a:r>
            <a:endParaRPr lang="fr-FR" sz="1800" b="1" dirty="0"/>
          </a:p>
        </p:txBody>
      </p:sp>
    </p:spTree>
    <p:extLst>
      <p:ext uri="{BB962C8B-B14F-4D97-AF65-F5344CB8AC3E}">
        <p14:creationId xmlns:p14="http://schemas.microsoft.com/office/powerpoint/2010/main" val="15655248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816497" y="2672464"/>
            <a:ext cx="10725015" cy="35679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fr-FR" sz="1600" b="1" dirty="0">
                <a:solidFill>
                  <a:srgbClr val="E84525"/>
                </a:solidFill>
                <a:latin typeface="Arial" panose="020B0604020202020204" pitchFamily="34" charset="0"/>
                <a:cs typeface="Arial" panose="020B0604020202020204" pitchFamily="34" charset="0"/>
              </a:rPr>
              <a:t>Coordinateur de projet humanitaire et </a:t>
            </a:r>
            <a:r>
              <a:rPr lang="fr-FR" sz="1600" b="1" dirty="0" err="1">
                <a:solidFill>
                  <a:srgbClr val="E84525"/>
                </a:solidFill>
                <a:latin typeface="Arial" panose="020B0604020202020204" pitchFamily="34" charset="0"/>
                <a:cs typeface="Arial" panose="020B0604020202020204" pitchFamily="34" charset="0"/>
              </a:rPr>
              <a:t>Humanitarian</a:t>
            </a:r>
            <a:r>
              <a:rPr lang="fr-FR" sz="1600" b="1" dirty="0">
                <a:solidFill>
                  <a:srgbClr val="E84525"/>
                </a:solidFill>
                <a:latin typeface="Arial" panose="020B0604020202020204" pitchFamily="34" charset="0"/>
                <a:cs typeface="Arial" panose="020B0604020202020204" pitchFamily="34" charset="0"/>
              </a:rPr>
              <a:t> Programme Manager </a:t>
            </a:r>
            <a:br>
              <a:rPr lang="fr-FR" sz="1600" b="1" dirty="0">
                <a:solidFill>
                  <a:srgbClr val="333331"/>
                </a:solidFill>
                <a:latin typeface="Arial" panose="020B0604020202020204" pitchFamily="34" charset="0"/>
                <a:cs typeface="Arial" panose="020B0604020202020204" pitchFamily="34" charset="0"/>
              </a:rPr>
            </a:br>
            <a:r>
              <a:rPr lang="fr-FR" sz="1600" dirty="0">
                <a:solidFill>
                  <a:schemeClr val="tx1"/>
                </a:solidFill>
                <a:latin typeface="Arial" panose="020B0604020202020204" pitchFamily="34" charset="0"/>
                <a:ea typeface="Gotham Book" charset="0"/>
                <a:cs typeface="Arial" panose="020B0604020202020204" pitchFamily="34" charset="0"/>
              </a:rPr>
              <a:t>Pour les profils généralistes : management d’équipe et de projet, responsabilité financière. </a:t>
            </a:r>
            <a:br>
              <a:rPr lang="fr-FR" sz="1600" dirty="0">
                <a:solidFill>
                  <a:schemeClr val="tx1"/>
                </a:solidFill>
                <a:latin typeface="Arial" panose="020B0604020202020204" pitchFamily="34" charset="0"/>
                <a:ea typeface="Gotham Book" charset="0"/>
                <a:cs typeface="Arial" panose="020B0604020202020204" pitchFamily="34" charset="0"/>
              </a:rPr>
            </a:br>
            <a:r>
              <a:rPr lang="fr-FR" sz="1600" dirty="0">
                <a:solidFill>
                  <a:schemeClr val="tx1"/>
                </a:solidFill>
                <a:latin typeface="Arial" panose="020B0604020202020204" pitchFamily="34" charset="0"/>
                <a:ea typeface="Gotham Book" charset="0"/>
                <a:cs typeface="Arial" panose="020B0604020202020204" pitchFamily="34" charset="0"/>
              </a:rPr>
              <a:t>Pour les profils techniques : un domaine transposable au secteur de la solidarité (santé, média, socio-éducatif, réhabilitation, agriculture, relations internationales, coopération, développement local, etc.) </a:t>
            </a:r>
          </a:p>
          <a:p>
            <a:endParaRPr lang="en-US" sz="1600" dirty="0">
              <a:solidFill>
                <a:schemeClr val="tx1"/>
              </a:solidFill>
              <a:latin typeface="Arial" panose="020B0604020202020204" pitchFamily="34" charset="0"/>
              <a:ea typeface="Gotham Book" charset="0"/>
              <a:cs typeface="Arial" panose="020B0604020202020204" pitchFamily="34" charset="0"/>
            </a:endParaRPr>
          </a:p>
          <a:p>
            <a:r>
              <a:rPr lang="fr-FR" sz="1600" b="1" dirty="0">
                <a:solidFill>
                  <a:srgbClr val="E84525"/>
                </a:solidFill>
                <a:latin typeface="Arial" panose="020B0604020202020204" pitchFamily="34" charset="0"/>
                <a:ea typeface="Gotham Book" charset="0"/>
                <a:cs typeface="Arial" panose="020B0604020202020204" pitchFamily="34" charset="0"/>
              </a:rPr>
              <a:t>Responsable Logistique humanitaire et Logisticien de l’action humanitaire</a:t>
            </a:r>
          </a:p>
          <a:p>
            <a:r>
              <a:rPr lang="fr-FR" sz="1600" dirty="0">
                <a:solidFill>
                  <a:schemeClr val="tx1"/>
                </a:solidFill>
                <a:latin typeface="Arial" panose="020B0604020202020204" pitchFamily="34" charset="0"/>
                <a:ea typeface="Gotham Book" charset="0"/>
                <a:cs typeface="Arial" panose="020B0604020202020204" pitchFamily="34" charset="0"/>
              </a:rPr>
              <a:t>Achat, transport, stock, distribution, approvisionnement, logistique événementielle, logistique humanitaire, services généraux-</a:t>
            </a:r>
            <a:r>
              <a:rPr lang="fr-FR" sz="1600" dirty="0" err="1">
                <a:solidFill>
                  <a:schemeClr val="tx1"/>
                </a:solidFill>
                <a:latin typeface="Arial" panose="020B0604020202020204" pitchFamily="34" charset="0"/>
                <a:ea typeface="Gotham Book" charset="0"/>
                <a:cs typeface="Arial" panose="020B0604020202020204" pitchFamily="34" charset="0"/>
              </a:rPr>
              <a:t>facility</a:t>
            </a:r>
            <a:r>
              <a:rPr lang="fr-FR" sz="1600" dirty="0">
                <a:solidFill>
                  <a:schemeClr val="tx1"/>
                </a:solidFill>
                <a:latin typeface="Arial" panose="020B0604020202020204" pitchFamily="34" charset="0"/>
                <a:ea typeface="Gotham Book" charset="0"/>
                <a:cs typeface="Arial" panose="020B0604020202020204" pitchFamily="34" charset="0"/>
              </a:rPr>
              <a:t> management, informatique, systèmes d'information, mécanique, énergie, électricité, bâtiment, maintenance des équipements de santé, hygiène et sécurité ou autres avec une très bonne aptitude manuelle</a:t>
            </a:r>
          </a:p>
          <a:p>
            <a:endParaRPr lang="fr-FR" sz="1600" dirty="0">
              <a:solidFill>
                <a:schemeClr val="tx1"/>
              </a:solidFill>
              <a:latin typeface="Arial" panose="020B0604020202020204" pitchFamily="34" charset="0"/>
              <a:ea typeface="Gotham Book" charset="0"/>
              <a:cs typeface="Arial" panose="020B0604020202020204" pitchFamily="34" charset="0"/>
            </a:endParaRPr>
          </a:p>
          <a:p>
            <a:r>
              <a:rPr lang="fr-FR" sz="1600" b="1" dirty="0">
                <a:solidFill>
                  <a:srgbClr val="E84525"/>
                </a:solidFill>
                <a:latin typeface="Arial" panose="020B0604020202020204" pitchFamily="34" charset="0"/>
                <a:ea typeface="Gotham Book" charset="0"/>
                <a:cs typeface="Arial" panose="020B0604020202020204" pitchFamily="34" charset="0"/>
              </a:rPr>
              <a:t>Responsable Ressources humaines et finances humanitaire</a:t>
            </a:r>
            <a:br>
              <a:rPr lang="fr-FR" sz="1600" dirty="0">
                <a:solidFill>
                  <a:schemeClr val="tx1"/>
                </a:solidFill>
                <a:latin typeface="Arial" panose="020B0604020202020204" pitchFamily="34" charset="0"/>
                <a:ea typeface="Gotham Book" charset="0"/>
                <a:cs typeface="Arial" panose="020B0604020202020204" pitchFamily="34" charset="0"/>
              </a:rPr>
            </a:br>
            <a:r>
              <a:rPr lang="fr-FR" sz="1600" dirty="0">
                <a:solidFill>
                  <a:schemeClr val="tx1"/>
                </a:solidFill>
                <a:latin typeface="Arial" panose="020B0604020202020204" pitchFamily="34" charset="0"/>
                <a:ea typeface="Gotham Book" charset="0"/>
                <a:cs typeface="Arial" panose="020B0604020202020204" pitchFamily="34" charset="0"/>
              </a:rPr>
              <a:t>Gestion financière, gestion des ressources humaines, domaine juridique, secteur commercial ou bancaire.</a:t>
            </a:r>
          </a:p>
          <a:p>
            <a:endParaRPr lang="fr-FR" sz="1600" dirty="0">
              <a:solidFill>
                <a:schemeClr val="tx1"/>
              </a:solidFill>
              <a:latin typeface="Arial" panose="020B0604020202020204" pitchFamily="34" charset="0"/>
              <a:ea typeface="Gotham Book" charset="0"/>
              <a:cs typeface="Arial" panose="020B0604020202020204" pitchFamily="34" charset="0"/>
            </a:endParaRPr>
          </a:p>
          <a:p>
            <a:r>
              <a:rPr lang="fr-FR" sz="1600" b="1" dirty="0">
                <a:solidFill>
                  <a:srgbClr val="E84525"/>
                </a:solidFill>
                <a:latin typeface="Arial" panose="020B0604020202020204" pitchFamily="34" charset="0"/>
                <a:ea typeface="Gotham Book" charset="0"/>
                <a:cs typeface="Arial" panose="020B0604020202020204" pitchFamily="34" charset="0"/>
              </a:rPr>
              <a:t>Responsable de projets Eau Hygiène et Assainissement</a:t>
            </a:r>
            <a:br>
              <a:rPr lang="fr-FR" sz="1600" dirty="0">
                <a:solidFill>
                  <a:schemeClr val="tx1"/>
                </a:solidFill>
                <a:latin typeface="Arial" panose="020B0604020202020204" pitchFamily="34" charset="0"/>
                <a:ea typeface="Gotham Book" charset="0"/>
                <a:cs typeface="Arial" panose="020B0604020202020204" pitchFamily="34" charset="0"/>
              </a:rPr>
            </a:br>
            <a:r>
              <a:rPr lang="fr-FR" sz="1600" dirty="0">
                <a:solidFill>
                  <a:schemeClr val="tx1"/>
                </a:solidFill>
                <a:latin typeface="Arial" panose="020B0604020202020204" pitchFamily="34" charset="0"/>
                <a:ea typeface="Gotham Book" charset="0"/>
                <a:cs typeface="Arial" panose="020B0604020202020204" pitchFamily="34" charset="0"/>
              </a:rPr>
              <a:t>Gestion de l’eau, de l’assainissement, des déchets, hydrogéologie, hydrologie, hydraulique urbaine, promotion à l’hygiène, métiers de la santé publique &amp; épidémiologie. Autres domaines techniques : logistique en solidarité internationale, agronomie, génie civil, environnement, aménagement urbain, physique chimie, biologie médicale &amp; microbiologie.</a:t>
            </a:r>
          </a:p>
          <a:p>
            <a:endParaRPr lang="fr-FR" sz="1600" dirty="0">
              <a:solidFill>
                <a:schemeClr val="tx1"/>
              </a:solidFill>
              <a:latin typeface="Arial" panose="020B0604020202020204" pitchFamily="34" charset="0"/>
              <a:ea typeface="Gotham Book" charset="0"/>
              <a:cs typeface="Arial" panose="020B0604020202020204" pitchFamily="34" charset="0"/>
            </a:endParaRPr>
          </a:p>
        </p:txBody>
      </p:sp>
      <p:sp>
        <p:nvSpPr>
          <p:cNvPr id="2" name="Titre 1">
            <a:extLst>
              <a:ext uri="{FF2B5EF4-FFF2-40B4-BE49-F238E27FC236}">
                <a16:creationId xmlns:a16="http://schemas.microsoft.com/office/drawing/2014/main" id="{AB7A0007-ED7A-2BAB-23EB-2BEDA7CCEE48}"/>
              </a:ext>
            </a:extLst>
          </p:cNvPr>
          <p:cNvSpPr txBox="1">
            <a:spLocks/>
          </p:cNvSpPr>
          <p:nvPr/>
        </p:nvSpPr>
        <p:spPr>
          <a:xfrm>
            <a:off x="816497" y="751033"/>
            <a:ext cx="10341833"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Quel domaine requis de formation ou d’expérience professionnelle ?</a:t>
            </a:r>
          </a:p>
        </p:txBody>
      </p:sp>
    </p:spTree>
    <p:extLst>
      <p:ext uri="{BB962C8B-B14F-4D97-AF65-F5344CB8AC3E}">
        <p14:creationId xmlns:p14="http://schemas.microsoft.com/office/powerpoint/2010/main" val="45748740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199" y="736826"/>
            <a:ext cx="5138093"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p:txBody>
          <a:bodyPr>
            <a:normAutofit/>
          </a:bodyPr>
          <a:lstStyle/>
          <a:p>
            <a:r>
              <a:rPr lang="fr-FR"/>
              <a:t>Quelles formations proposons-nous ?</a:t>
            </a:r>
          </a:p>
        </p:txBody>
      </p:sp>
      <p:sp>
        <p:nvSpPr>
          <p:cNvPr id="6" name="Titre 1">
            <a:extLst>
              <a:ext uri="{FF2B5EF4-FFF2-40B4-BE49-F238E27FC236}">
                <a16:creationId xmlns:a16="http://schemas.microsoft.com/office/drawing/2014/main" id="{A27AF576-AC60-1E47-9EBF-15061828C88A}"/>
              </a:ext>
            </a:extLst>
          </p:cNvPr>
          <p:cNvSpPr txBox="1">
            <a:spLocks/>
          </p:cNvSpPr>
          <p:nvPr/>
        </p:nvSpPr>
        <p:spPr>
          <a:xfrm>
            <a:off x="6961864" y="2793615"/>
            <a:ext cx="4399243" cy="169665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2000" b="1" dirty="0">
              <a:solidFill>
                <a:schemeClr val="bg1"/>
              </a:solidFill>
              <a:latin typeface="Arial" panose="020B0604020202020204" pitchFamily="34" charset="0"/>
              <a:cs typeface="Arial" panose="020B0604020202020204" pitchFamily="34" charset="0"/>
            </a:endParaRPr>
          </a:p>
          <a:p>
            <a:pPr algn="l"/>
            <a:r>
              <a:rPr lang="fr-FR" sz="2800" b="1" dirty="0">
                <a:solidFill>
                  <a:schemeClr val="bg1"/>
                </a:solidFill>
                <a:latin typeface="Arial" panose="020B0604020202020204" pitchFamily="34" charset="0"/>
                <a:cs typeface="Arial" panose="020B0604020202020204" pitchFamily="34" charset="0"/>
              </a:rPr>
              <a:t>Des formations sur mesure</a:t>
            </a:r>
          </a:p>
          <a:p>
            <a:pPr algn="l">
              <a:lnSpc>
                <a:spcPct val="100000"/>
              </a:lnSpc>
            </a:pPr>
            <a:r>
              <a:rPr lang="fr-FR" sz="1800" dirty="0">
                <a:solidFill>
                  <a:schemeClr val="bg1"/>
                </a:solidFill>
                <a:latin typeface="Arial" panose="020B0604020202020204" pitchFamily="34" charset="0"/>
                <a:ea typeface="+mn-ea"/>
                <a:cs typeface="Arial" panose="020B0604020202020204" pitchFamily="34" charset="0"/>
              </a:rPr>
              <a:t>A la demande des Organisations humanitaires</a:t>
            </a:r>
          </a:p>
          <a:p>
            <a:pPr algn="l">
              <a:lnSpc>
                <a:spcPct val="100000"/>
              </a:lnSpc>
            </a:pPr>
            <a:r>
              <a:rPr lang="fr-FR" sz="1800" dirty="0">
                <a:solidFill>
                  <a:schemeClr val="bg1"/>
                </a:solidFill>
                <a:latin typeface="Arial" panose="020B0604020202020204" pitchFamily="34" charset="0"/>
                <a:ea typeface="+mn-ea"/>
                <a:cs typeface="Arial" panose="020B0604020202020204" pitchFamily="34" charset="0"/>
              </a:rPr>
              <a:t>Pour leurs équipes ou leurs partenaires associatifs sur les terrains</a:t>
            </a:r>
          </a:p>
          <a:p>
            <a:pPr algn="l">
              <a:lnSpc>
                <a:spcPct val="100000"/>
              </a:lnSpc>
            </a:pPr>
            <a:r>
              <a:rPr lang="fr-FR" sz="1800" dirty="0">
                <a:solidFill>
                  <a:schemeClr val="bg1"/>
                </a:solidFill>
                <a:latin typeface="Arial" panose="020B0604020202020204" pitchFamily="34" charset="0"/>
                <a:ea typeface="+mn-ea"/>
                <a:cs typeface="Arial" panose="020B0604020202020204" pitchFamily="34" charset="0"/>
              </a:rPr>
              <a:t>Des thématiques et des lieux spécifiques selon leurs besoins</a:t>
            </a:r>
          </a:p>
        </p:txBody>
      </p:sp>
      <p:cxnSp>
        <p:nvCxnSpPr>
          <p:cNvPr id="7" name="Connecteur droit 6"/>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3" name="ZoneTexte 2">
            <a:extLst>
              <a:ext uri="{FF2B5EF4-FFF2-40B4-BE49-F238E27FC236}">
                <a16:creationId xmlns:a16="http://schemas.microsoft.com/office/drawing/2014/main" id="{3B4CDF5A-4A1B-4B30-DA27-2000754F25A6}"/>
              </a:ext>
            </a:extLst>
          </p:cNvPr>
          <p:cNvSpPr txBox="1"/>
          <p:nvPr/>
        </p:nvSpPr>
        <p:spPr>
          <a:xfrm>
            <a:off x="723901" y="1959201"/>
            <a:ext cx="5456721" cy="2185214"/>
          </a:xfrm>
          <a:prstGeom prst="rect">
            <a:avLst/>
          </a:prstGeom>
          <a:noFill/>
        </p:spPr>
        <p:txBody>
          <a:bodyPr wrap="square" rtlCol="0">
            <a:spAutoFit/>
          </a:bodyPr>
          <a:lstStyle/>
          <a:p>
            <a:pPr algn="l"/>
            <a:r>
              <a:rPr lang="fr-FR" sz="2800" b="1" dirty="0">
                <a:solidFill>
                  <a:srgbClr val="333331"/>
                </a:solidFill>
                <a:latin typeface="Arial" panose="020B0604020202020204" pitchFamily="34" charset="0"/>
                <a:cs typeface="Arial" panose="020B0604020202020204" pitchFamily="34" charset="0"/>
              </a:rPr>
              <a:t>Des formations diplômantes</a:t>
            </a:r>
          </a:p>
          <a:p>
            <a:pPr algn="l"/>
            <a:r>
              <a:rPr lang="fr-FR" sz="1800" dirty="0">
                <a:solidFill>
                  <a:srgbClr val="333331"/>
                </a:solidFill>
                <a:latin typeface="Arial" panose="020B0604020202020204" pitchFamily="34" charset="0"/>
                <a:ea typeface="+mn-ea"/>
                <a:cs typeface="Arial" panose="020B0604020202020204" pitchFamily="34" charset="0"/>
              </a:rPr>
              <a:t>Forment à un </a:t>
            </a:r>
            <a:r>
              <a:rPr lang="fr-FR" sz="1800" dirty="0">
                <a:solidFill>
                  <a:srgbClr val="E84525"/>
                </a:solidFill>
                <a:latin typeface="Arial" panose="020B0604020202020204" pitchFamily="34" charset="0"/>
                <a:ea typeface="+mn-ea"/>
                <a:cs typeface="Arial" panose="020B0604020202020204" pitchFamily="34" charset="0"/>
              </a:rPr>
              <a:t>métier humanitaire</a:t>
            </a:r>
          </a:p>
          <a:p>
            <a:pPr algn="l"/>
            <a:r>
              <a:rPr lang="fr-FR" sz="1800" dirty="0">
                <a:solidFill>
                  <a:srgbClr val="333331"/>
                </a:solidFill>
                <a:latin typeface="Arial" panose="020B0604020202020204" pitchFamily="34" charset="0"/>
                <a:ea typeface="+mn-ea"/>
                <a:cs typeface="Arial" panose="020B0604020202020204" pitchFamily="34" charset="0"/>
              </a:rPr>
              <a:t>Donnent une </a:t>
            </a:r>
            <a:r>
              <a:rPr lang="fr-FR" sz="1800" dirty="0">
                <a:solidFill>
                  <a:srgbClr val="E84525"/>
                </a:solidFill>
                <a:latin typeface="Arial" panose="020B0604020202020204" pitchFamily="34" charset="0"/>
                <a:ea typeface="+mn-ea"/>
                <a:cs typeface="Arial" panose="020B0604020202020204" pitchFamily="34" charset="0"/>
              </a:rPr>
              <a:t>Certification Professionnelle </a:t>
            </a:r>
            <a:r>
              <a:rPr lang="fr-FR" sz="1800" dirty="0">
                <a:solidFill>
                  <a:srgbClr val="333331"/>
                </a:solidFill>
                <a:latin typeface="Arial" panose="020B0604020202020204" pitchFamily="34" charset="0"/>
                <a:ea typeface="+mn-ea"/>
                <a:cs typeface="Arial" panose="020B0604020202020204" pitchFamily="34" charset="0"/>
              </a:rPr>
              <a:t>(RNCP) ou un </a:t>
            </a:r>
            <a:r>
              <a:rPr lang="fr-FR" sz="1800" dirty="0">
                <a:solidFill>
                  <a:srgbClr val="E84525"/>
                </a:solidFill>
                <a:latin typeface="Arial" panose="020B0604020202020204" pitchFamily="34" charset="0"/>
                <a:ea typeface="+mn-ea"/>
                <a:cs typeface="Arial" panose="020B0604020202020204" pitchFamily="34" charset="0"/>
              </a:rPr>
              <a:t>diplôme universitaire </a:t>
            </a:r>
            <a:r>
              <a:rPr lang="fr-FR" sz="1800" dirty="0">
                <a:solidFill>
                  <a:srgbClr val="333331"/>
                </a:solidFill>
                <a:latin typeface="Arial" panose="020B0604020202020204" pitchFamily="34" charset="0"/>
                <a:ea typeface="+mn-ea"/>
                <a:cs typeface="Arial" panose="020B0604020202020204" pitchFamily="34" charset="0"/>
              </a:rPr>
              <a:t>(en partenariat)</a:t>
            </a:r>
          </a:p>
          <a:p>
            <a:pPr algn="l"/>
            <a:r>
              <a:rPr lang="fr-FR" sz="1800" dirty="0">
                <a:solidFill>
                  <a:srgbClr val="333331"/>
                </a:solidFill>
                <a:latin typeface="Arial" panose="020B0604020202020204" pitchFamily="34" charset="0"/>
                <a:ea typeface="+mn-ea"/>
                <a:cs typeface="Arial" panose="020B0604020202020204" pitchFamily="34" charset="0"/>
              </a:rPr>
              <a:t>Durent de 3 mois à 3 ans</a:t>
            </a:r>
          </a:p>
          <a:p>
            <a:pPr algn="l"/>
            <a:r>
              <a:rPr lang="fr-FR" sz="1800" dirty="0">
                <a:solidFill>
                  <a:srgbClr val="333331"/>
                </a:solidFill>
                <a:latin typeface="Arial" panose="020B0604020202020204" pitchFamily="34" charset="0"/>
                <a:ea typeface="+mn-ea"/>
                <a:cs typeface="Arial" panose="020B0604020202020204" pitchFamily="34" charset="0"/>
              </a:rPr>
              <a:t>Uniquement </a:t>
            </a:r>
            <a:r>
              <a:rPr lang="fr-FR" sz="1800" dirty="0">
                <a:solidFill>
                  <a:srgbClr val="E84525"/>
                </a:solidFill>
                <a:latin typeface="Arial" panose="020B0604020202020204" pitchFamily="34" charset="0"/>
                <a:ea typeface="+mn-ea"/>
                <a:cs typeface="Arial" panose="020B0604020202020204" pitchFamily="34" charset="0"/>
              </a:rPr>
              <a:t>en présentiel</a:t>
            </a:r>
          </a:p>
          <a:p>
            <a:endParaRPr lang="fr-FR" dirty="0"/>
          </a:p>
        </p:txBody>
      </p:sp>
      <p:sp>
        <p:nvSpPr>
          <p:cNvPr id="4" name="ZoneTexte 3">
            <a:extLst>
              <a:ext uri="{FF2B5EF4-FFF2-40B4-BE49-F238E27FC236}">
                <a16:creationId xmlns:a16="http://schemas.microsoft.com/office/drawing/2014/main" id="{19C6F099-34E0-8E21-9381-34AA4CA4791B}"/>
              </a:ext>
            </a:extLst>
          </p:cNvPr>
          <p:cNvSpPr txBox="1"/>
          <p:nvPr/>
        </p:nvSpPr>
        <p:spPr>
          <a:xfrm>
            <a:off x="736427" y="4070812"/>
            <a:ext cx="5456721" cy="2221121"/>
          </a:xfrm>
          <a:prstGeom prst="rect">
            <a:avLst/>
          </a:prstGeom>
          <a:noFill/>
        </p:spPr>
        <p:txBody>
          <a:bodyPr wrap="square" rtlCol="0">
            <a:spAutoFit/>
          </a:bodyPr>
          <a:lstStyle/>
          <a:p>
            <a:pPr algn="l">
              <a:lnSpc>
                <a:spcPts val="2860"/>
              </a:lnSpc>
            </a:pPr>
            <a:r>
              <a:rPr lang="fr-FR" sz="2800" b="1" dirty="0">
                <a:solidFill>
                  <a:srgbClr val="333331"/>
                </a:solidFill>
                <a:latin typeface="Arial" panose="020B0604020202020204" pitchFamily="34" charset="0"/>
                <a:cs typeface="Arial" panose="020B0604020202020204" pitchFamily="34" charset="0"/>
              </a:rPr>
              <a:t>Des formations courtes continue</a:t>
            </a:r>
          </a:p>
          <a:p>
            <a:pPr algn="l"/>
            <a:r>
              <a:rPr lang="fr-FR" dirty="0">
                <a:solidFill>
                  <a:srgbClr val="333331"/>
                </a:solidFill>
                <a:latin typeface="Arial" panose="020B0604020202020204" pitchFamily="34" charset="0"/>
                <a:ea typeface="+mn-ea"/>
                <a:cs typeface="Arial" panose="020B0604020202020204" pitchFamily="34" charset="0"/>
              </a:rPr>
              <a:t>Forment à une </a:t>
            </a:r>
            <a:r>
              <a:rPr lang="fr-FR" dirty="0">
                <a:solidFill>
                  <a:srgbClr val="E84525"/>
                </a:solidFill>
                <a:latin typeface="Arial" panose="020B0604020202020204" pitchFamily="34" charset="0"/>
                <a:ea typeface="+mn-ea"/>
                <a:cs typeface="Arial" panose="020B0604020202020204" pitchFamily="34" charset="0"/>
              </a:rPr>
              <a:t>compétence humanitaire</a:t>
            </a:r>
          </a:p>
          <a:p>
            <a:pPr algn="l"/>
            <a:r>
              <a:rPr lang="fr-FR" dirty="0">
                <a:solidFill>
                  <a:srgbClr val="333331"/>
                </a:solidFill>
                <a:latin typeface="Arial" panose="020B0604020202020204" pitchFamily="34" charset="0"/>
                <a:ea typeface="+mn-ea"/>
                <a:cs typeface="Arial" panose="020B0604020202020204" pitchFamily="34" charset="0"/>
              </a:rPr>
              <a:t>Donnent une attestation et un badge </a:t>
            </a:r>
            <a:r>
              <a:rPr lang="fr-FR" dirty="0" err="1">
                <a:solidFill>
                  <a:srgbClr val="333331"/>
                </a:solidFill>
                <a:latin typeface="Arial" panose="020B0604020202020204" pitchFamily="34" charset="0"/>
                <a:ea typeface="+mn-ea"/>
                <a:cs typeface="Arial" panose="020B0604020202020204" pitchFamily="34" charset="0"/>
              </a:rPr>
              <a:t>Hpass</a:t>
            </a:r>
            <a:endParaRPr lang="fr-FR" dirty="0">
              <a:solidFill>
                <a:srgbClr val="333331"/>
              </a:solidFill>
              <a:latin typeface="Arial" panose="020B0604020202020204" pitchFamily="34" charset="0"/>
              <a:ea typeface="+mn-ea"/>
              <a:cs typeface="Arial" panose="020B0604020202020204" pitchFamily="34" charset="0"/>
            </a:endParaRPr>
          </a:p>
          <a:p>
            <a:pPr algn="l"/>
            <a:r>
              <a:rPr lang="fr-FR" dirty="0">
                <a:solidFill>
                  <a:srgbClr val="333331"/>
                </a:solidFill>
                <a:latin typeface="Arial" panose="020B0604020202020204" pitchFamily="34" charset="0"/>
                <a:ea typeface="+mn-ea"/>
                <a:cs typeface="Arial" panose="020B0604020202020204" pitchFamily="34" charset="0"/>
              </a:rPr>
              <a:t>Durent de 3 jours à 5 semaines</a:t>
            </a:r>
          </a:p>
          <a:p>
            <a:pPr algn="l"/>
            <a:r>
              <a:rPr lang="fr-FR" dirty="0">
                <a:solidFill>
                  <a:srgbClr val="333331"/>
                </a:solidFill>
                <a:latin typeface="Arial" panose="020B0604020202020204" pitchFamily="34" charset="0"/>
                <a:ea typeface="+mn-ea"/>
                <a:cs typeface="Arial" panose="020B0604020202020204" pitchFamily="34" charset="0"/>
              </a:rPr>
              <a:t>En présentiel ou </a:t>
            </a:r>
            <a:r>
              <a:rPr lang="fr-FR" dirty="0">
                <a:solidFill>
                  <a:srgbClr val="E84525"/>
                </a:solidFill>
                <a:latin typeface="Arial" panose="020B0604020202020204" pitchFamily="34" charset="0"/>
                <a:ea typeface="+mn-ea"/>
                <a:cs typeface="Arial" panose="020B0604020202020204" pitchFamily="34" charset="0"/>
              </a:rPr>
              <a:t>en e-learning</a:t>
            </a:r>
          </a:p>
          <a:p>
            <a:endParaRPr lang="fr-FR" dirty="0"/>
          </a:p>
        </p:txBody>
      </p:sp>
    </p:spTree>
    <p:extLst>
      <p:ext uri="{BB962C8B-B14F-4D97-AF65-F5344CB8AC3E}">
        <p14:creationId xmlns:p14="http://schemas.microsoft.com/office/powerpoint/2010/main" val="162052140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9" name="Tableau 8"/>
          <p:cNvGraphicFramePr>
            <a:graphicFrameLocks noGrp="1"/>
          </p:cNvGraphicFramePr>
          <p:nvPr>
            <p:extLst>
              <p:ext uri="{D42A27DB-BD31-4B8C-83A1-F6EECF244321}">
                <p14:modId xmlns:p14="http://schemas.microsoft.com/office/powerpoint/2010/main" val="238160261"/>
              </p:ext>
            </p:extLst>
          </p:nvPr>
        </p:nvGraphicFramePr>
        <p:xfrm>
          <a:off x="710648" y="1486143"/>
          <a:ext cx="10991022" cy="4372643"/>
        </p:xfrm>
        <a:graphic>
          <a:graphicData uri="http://schemas.openxmlformats.org/drawingml/2006/table">
            <a:tbl>
              <a:tblPr>
                <a:tableStyleId>{073A0DAA-6AF3-43AB-8588-CEC1D06C72B9}</a:tableStyleId>
              </a:tblPr>
              <a:tblGrid>
                <a:gridCol w="4378187">
                  <a:extLst>
                    <a:ext uri="{9D8B030D-6E8A-4147-A177-3AD203B41FA5}">
                      <a16:colId xmlns:a16="http://schemas.microsoft.com/office/drawing/2014/main" val="20000"/>
                    </a:ext>
                  </a:extLst>
                </a:gridCol>
                <a:gridCol w="3352800">
                  <a:extLst>
                    <a:ext uri="{9D8B030D-6E8A-4147-A177-3AD203B41FA5}">
                      <a16:colId xmlns:a16="http://schemas.microsoft.com/office/drawing/2014/main" val="20001"/>
                    </a:ext>
                  </a:extLst>
                </a:gridCol>
                <a:gridCol w="3260035">
                  <a:extLst>
                    <a:ext uri="{9D8B030D-6E8A-4147-A177-3AD203B41FA5}">
                      <a16:colId xmlns:a16="http://schemas.microsoft.com/office/drawing/2014/main" val="20003"/>
                    </a:ext>
                  </a:extLst>
                </a:gridCol>
              </a:tblGrid>
              <a:tr h="583393">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333331"/>
                          </a:solidFill>
                          <a:latin typeface="Arial" panose="020B0604020202020204" pitchFamily="34" charset="0"/>
                          <a:cs typeface="Arial" panose="020B0604020202020204" pitchFamily="34" charset="0"/>
                        </a:rPr>
                        <a:t>Responsable RH et finances</a:t>
                      </a:r>
                    </a:p>
                  </a:txBody>
                  <a:tcPr anchor="ctr">
                    <a:solidFill>
                      <a:schemeClr val="bg1"/>
                    </a:solidFill>
                  </a:tcPr>
                </a:tc>
                <a:tc>
                  <a:txBody>
                    <a:bodyPr/>
                    <a:lstStyle/>
                    <a:p>
                      <a:pPr algn="l"/>
                      <a:r>
                        <a:rPr lang="fr-FR" sz="1600" dirty="0">
                          <a:solidFill>
                            <a:srgbClr val="E84525"/>
                          </a:solidFill>
                          <a:latin typeface="Arial" panose="020B0604020202020204" pitchFamily="34" charset="0"/>
                          <a:ea typeface="Roboto" pitchFamily="2" charset="0"/>
                          <a:cs typeface="Arial" panose="020B0604020202020204" pitchFamily="34" charset="0"/>
                        </a:rPr>
                        <a:t>Parcours 6 mois</a:t>
                      </a:r>
                    </a:p>
                  </a:txBody>
                  <a:tcPr anchor="ctr">
                    <a:solidFill>
                      <a:schemeClr val="bg1"/>
                    </a:solidFill>
                  </a:tcPr>
                </a:tc>
                <a:tc>
                  <a:txBody>
                    <a:bodyPr/>
                    <a:lstStyle/>
                    <a:p>
                      <a:pPr algn="l"/>
                      <a:r>
                        <a:rPr lang="fr-FR" sz="1600" dirty="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chemeClr val="bg1"/>
                    </a:solidFill>
                  </a:tcPr>
                </a:tc>
                <a:extLst>
                  <a:ext uri="{0D108BD9-81ED-4DB2-BD59-A6C34878D82A}">
                    <a16:rowId xmlns:a16="http://schemas.microsoft.com/office/drawing/2014/main" val="10000"/>
                  </a:ext>
                </a:extLst>
              </a:tr>
              <a:tr h="514638">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fr-FR" sz="1600">
                        <a:latin typeface="Gotham Book" panose="02000604040000020004" pitchFamily="50" charset="0"/>
                      </a:endParaRPr>
                    </a:p>
                  </a:txBody>
                  <a:tcPr>
                    <a:solidFill>
                      <a:schemeClr val="accent2">
                        <a:lumMod val="20000"/>
                        <a:lumOff val="80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E84525"/>
                          </a:solidFill>
                          <a:latin typeface="Arial" panose="020B0604020202020204" pitchFamily="34" charset="0"/>
                          <a:ea typeface="Roboto" pitchFamily="2" charset="0"/>
                          <a:cs typeface="Arial" panose="020B0604020202020204" pitchFamily="34" charset="0"/>
                        </a:rPr>
                        <a:t>Parcours expérimenté 3 mois</a:t>
                      </a:r>
                    </a:p>
                  </a:txBody>
                  <a:tcPr anchor="ctr">
                    <a:solidFill>
                      <a:schemeClr val="bg1"/>
                    </a:solidFill>
                  </a:tcPr>
                </a:tc>
                <a:tc>
                  <a:txBody>
                    <a:bodyPr/>
                    <a:lstStyle/>
                    <a:p>
                      <a:pPr algn="l"/>
                      <a:r>
                        <a:rPr lang="fr-FR" sz="1600" dirty="0">
                          <a:solidFill>
                            <a:srgbClr val="333331"/>
                          </a:solidFill>
                          <a:latin typeface="Arial" panose="020B0604020202020204" pitchFamily="34" charset="0"/>
                          <a:ea typeface="Roboto" pitchFamily="2" charset="0"/>
                          <a:cs typeface="Arial" panose="020B0604020202020204" pitchFamily="34" charset="0"/>
                        </a:rPr>
                        <a:t>Bac et 3 ans d’expérience pro</a:t>
                      </a:r>
                    </a:p>
                  </a:txBody>
                  <a:tcPr anchor="ctr">
                    <a:solidFill>
                      <a:schemeClr val="bg1"/>
                    </a:solidFill>
                  </a:tcPr>
                </a:tc>
                <a:extLst>
                  <a:ext uri="{0D108BD9-81ED-4DB2-BD59-A6C34878D82A}">
                    <a16:rowId xmlns:a16="http://schemas.microsoft.com/office/drawing/2014/main" val="10001"/>
                  </a:ext>
                </a:extLst>
              </a:tr>
              <a:tr h="55659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333331"/>
                          </a:solidFill>
                          <a:latin typeface="Arial" panose="020B0604020202020204" pitchFamily="34" charset="0"/>
                          <a:cs typeface="Arial" panose="020B0604020202020204" pitchFamily="34" charset="0"/>
                        </a:rPr>
                        <a:t>Logisticien</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rgbClr val="E84525"/>
                          </a:solidFill>
                          <a:latin typeface="Arial" panose="020B0604020202020204" pitchFamily="34" charset="0"/>
                          <a:ea typeface="Roboto" pitchFamily="2" charset="0"/>
                          <a:cs typeface="Arial" panose="020B0604020202020204" pitchFamily="34" charset="0"/>
                        </a:rPr>
                        <a:t>Parcours </a:t>
                      </a:r>
                      <a:r>
                        <a:rPr lang="fr-FR" sz="1600">
                          <a:solidFill>
                            <a:srgbClr val="E84525"/>
                          </a:solidFill>
                          <a:latin typeface="Arial" panose="020B0604020202020204" pitchFamily="34" charset="0"/>
                          <a:ea typeface="Roboto" pitchFamily="2" charset="0"/>
                          <a:cs typeface="Arial" panose="020B0604020202020204" pitchFamily="34" charset="0"/>
                        </a:rPr>
                        <a:t>6 mois</a:t>
                      </a:r>
                    </a:p>
                  </a:txBody>
                  <a:tcPr anchor="ctr">
                    <a:solidFill>
                      <a:srgbClr val="EAEAEA"/>
                    </a:solidFill>
                  </a:tcPr>
                </a:tc>
                <a:tc>
                  <a:txBody>
                    <a:bodyPr/>
                    <a:lstStyle/>
                    <a:p>
                      <a:pPr marL="0" marR="0" indent="0" algn="l" defTabSz="685800" rtl="0" eaLnBrk="1" fontAlgn="auto" latinLnBrk="0" hangingPunct="1">
                        <a:lnSpc>
                          <a:spcPct val="100000"/>
                        </a:lnSpc>
                        <a:spcBef>
                          <a:spcPts val="0"/>
                        </a:spcBef>
                        <a:spcAft>
                          <a:spcPts val="0"/>
                        </a:spcAft>
                        <a:buClrTx/>
                        <a:buSzTx/>
                        <a:buFontTx/>
                        <a:buNone/>
                        <a:tabLst/>
                        <a:defRPr/>
                      </a:pPr>
                      <a:r>
                        <a:rPr lang="fr-FR" sz="1600" kern="1200">
                          <a:solidFill>
                            <a:srgbClr val="333331"/>
                          </a:solidFill>
                          <a:latin typeface="Arial" panose="020B0604020202020204" pitchFamily="34" charset="0"/>
                          <a:ea typeface="Roboto" pitchFamily="2" charset="0"/>
                          <a:cs typeface="Arial" panose="020B0604020202020204" pitchFamily="34" charset="0"/>
                        </a:rPr>
                        <a:t>CAP/BEP Si bac : 6 mois</a:t>
                      </a:r>
                    </a:p>
                  </a:txBody>
                  <a:tcPr anchor="ctr">
                    <a:solidFill>
                      <a:srgbClr val="EAEAEA"/>
                    </a:solidFill>
                  </a:tcPr>
                </a:tc>
                <a:extLst>
                  <a:ext uri="{0D108BD9-81ED-4DB2-BD59-A6C34878D82A}">
                    <a16:rowId xmlns:a16="http://schemas.microsoft.com/office/drawing/2014/main" val="10002"/>
                  </a:ext>
                </a:extLst>
              </a:tr>
              <a:tr h="569842">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333331"/>
                          </a:solidFill>
                          <a:latin typeface="Arial" panose="020B0604020202020204" pitchFamily="34" charset="0"/>
                          <a:cs typeface="Arial" panose="020B0604020202020204" pitchFamily="34" charset="0"/>
                        </a:rPr>
                        <a:t>Responsabl</a:t>
                      </a:r>
                      <a:r>
                        <a:rPr lang="fr-FR" sz="1600" b="1" baseline="0" dirty="0">
                          <a:solidFill>
                            <a:srgbClr val="333331"/>
                          </a:solidFill>
                          <a:latin typeface="Arial" panose="020B0604020202020204" pitchFamily="34" charset="0"/>
                          <a:cs typeface="Arial" panose="020B0604020202020204" pitchFamily="34" charset="0"/>
                        </a:rPr>
                        <a:t>e logistique</a:t>
                      </a:r>
                      <a:endParaRPr lang="fr-FR" sz="1600" b="1" dirty="0">
                        <a:solidFill>
                          <a:srgbClr val="333331"/>
                        </a:solidFill>
                        <a:latin typeface="Arial" panose="020B0604020202020204" pitchFamily="34" charset="0"/>
                        <a:cs typeface="Arial" panose="020B0604020202020204" pitchFamily="34" charset="0"/>
                      </a:endParaRP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kern="1200">
                          <a:solidFill>
                            <a:srgbClr val="E84525"/>
                          </a:solidFill>
                          <a:latin typeface="Arial" panose="020B0604020202020204" pitchFamily="34" charset="0"/>
                          <a:ea typeface="Roboto" pitchFamily="2" charset="0"/>
                          <a:cs typeface="Arial" panose="020B0604020202020204" pitchFamily="34" charset="0"/>
                        </a:rPr>
                        <a:t>Parcours </a:t>
                      </a:r>
                      <a:r>
                        <a:rPr lang="fr-FR" sz="1600">
                          <a:solidFill>
                            <a:srgbClr val="E84525"/>
                          </a:solidFill>
                          <a:latin typeface="Arial" panose="020B0604020202020204" pitchFamily="34" charset="0"/>
                          <a:ea typeface="Roboto" pitchFamily="2" charset="0"/>
                          <a:cs typeface="Arial" panose="020B0604020202020204" pitchFamily="34" charset="0"/>
                        </a:rPr>
                        <a:t>1 an en alternance</a:t>
                      </a:r>
                    </a:p>
                  </a:txBody>
                  <a:tcPr anchor="ctr">
                    <a:solidFill>
                      <a:schemeClr val="bg1"/>
                    </a:solidFill>
                  </a:tcPr>
                </a:tc>
                <a:tc>
                  <a:txBody>
                    <a:bodyPr/>
                    <a:lstStyle/>
                    <a:p>
                      <a:pPr algn="l"/>
                      <a:r>
                        <a:rPr lang="fr-FR" sz="1600" dirty="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chemeClr val="bg1"/>
                    </a:solidFill>
                  </a:tcPr>
                </a:tc>
                <a:extLst>
                  <a:ext uri="{0D108BD9-81ED-4DB2-BD59-A6C34878D82A}">
                    <a16:rowId xmlns:a16="http://schemas.microsoft.com/office/drawing/2014/main" val="10003"/>
                  </a:ext>
                </a:extLst>
              </a:tr>
              <a:tr h="410818">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a:latin typeface="Gotham Book" panose="02000604040000020004" pitchFamily="50" charset="0"/>
                      </a:endParaRPr>
                    </a:p>
                  </a:txBody>
                  <a:tcPr anchor="ctr" anchorCtr="1">
                    <a:solidFill>
                      <a:schemeClr val="bg1">
                        <a:lumMod val="85000"/>
                      </a:schemeClr>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E84525"/>
                          </a:solidFill>
                          <a:latin typeface="Arial" panose="020B0604020202020204" pitchFamily="34" charset="0"/>
                          <a:ea typeface="Roboto" pitchFamily="2" charset="0"/>
                          <a:cs typeface="Arial" panose="020B0604020202020204" pitchFamily="34" charset="0"/>
                        </a:rPr>
                        <a:t>Parcours expérimenté 3 mois</a:t>
                      </a:r>
                    </a:p>
                  </a:txBody>
                  <a:tcPr anchor="ctr">
                    <a:solidFill>
                      <a:schemeClr val="bg1"/>
                    </a:solidFill>
                  </a:tcPr>
                </a:tc>
                <a:tc>
                  <a:txBody>
                    <a:bodyPr/>
                    <a:lstStyle/>
                    <a:p>
                      <a:pPr algn="l"/>
                      <a:r>
                        <a:rPr lang="fr-FR" sz="1600" dirty="0">
                          <a:solidFill>
                            <a:srgbClr val="333331"/>
                          </a:solidFill>
                          <a:latin typeface="Arial" panose="020B0604020202020204" pitchFamily="34" charset="0"/>
                          <a:ea typeface="Roboto" pitchFamily="2" charset="0"/>
                          <a:cs typeface="Arial" panose="020B0604020202020204" pitchFamily="34" charset="0"/>
                        </a:rPr>
                        <a:t>Bac et 3 ans d’expérience pro</a:t>
                      </a:r>
                    </a:p>
                  </a:txBody>
                  <a:tcPr anchor="ctr">
                    <a:solidFill>
                      <a:schemeClr val="bg1"/>
                    </a:solidFill>
                  </a:tcPr>
                </a:tc>
                <a:extLst>
                  <a:ext uri="{0D108BD9-81ED-4DB2-BD59-A6C34878D82A}">
                    <a16:rowId xmlns:a16="http://schemas.microsoft.com/office/drawing/2014/main" val="10004"/>
                  </a:ext>
                </a:extLst>
              </a:tr>
              <a:tr h="499151">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333331"/>
                          </a:solidFill>
                          <a:latin typeface="Arial" panose="020B0604020202020204" pitchFamily="34" charset="0"/>
                          <a:cs typeface="Arial" panose="020B0604020202020204" pitchFamily="34" charset="0"/>
                        </a:rPr>
                        <a:t>Responsable de projets </a:t>
                      </a:r>
                      <a:br>
                        <a:rPr lang="fr-FR" sz="1600" b="1" dirty="0">
                          <a:solidFill>
                            <a:srgbClr val="333331"/>
                          </a:solidFill>
                          <a:latin typeface="Arial" panose="020B0604020202020204" pitchFamily="34" charset="0"/>
                          <a:cs typeface="Arial" panose="020B0604020202020204" pitchFamily="34" charset="0"/>
                        </a:rPr>
                      </a:br>
                      <a:r>
                        <a:rPr lang="fr-FR" sz="1600" b="1" dirty="0">
                          <a:solidFill>
                            <a:srgbClr val="333331"/>
                          </a:solidFill>
                          <a:latin typeface="Arial" panose="020B0604020202020204" pitchFamily="34" charset="0"/>
                          <a:cs typeface="Arial" panose="020B0604020202020204" pitchFamily="34" charset="0"/>
                        </a:rPr>
                        <a:t>Eau, Hygiène et Assainissement</a:t>
                      </a:r>
                    </a:p>
                  </a:txBody>
                  <a:tcPr anchor="ctr">
                    <a:solidFill>
                      <a:srgbClr val="EAEAEA"/>
                    </a:solidFill>
                  </a:tcPr>
                </a:tc>
                <a:tc>
                  <a:txBody>
                    <a:bodyPr/>
                    <a:lstStyle/>
                    <a:p>
                      <a:pPr algn="l"/>
                      <a:r>
                        <a:rPr lang="fr-FR" sz="1600" dirty="0">
                          <a:solidFill>
                            <a:srgbClr val="E84525"/>
                          </a:solidFill>
                          <a:latin typeface="Arial" panose="020B0604020202020204" pitchFamily="34" charset="0"/>
                          <a:ea typeface="Roboto" pitchFamily="2" charset="0"/>
                          <a:cs typeface="Arial" panose="020B0604020202020204" pitchFamily="34" charset="0"/>
                        </a:rPr>
                        <a:t>Parcours 6 mois (1 an sur 2)</a:t>
                      </a:r>
                    </a:p>
                  </a:txBody>
                  <a:tcPr anchor="ctr">
                    <a:solidFill>
                      <a:srgbClr val="EAEAEA"/>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rgbClr val="EAEAEA"/>
                    </a:solidFill>
                  </a:tcPr>
                </a:tc>
                <a:extLst>
                  <a:ext uri="{0D108BD9-81ED-4DB2-BD59-A6C34878D82A}">
                    <a16:rowId xmlns:a16="http://schemas.microsoft.com/office/drawing/2014/main" val="10005"/>
                  </a:ext>
                </a:extLst>
              </a:tr>
              <a:tr h="499151">
                <a:tc rowSpan="2">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b="1" dirty="0">
                          <a:solidFill>
                            <a:srgbClr val="333331"/>
                          </a:solidFill>
                          <a:latin typeface="Arial" panose="020B0604020202020204" pitchFamily="34" charset="0"/>
                          <a:cs typeface="Arial" panose="020B0604020202020204" pitchFamily="34" charset="0"/>
                        </a:rPr>
                        <a:t>Coordinateur de projet</a:t>
                      </a:r>
                      <a:br>
                        <a:rPr lang="fr-FR" sz="1600" b="1" baseline="0" dirty="0">
                          <a:solidFill>
                            <a:srgbClr val="333331"/>
                          </a:solidFill>
                          <a:latin typeface="Arial" panose="020B0604020202020204" pitchFamily="34" charset="0"/>
                          <a:cs typeface="Arial" panose="020B0604020202020204" pitchFamily="34" charset="0"/>
                        </a:rPr>
                      </a:br>
                      <a:r>
                        <a:rPr lang="fr-FR" sz="1600" b="1" baseline="0" dirty="0" err="1">
                          <a:solidFill>
                            <a:srgbClr val="333331"/>
                          </a:solidFill>
                          <a:latin typeface="Arial" panose="020B0604020202020204" pitchFamily="34" charset="0"/>
                          <a:cs typeface="Arial" panose="020B0604020202020204" pitchFamily="34" charset="0"/>
                        </a:rPr>
                        <a:t>Humanitarian</a:t>
                      </a:r>
                      <a:r>
                        <a:rPr lang="fr-FR" sz="1600" b="1" baseline="0" dirty="0">
                          <a:solidFill>
                            <a:srgbClr val="333331"/>
                          </a:solidFill>
                          <a:latin typeface="Arial" panose="020B0604020202020204" pitchFamily="34" charset="0"/>
                          <a:cs typeface="Arial" panose="020B0604020202020204" pitchFamily="34" charset="0"/>
                        </a:rPr>
                        <a:t> </a:t>
                      </a:r>
                      <a:r>
                        <a:rPr lang="fr-FR" sz="1600" b="1" dirty="0">
                          <a:solidFill>
                            <a:srgbClr val="333331"/>
                          </a:solidFill>
                          <a:latin typeface="Arial" panose="020B0604020202020204" pitchFamily="34" charset="0"/>
                          <a:cs typeface="Arial" panose="020B0604020202020204" pitchFamily="34" charset="0"/>
                        </a:rPr>
                        <a:t>Programme manager</a:t>
                      </a:r>
                    </a:p>
                  </a:txBody>
                  <a:tcPr anchor="ctr">
                    <a:solidFill>
                      <a:schemeClr val="bg1"/>
                    </a:solidFill>
                  </a:tcPr>
                </a:tc>
                <a:tc>
                  <a:txBody>
                    <a:bodyPr/>
                    <a:lstStyle/>
                    <a:p>
                      <a:pPr algn="l"/>
                      <a:r>
                        <a:rPr lang="fr-FR" sz="1600" dirty="0">
                          <a:solidFill>
                            <a:srgbClr val="E84525"/>
                          </a:solidFill>
                          <a:latin typeface="Arial" panose="020B0604020202020204" pitchFamily="34" charset="0"/>
                          <a:ea typeface="Roboto" pitchFamily="2" charset="0"/>
                          <a:cs typeface="Arial" panose="020B0604020202020204" pitchFamily="34" charset="0"/>
                        </a:rPr>
                        <a:t>Parcours 6 mois</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ea typeface="Roboto" pitchFamily="2" charset="0"/>
                          <a:cs typeface="Arial" panose="020B0604020202020204" pitchFamily="34" charset="0"/>
                        </a:rPr>
                        <a:t>(français uniquement)</a:t>
                      </a:r>
                    </a:p>
                  </a:txBody>
                  <a:tcPr anchor="ctr">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fr-FR" sz="1600">
                          <a:solidFill>
                            <a:srgbClr val="333331"/>
                          </a:solidFill>
                          <a:latin typeface="Arial" panose="020B0604020202020204" pitchFamily="34" charset="0"/>
                          <a:ea typeface="Roboto" pitchFamily="2" charset="0"/>
                          <a:cs typeface="Arial" panose="020B0604020202020204" pitchFamily="34" charset="0"/>
                        </a:rPr>
                        <a:t>Bac et 6 mois d’expérience pro</a:t>
                      </a:r>
                    </a:p>
                  </a:txBody>
                  <a:tcPr anchor="ctr">
                    <a:solidFill>
                      <a:schemeClr val="bg1"/>
                    </a:solidFill>
                  </a:tcPr>
                </a:tc>
                <a:extLst>
                  <a:ext uri="{0D108BD9-81ED-4DB2-BD59-A6C34878D82A}">
                    <a16:rowId xmlns:a16="http://schemas.microsoft.com/office/drawing/2014/main" val="10009"/>
                  </a:ext>
                </a:extLst>
              </a:tr>
              <a:tr h="499151">
                <a:tc vMerge="1">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fr-FR" sz="1600" b="1">
                        <a:latin typeface="Gotham Book" panose="02000604040000020004" pitchFamily="50" charset="0"/>
                      </a:endParaRPr>
                    </a:p>
                  </a:txBody>
                  <a:tcPr anchor="ctr" anchorCtr="1">
                    <a:solidFill>
                      <a:schemeClr val="bg1">
                        <a:lumMod val="95000"/>
                      </a:schemeClr>
                    </a:solidFill>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fr-FR" sz="1600" dirty="0">
                          <a:solidFill>
                            <a:srgbClr val="E84525"/>
                          </a:solidFill>
                          <a:latin typeface="Arial" panose="020B0604020202020204" pitchFamily="34" charset="0"/>
                          <a:ea typeface="Roboto" pitchFamily="2" charset="0"/>
                          <a:cs typeface="Arial" panose="020B0604020202020204" pitchFamily="34" charset="0"/>
                        </a:rPr>
                        <a:t>Parcours expérimenté 3 mois</a:t>
                      </a:r>
                    </a:p>
                    <a:p>
                      <a:pPr marL="0" marR="0" lvl="0" indent="0" algn="l" defTabSz="685800" rtl="0" eaLnBrk="1" fontAlgn="auto" latinLnBrk="0" hangingPunct="1">
                        <a:lnSpc>
                          <a:spcPct val="100000"/>
                        </a:lnSpc>
                        <a:spcBef>
                          <a:spcPts val="0"/>
                        </a:spcBef>
                        <a:spcAft>
                          <a:spcPts val="0"/>
                        </a:spcAft>
                        <a:buClrTx/>
                        <a:buSzTx/>
                        <a:buFontTx/>
                        <a:buNone/>
                        <a:tabLst/>
                        <a:defRPr/>
                      </a:pPr>
                      <a:r>
                        <a:rPr lang="fr-FR" sz="1600" dirty="0">
                          <a:solidFill>
                            <a:srgbClr val="333331"/>
                          </a:solidFill>
                          <a:latin typeface="Arial" panose="020B0604020202020204" pitchFamily="34" charset="0"/>
                          <a:ea typeface="Roboto" pitchFamily="2" charset="0"/>
                          <a:cs typeface="Arial" panose="020B0604020202020204" pitchFamily="34" charset="0"/>
                        </a:rPr>
                        <a:t>(français ou anglais)</a:t>
                      </a:r>
                    </a:p>
                  </a:txBody>
                  <a:tcPr anchor="ctr">
                    <a:solidFill>
                      <a:schemeClr val="bg1"/>
                    </a:solidFill>
                  </a:tcPr>
                </a:tc>
                <a:tc>
                  <a:txBody>
                    <a:bodyPr/>
                    <a:lstStyle/>
                    <a:p>
                      <a:pPr algn="l"/>
                      <a:r>
                        <a:rPr lang="fr-FR" sz="1600" dirty="0">
                          <a:solidFill>
                            <a:srgbClr val="333331"/>
                          </a:solidFill>
                          <a:latin typeface="Arial" panose="020B0604020202020204" pitchFamily="34" charset="0"/>
                          <a:ea typeface="Roboto" pitchFamily="2" charset="0"/>
                          <a:cs typeface="Arial" panose="020B0604020202020204" pitchFamily="34" charset="0"/>
                        </a:rPr>
                        <a:t>Bac+2 et 3 ans d’expérience pro</a:t>
                      </a:r>
                    </a:p>
                  </a:txBody>
                  <a:tcPr anchor="ctr">
                    <a:solidFill>
                      <a:schemeClr val="bg1"/>
                    </a:solidFill>
                  </a:tcPr>
                </a:tc>
                <a:extLst>
                  <a:ext uri="{0D108BD9-81ED-4DB2-BD59-A6C34878D82A}">
                    <a16:rowId xmlns:a16="http://schemas.microsoft.com/office/drawing/2014/main" val="10010"/>
                  </a:ext>
                </a:extLst>
              </a:tr>
            </a:tbl>
          </a:graphicData>
        </a:graphic>
      </p:graphicFrame>
      <p:sp>
        <p:nvSpPr>
          <p:cNvPr id="11" name="Titre 1"/>
          <p:cNvSpPr txBox="1">
            <a:spLocks/>
          </p:cNvSpPr>
          <p:nvPr/>
        </p:nvSpPr>
        <p:spPr>
          <a:xfrm>
            <a:off x="710648" y="630169"/>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Les parcours en Europe</a:t>
            </a:r>
          </a:p>
        </p:txBody>
      </p:sp>
    </p:spTree>
    <p:extLst>
      <p:ext uri="{BB962C8B-B14F-4D97-AF65-F5344CB8AC3E}">
        <p14:creationId xmlns:p14="http://schemas.microsoft.com/office/powerpoint/2010/main" val="29241691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re 1"/>
          <p:cNvSpPr txBox="1">
            <a:spLocks/>
          </p:cNvSpPr>
          <p:nvPr/>
        </p:nvSpPr>
        <p:spPr>
          <a:xfrm>
            <a:off x="723900" y="365125"/>
            <a:ext cx="10810875" cy="750571"/>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525"/>
                </a:solidFill>
                <a:latin typeface="Arial" panose="020B0604020202020204" pitchFamily="34" charset="0"/>
                <a:cs typeface="Arial" panose="020B0604020202020204" pitchFamily="34" charset="0"/>
              </a:rPr>
              <a:t>Calendrier en Europe</a:t>
            </a:r>
          </a:p>
        </p:txBody>
      </p:sp>
      <p:sp>
        <p:nvSpPr>
          <p:cNvPr id="6" name="Rectangle à coins arrondis 5"/>
          <p:cNvSpPr/>
          <p:nvPr/>
        </p:nvSpPr>
        <p:spPr>
          <a:xfrm>
            <a:off x="2316462" y="1132915"/>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err="1">
                <a:solidFill>
                  <a:schemeClr val="tx1">
                    <a:lumMod val="50000"/>
                    <a:lumOff val="50000"/>
                  </a:schemeClr>
                </a:solidFill>
                <a:latin typeface="Arial" panose="020B0604020202020204" pitchFamily="34" charset="0"/>
                <a:cs typeface="Arial" panose="020B0604020202020204" pitchFamily="34" charset="0"/>
              </a:rPr>
              <a:t>oct</a:t>
            </a:r>
            <a:endParaRPr lang="fr-FR">
              <a:solidFill>
                <a:schemeClr val="tx1">
                  <a:lumMod val="50000"/>
                  <a:lumOff val="50000"/>
                </a:schemeClr>
              </a:solidFill>
              <a:latin typeface="Arial" panose="020B0604020202020204" pitchFamily="34" charset="0"/>
              <a:cs typeface="Arial" panose="020B0604020202020204" pitchFamily="34" charset="0"/>
            </a:endParaRPr>
          </a:p>
        </p:txBody>
      </p:sp>
      <p:sp>
        <p:nvSpPr>
          <p:cNvPr id="7" name="Rectangle à coins arrondis 6"/>
          <p:cNvSpPr/>
          <p:nvPr/>
        </p:nvSpPr>
        <p:spPr>
          <a:xfrm>
            <a:off x="3105312" y="1128727"/>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err="1">
                <a:solidFill>
                  <a:schemeClr val="tx1">
                    <a:lumMod val="50000"/>
                    <a:lumOff val="50000"/>
                  </a:schemeClr>
                </a:solidFill>
                <a:latin typeface="Arial" panose="020B0604020202020204" pitchFamily="34" charset="0"/>
                <a:cs typeface="Arial" panose="020B0604020202020204" pitchFamily="34" charset="0"/>
              </a:rPr>
              <a:t>nov</a:t>
            </a:r>
            <a:endParaRPr lang="fr-FR">
              <a:solidFill>
                <a:schemeClr val="tx1">
                  <a:lumMod val="50000"/>
                  <a:lumOff val="50000"/>
                </a:schemeClr>
              </a:solidFill>
              <a:latin typeface="Arial" panose="020B0604020202020204" pitchFamily="34" charset="0"/>
              <a:cs typeface="Arial" panose="020B0604020202020204" pitchFamily="34" charset="0"/>
            </a:endParaRPr>
          </a:p>
        </p:txBody>
      </p:sp>
      <p:sp>
        <p:nvSpPr>
          <p:cNvPr id="8" name="Rectangle à coins arrondis 7"/>
          <p:cNvSpPr/>
          <p:nvPr/>
        </p:nvSpPr>
        <p:spPr>
          <a:xfrm>
            <a:off x="3894162" y="1139896"/>
            <a:ext cx="792088"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err="1">
                <a:solidFill>
                  <a:schemeClr val="tx1">
                    <a:lumMod val="50000"/>
                    <a:lumOff val="50000"/>
                  </a:schemeClr>
                </a:solidFill>
                <a:latin typeface="Arial" panose="020B0604020202020204" pitchFamily="34" charset="0"/>
                <a:cs typeface="Arial" panose="020B0604020202020204" pitchFamily="34" charset="0"/>
              </a:rPr>
              <a:t>déc</a:t>
            </a:r>
            <a:endParaRPr lang="fr-FR">
              <a:solidFill>
                <a:schemeClr val="tx1">
                  <a:lumMod val="50000"/>
                  <a:lumOff val="50000"/>
                </a:schemeClr>
              </a:solidFill>
              <a:latin typeface="Arial" panose="020B0604020202020204" pitchFamily="34" charset="0"/>
              <a:cs typeface="Arial" panose="020B0604020202020204" pitchFamily="34" charset="0"/>
            </a:endParaRPr>
          </a:p>
        </p:txBody>
      </p:sp>
      <p:sp>
        <p:nvSpPr>
          <p:cNvPr id="12" name="Rectangle à coins arrondis 11"/>
          <p:cNvSpPr/>
          <p:nvPr/>
        </p:nvSpPr>
        <p:spPr>
          <a:xfrm>
            <a:off x="4755020" y="1134311"/>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a:solidFill>
                  <a:schemeClr val="tx1">
                    <a:lumMod val="50000"/>
                    <a:lumOff val="50000"/>
                  </a:schemeClr>
                </a:solidFill>
                <a:latin typeface="Arial" panose="020B0604020202020204" pitchFamily="34" charset="0"/>
                <a:cs typeface="Arial" panose="020B0604020202020204" pitchFamily="34" charset="0"/>
              </a:rPr>
              <a:t>jan</a:t>
            </a:r>
          </a:p>
        </p:txBody>
      </p:sp>
      <p:sp>
        <p:nvSpPr>
          <p:cNvPr id="13" name="Rectangle à coins arrondis 12"/>
          <p:cNvSpPr/>
          <p:nvPr/>
        </p:nvSpPr>
        <p:spPr>
          <a:xfrm>
            <a:off x="5543870" y="1127331"/>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err="1">
                <a:solidFill>
                  <a:schemeClr val="tx1">
                    <a:lumMod val="50000"/>
                    <a:lumOff val="50000"/>
                  </a:schemeClr>
                </a:solidFill>
                <a:latin typeface="Arial" panose="020B0604020202020204" pitchFamily="34" charset="0"/>
                <a:cs typeface="Arial" panose="020B0604020202020204" pitchFamily="34" charset="0"/>
              </a:rPr>
              <a:t>fév</a:t>
            </a:r>
            <a:endParaRPr lang="fr-FR">
              <a:solidFill>
                <a:schemeClr val="tx1">
                  <a:lumMod val="50000"/>
                  <a:lumOff val="50000"/>
                </a:schemeClr>
              </a:solidFill>
              <a:latin typeface="Arial" panose="020B0604020202020204" pitchFamily="34" charset="0"/>
              <a:cs typeface="Arial" panose="020B0604020202020204" pitchFamily="34" charset="0"/>
            </a:endParaRPr>
          </a:p>
        </p:txBody>
      </p:sp>
      <p:sp>
        <p:nvSpPr>
          <p:cNvPr id="14" name="Rectangle à coins arrondis 13"/>
          <p:cNvSpPr/>
          <p:nvPr/>
        </p:nvSpPr>
        <p:spPr>
          <a:xfrm>
            <a:off x="6332720" y="1130123"/>
            <a:ext cx="793034"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err="1">
                <a:solidFill>
                  <a:schemeClr val="tx1">
                    <a:lumMod val="50000"/>
                    <a:lumOff val="50000"/>
                  </a:schemeClr>
                </a:solidFill>
                <a:latin typeface="Arial" panose="020B0604020202020204" pitchFamily="34" charset="0"/>
                <a:cs typeface="Arial" panose="020B0604020202020204" pitchFamily="34" charset="0"/>
              </a:rPr>
              <a:t>mar</a:t>
            </a:r>
            <a:endParaRPr lang="fr-FR" b="1">
              <a:solidFill>
                <a:schemeClr val="tx1">
                  <a:lumMod val="50000"/>
                  <a:lumOff val="50000"/>
                </a:schemeClr>
              </a:solidFill>
              <a:latin typeface="Arial" panose="020B0604020202020204" pitchFamily="34" charset="0"/>
              <a:cs typeface="Arial" panose="020B0604020202020204" pitchFamily="34" charset="0"/>
            </a:endParaRPr>
          </a:p>
        </p:txBody>
      </p:sp>
      <p:sp>
        <p:nvSpPr>
          <p:cNvPr id="15" name="Rectangle à coins arrondis 14"/>
          <p:cNvSpPr/>
          <p:nvPr/>
        </p:nvSpPr>
        <p:spPr>
          <a:xfrm>
            <a:off x="7194524" y="1135707"/>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err="1">
                <a:solidFill>
                  <a:schemeClr val="tx1">
                    <a:lumMod val="50000"/>
                    <a:lumOff val="50000"/>
                  </a:schemeClr>
                </a:solidFill>
                <a:latin typeface="Arial" panose="020B0604020202020204" pitchFamily="34" charset="0"/>
                <a:cs typeface="Arial" panose="020B0604020202020204" pitchFamily="34" charset="0"/>
              </a:rPr>
              <a:t>avr</a:t>
            </a:r>
            <a:endParaRPr lang="fr-FR">
              <a:solidFill>
                <a:schemeClr val="tx1">
                  <a:lumMod val="50000"/>
                  <a:lumOff val="50000"/>
                </a:schemeClr>
              </a:solidFill>
              <a:latin typeface="Arial" panose="020B0604020202020204" pitchFamily="34" charset="0"/>
              <a:cs typeface="Arial" panose="020B0604020202020204" pitchFamily="34" charset="0"/>
            </a:endParaRPr>
          </a:p>
        </p:txBody>
      </p:sp>
      <p:sp>
        <p:nvSpPr>
          <p:cNvPr id="16" name="Rectangle à coins arrondis 15"/>
          <p:cNvSpPr/>
          <p:nvPr/>
        </p:nvSpPr>
        <p:spPr>
          <a:xfrm>
            <a:off x="7983374" y="1131519"/>
            <a:ext cx="86457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a:solidFill>
                  <a:schemeClr val="tx1">
                    <a:lumMod val="50000"/>
                    <a:lumOff val="50000"/>
                  </a:schemeClr>
                </a:solidFill>
                <a:latin typeface="Arial" panose="020B0604020202020204" pitchFamily="34" charset="0"/>
                <a:cs typeface="Arial" panose="020B0604020202020204" pitchFamily="34" charset="0"/>
              </a:rPr>
              <a:t>mai</a:t>
            </a:r>
          </a:p>
        </p:txBody>
      </p:sp>
      <p:sp>
        <p:nvSpPr>
          <p:cNvPr id="17" name="Rectangle à coins arrondis 16"/>
          <p:cNvSpPr/>
          <p:nvPr/>
        </p:nvSpPr>
        <p:spPr>
          <a:xfrm>
            <a:off x="8916714" y="1137103"/>
            <a:ext cx="763351"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a:solidFill>
                  <a:schemeClr val="tx1">
                    <a:lumMod val="50000"/>
                    <a:lumOff val="50000"/>
                  </a:schemeClr>
                </a:solidFill>
                <a:latin typeface="Arial" panose="020B0604020202020204" pitchFamily="34" charset="0"/>
                <a:cs typeface="Arial" panose="020B0604020202020204" pitchFamily="34" charset="0"/>
              </a:rPr>
              <a:t>juin</a:t>
            </a:r>
          </a:p>
        </p:txBody>
      </p:sp>
      <p:sp>
        <p:nvSpPr>
          <p:cNvPr id="25" name="ZoneTexte 24"/>
          <p:cNvSpPr txBox="1"/>
          <p:nvPr/>
        </p:nvSpPr>
        <p:spPr>
          <a:xfrm>
            <a:off x="1510168" y="1856329"/>
            <a:ext cx="5389396" cy="502702"/>
          </a:xfrm>
          <a:prstGeom prst="rect">
            <a:avLst/>
          </a:prstGeom>
          <a:noFill/>
        </p:spPr>
        <p:txBody>
          <a:bodyPr wrap="square" rtlCol="0">
            <a:spAutoFit/>
          </a:bodyPr>
          <a:lstStyle/>
          <a:p>
            <a:pPr>
              <a:lnSpc>
                <a:spcPts val="1620"/>
              </a:lnSpc>
            </a:pPr>
            <a:r>
              <a:rPr lang="fr-FR" sz="1600">
                <a:solidFill>
                  <a:srgbClr val="333331"/>
                </a:solidFill>
                <a:latin typeface="Arial" panose="020B0604020202020204" pitchFamily="34" charset="0"/>
                <a:ea typeface="Roboto" pitchFamily="2" charset="0"/>
                <a:cs typeface="Arial" panose="020B0604020202020204" pitchFamily="34" charset="0"/>
              </a:rPr>
              <a:t>Responsable RH et Finances </a:t>
            </a:r>
            <a:r>
              <a:rPr lang="fr-FR" sz="1600" b="1">
                <a:solidFill>
                  <a:srgbClr val="E84525"/>
                </a:solidFill>
                <a:latin typeface="Arial" panose="020B0604020202020204" pitchFamily="34" charset="0"/>
                <a:ea typeface="Roboto" pitchFamily="2" charset="0"/>
                <a:cs typeface="Arial" panose="020B0604020202020204" pitchFamily="34" charset="0"/>
              </a:rPr>
              <a:t>parcours 6 mois</a:t>
            </a:r>
            <a:br>
              <a:rPr lang="fr-FR" sz="1600">
                <a:solidFill>
                  <a:srgbClr val="333331"/>
                </a:solidFill>
                <a:latin typeface="Arial" panose="020B0604020202020204" pitchFamily="34" charset="0"/>
                <a:ea typeface="Roboto" pitchFamily="2" charset="0"/>
                <a:cs typeface="Arial" panose="020B0604020202020204" pitchFamily="34" charset="0"/>
              </a:rPr>
            </a:br>
            <a:r>
              <a:rPr lang="fr-FR" sz="1600">
                <a:solidFill>
                  <a:srgbClr val="333331"/>
                </a:solidFill>
                <a:latin typeface="Arial" panose="020B0604020202020204" pitchFamily="34" charset="0"/>
                <a:ea typeface="Roboto" pitchFamily="2" charset="0"/>
                <a:cs typeface="Arial" panose="020B0604020202020204" pitchFamily="34" charset="0"/>
              </a:rPr>
              <a:t>Responsable logistique </a:t>
            </a:r>
            <a:r>
              <a:rPr lang="fr-FR" sz="1600" b="1">
                <a:solidFill>
                  <a:srgbClr val="E84525"/>
                </a:solidFill>
                <a:latin typeface="Arial" panose="020B0604020202020204" pitchFamily="34" charset="0"/>
                <a:ea typeface="Roboto" pitchFamily="2" charset="0"/>
                <a:cs typeface="Arial" panose="020B0604020202020204" pitchFamily="34" charset="0"/>
              </a:rPr>
              <a:t>parcours alternance 12 mois</a:t>
            </a:r>
          </a:p>
        </p:txBody>
      </p:sp>
      <p:sp>
        <p:nvSpPr>
          <p:cNvPr id="26" name="ZoneTexte 25"/>
          <p:cNvSpPr txBox="1"/>
          <p:nvPr/>
        </p:nvSpPr>
        <p:spPr>
          <a:xfrm>
            <a:off x="1527612" y="2587697"/>
            <a:ext cx="6229008" cy="707886"/>
          </a:xfrm>
          <a:prstGeom prst="rect">
            <a:avLst/>
          </a:prstGeom>
          <a:noFill/>
        </p:spPr>
        <p:txBody>
          <a:bodyPr wrap="square" rtlCol="0">
            <a:spAutoFit/>
          </a:bodyPr>
          <a:lstStyle/>
          <a:p>
            <a:pPr>
              <a:lnSpc>
                <a:spcPts val="1620"/>
              </a:lnSpc>
            </a:pPr>
            <a:r>
              <a:rPr lang="fr-FR" sz="1600">
                <a:solidFill>
                  <a:srgbClr val="333331"/>
                </a:solidFill>
                <a:latin typeface="Arial" panose="020B0604020202020204" pitchFamily="34" charset="0"/>
                <a:ea typeface="Roboto" pitchFamily="2" charset="0"/>
                <a:cs typeface="Arial" panose="020B0604020202020204" pitchFamily="34" charset="0"/>
              </a:rPr>
              <a:t>Responsable Logistique </a:t>
            </a:r>
            <a:r>
              <a:rPr lang="fr-FR" sz="1600" b="1">
                <a:solidFill>
                  <a:srgbClr val="E84525"/>
                </a:solidFill>
                <a:latin typeface="Arial" panose="020B0604020202020204" pitchFamily="34" charset="0"/>
                <a:ea typeface="Roboto" pitchFamily="2" charset="0"/>
                <a:cs typeface="Arial" panose="020B0604020202020204" pitchFamily="34" charset="0"/>
              </a:rPr>
              <a:t>parcours expérimenté</a:t>
            </a:r>
            <a:br>
              <a:rPr lang="fr-FR" sz="1600" b="1">
                <a:solidFill>
                  <a:srgbClr val="E84525"/>
                </a:solidFill>
                <a:latin typeface="Arial" panose="020B0604020202020204" pitchFamily="34" charset="0"/>
                <a:ea typeface="Roboto" pitchFamily="2" charset="0"/>
                <a:cs typeface="Arial" panose="020B0604020202020204" pitchFamily="34" charset="0"/>
              </a:rPr>
            </a:br>
            <a:r>
              <a:rPr lang="fr-FR" sz="1600">
                <a:solidFill>
                  <a:srgbClr val="333331"/>
                </a:solidFill>
                <a:latin typeface="Arial" panose="020B0604020202020204" pitchFamily="34" charset="0"/>
                <a:ea typeface="Roboto" pitchFamily="2" charset="0"/>
                <a:cs typeface="Arial" panose="020B0604020202020204" pitchFamily="34" charset="0"/>
              </a:rPr>
              <a:t>Responsable RH et Finances </a:t>
            </a:r>
            <a:r>
              <a:rPr lang="fr-FR" sz="1600" b="1">
                <a:solidFill>
                  <a:srgbClr val="E84525"/>
                </a:solidFill>
                <a:latin typeface="Arial" panose="020B0604020202020204" pitchFamily="34" charset="0"/>
                <a:ea typeface="Roboto" pitchFamily="2" charset="0"/>
                <a:cs typeface="Arial" panose="020B0604020202020204" pitchFamily="34" charset="0"/>
              </a:rPr>
              <a:t>parcours expérimenté</a:t>
            </a:r>
            <a:br>
              <a:rPr lang="fr-FR" sz="1600" b="1">
                <a:solidFill>
                  <a:srgbClr val="E84525"/>
                </a:solidFill>
                <a:latin typeface="Arial" panose="020B0604020202020204" pitchFamily="34" charset="0"/>
                <a:ea typeface="Roboto" pitchFamily="2" charset="0"/>
                <a:cs typeface="Arial" panose="020B0604020202020204" pitchFamily="34" charset="0"/>
              </a:rPr>
            </a:br>
            <a:r>
              <a:rPr lang="fr-FR" sz="1600" err="1">
                <a:solidFill>
                  <a:srgbClr val="333331"/>
                </a:solidFill>
                <a:latin typeface="Arial" panose="020B0604020202020204" pitchFamily="34" charset="0"/>
                <a:ea typeface="Roboto" pitchFamily="2" charset="0"/>
                <a:cs typeface="Arial" panose="020B0604020202020204" pitchFamily="34" charset="0"/>
              </a:rPr>
              <a:t>Humanitarian</a:t>
            </a:r>
            <a:r>
              <a:rPr lang="fr-FR" sz="1600">
                <a:solidFill>
                  <a:srgbClr val="333331"/>
                </a:solidFill>
                <a:latin typeface="Arial" panose="020B0604020202020204" pitchFamily="34" charset="0"/>
                <a:ea typeface="Roboto" pitchFamily="2" charset="0"/>
                <a:cs typeface="Arial" panose="020B0604020202020204" pitchFamily="34" charset="0"/>
              </a:rPr>
              <a:t> programme manager </a:t>
            </a:r>
            <a:r>
              <a:rPr lang="fr-FR" sz="1600" b="1">
                <a:solidFill>
                  <a:srgbClr val="E84525"/>
                </a:solidFill>
                <a:latin typeface="Arial" panose="020B0604020202020204" pitchFamily="34" charset="0"/>
                <a:ea typeface="Roboto" pitchFamily="2" charset="0"/>
                <a:cs typeface="Arial" panose="020B0604020202020204" pitchFamily="34" charset="0"/>
              </a:rPr>
              <a:t>parcours expérimenté</a:t>
            </a:r>
          </a:p>
        </p:txBody>
      </p:sp>
      <p:sp>
        <p:nvSpPr>
          <p:cNvPr id="29" name="ZoneTexte 28"/>
          <p:cNvSpPr txBox="1"/>
          <p:nvPr/>
        </p:nvSpPr>
        <p:spPr>
          <a:xfrm>
            <a:off x="1577427" y="3557417"/>
            <a:ext cx="5162737"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programme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Logisticien de l’action humanitaire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endParaRPr lang="fr-FR" sz="1600" dirty="0">
              <a:solidFill>
                <a:srgbClr val="333331"/>
              </a:solidFill>
              <a:latin typeface="Arial" panose="020B0604020202020204" pitchFamily="34" charset="0"/>
              <a:ea typeface="Roboto" pitchFamily="2" charset="0"/>
              <a:cs typeface="Arial" panose="020B0604020202020204" pitchFamily="34" charset="0"/>
            </a:endParaRPr>
          </a:p>
        </p:txBody>
      </p:sp>
      <p:sp>
        <p:nvSpPr>
          <p:cNvPr id="30" name="ZoneTexte 29"/>
          <p:cNvSpPr txBox="1"/>
          <p:nvPr/>
        </p:nvSpPr>
        <p:spPr>
          <a:xfrm>
            <a:off x="4772295" y="4337153"/>
            <a:ext cx="5739892" cy="502702"/>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programme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de projets Eau Hygiène et Assainissement</a:t>
            </a:r>
          </a:p>
        </p:txBody>
      </p:sp>
      <p:sp>
        <p:nvSpPr>
          <p:cNvPr id="32" name="ZoneTexte 31"/>
          <p:cNvSpPr txBox="1"/>
          <p:nvPr/>
        </p:nvSpPr>
        <p:spPr>
          <a:xfrm>
            <a:off x="6571098" y="5077182"/>
            <a:ext cx="5068451" cy="297517"/>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programme </a:t>
            </a:r>
            <a:r>
              <a:rPr lang="fr-FR" sz="1600" b="1" dirty="0">
                <a:solidFill>
                  <a:srgbClr val="E84525"/>
                </a:solidFill>
                <a:latin typeface="Arial" panose="020B0604020202020204" pitchFamily="34" charset="0"/>
                <a:ea typeface="Roboto" pitchFamily="2" charset="0"/>
                <a:cs typeface="Arial" panose="020B0604020202020204" pitchFamily="34" charset="0"/>
              </a:rPr>
              <a:t>parcours expérimenté</a:t>
            </a:r>
          </a:p>
        </p:txBody>
      </p:sp>
      <p:sp>
        <p:nvSpPr>
          <p:cNvPr id="33" name="ZoneTexte 32"/>
          <p:cNvSpPr txBox="1"/>
          <p:nvPr/>
        </p:nvSpPr>
        <p:spPr>
          <a:xfrm>
            <a:off x="1584738" y="6088706"/>
            <a:ext cx="8779605" cy="350609"/>
          </a:xfrm>
          <a:prstGeom prst="rect">
            <a:avLst/>
          </a:prstGeom>
          <a:noFill/>
        </p:spPr>
        <p:txBody>
          <a:bodyPr wrap="square" rtlCol="0">
            <a:spAutoFit/>
          </a:bodyPr>
          <a:lstStyle/>
          <a:p>
            <a:pPr>
              <a:lnSpc>
                <a:spcPts val="2200"/>
              </a:lnSpc>
            </a:pPr>
            <a:r>
              <a:rPr lang="fr-FR" sz="1600" dirty="0">
                <a:solidFill>
                  <a:srgbClr val="333331"/>
                </a:solidFill>
                <a:latin typeface="Arial" panose="020B0604020202020204" pitchFamily="34" charset="0"/>
                <a:ea typeface="Roboto" pitchFamily="2" charset="0"/>
                <a:cs typeface="Arial" panose="020B0604020202020204" pitchFamily="34" charset="0"/>
              </a:rPr>
              <a:t>Responsable de l’Environnement de Travail et de la Logistique Humanitaire (3 ans)</a:t>
            </a:r>
          </a:p>
        </p:txBody>
      </p:sp>
      <p:sp>
        <p:nvSpPr>
          <p:cNvPr id="36" name="Rectangle à coins arrondis 35"/>
          <p:cNvSpPr/>
          <p:nvPr/>
        </p:nvSpPr>
        <p:spPr>
          <a:xfrm>
            <a:off x="1527612" y="1138499"/>
            <a:ext cx="720080"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b="1">
                <a:solidFill>
                  <a:schemeClr val="tx1">
                    <a:lumMod val="50000"/>
                    <a:lumOff val="50000"/>
                  </a:schemeClr>
                </a:solidFill>
                <a:latin typeface="Arial" panose="020B0604020202020204" pitchFamily="34" charset="0"/>
                <a:cs typeface="Arial" panose="020B0604020202020204" pitchFamily="34" charset="0"/>
              </a:rPr>
              <a:t>sep</a:t>
            </a:r>
          </a:p>
        </p:txBody>
      </p:sp>
      <p:sp>
        <p:nvSpPr>
          <p:cNvPr id="37" name="Rectangle à coins arrondis 36"/>
          <p:cNvSpPr/>
          <p:nvPr/>
        </p:nvSpPr>
        <p:spPr>
          <a:xfrm>
            <a:off x="9748836" y="1141296"/>
            <a:ext cx="763351" cy="370862"/>
          </a:xfrm>
          <a:prstGeom prst="roundRect">
            <a:avLst/>
          </a:prstGeom>
          <a:solidFill>
            <a:schemeClr val="bg1"/>
          </a:solidFill>
          <a:ln w="3175" cmpd="sng">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lnSpc>
                <a:spcPct val="80000"/>
              </a:lnSpc>
              <a:defRPr/>
            </a:pPr>
            <a:r>
              <a:rPr lang="fr-FR" err="1">
                <a:solidFill>
                  <a:schemeClr val="tx1">
                    <a:lumMod val="50000"/>
                    <a:lumOff val="50000"/>
                  </a:schemeClr>
                </a:solidFill>
                <a:latin typeface="Arial" panose="020B0604020202020204" pitchFamily="34" charset="0"/>
                <a:cs typeface="Arial" panose="020B0604020202020204" pitchFamily="34" charset="0"/>
              </a:rPr>
              <a:t>juill</a:t>
            </a:r>
            <a:endParaRPr lang="fr-FR">
              <a:solidFill>
                <a:schemeClr val="tx1">
                  <a:lumMod val="50000"/>
                  <a:lumOff val="50000"/>
                </a:schemeClr>
              </a:solidFill>
              <a:latin typeface="Arial" panose="020B0604020202020204" pitchFamily="34" charset="0"/>
              <a:cs typeface="Arial" panose="020B0604020202020204" pitchFamily="34" charset="0"/>
            </a:endParaRPr>
          </a:p>
        </p:txBody>
      </p:sp>
      <p:sp>
        <p:nvSpPr>
          <p:cNvPr id="39" name="ZoneTexte 38"/>
          <p:cNvSpPr txBox="1"/>
          <p:nvPr/>
        </p:nvSpPr>
        <p:spPr>
          <a:xfrm>
            <a:off x="7522590" y="5613416"/>
            <a:ext cx="4364436" cy="297517"/>
          </a:xfrm>
          <a:prstGeom prst="rect">
            <a:avLst/>
          </a:prstGeom>
          <a:noFill/>
        </p:spPr>
        <p:txBody>
          <a:bodyPr wrap="square" rtlCol="0">
            <a:spAutoFit/>
          </a:bodyPr>
          <a:lstStyle/>
          <a:p>
            <a:pPr>
              <a:lnSpc>
                <a:spcPts val="1620"/>
              </a:lnSpc>
            </a:pPr>
            <a:r>
              <a:rPr lang="fr-FR" sz="1600" dirty="0">
                <a:solidFill>
                  <a:srgbClr val="333331"/>
                </a:solidFill>
                <a:latin typeface="Arial" panose="020B0604020202020204" pitchFamily="34" charset="0"/>
                <a:ea typeface="Roboto" pitchFamily="2" charset="0"/>
                <a:cs typeface="Arial" panose="020B0604020202020204" pitchFamily="34" charset="0"/>
              </a:rPr>
              <a:t>Coordinateur de programme </a:t>
            </a:r>
            <a:r>
              <a:rPr lang="fr-FR" sz="1600" b="1" dirty="0">
                <a:solidFill>
                  <a:srgbClr val="E84525"/>
                </a:solidFill>
                <a:latin typeface="Arial" panose="020B0604020202020204" pitchFamily="34" charset="0"/>
                <a:ea typeface="Roboto" pitchFamily="2" charset="0"/>
                <a:cs typeface="Arial" panose="020B0604020202020204" pitchFamily="34" charset="0"/>
              </a:rPr>
              <a:t>parcours 6 mois</a:t>
            </a:r>
          </a:p>
        </p:txBody>
      </p:sp>
      <p:cxnSp>
        <p:nvCxnSpPr>
          <p:cNvPr id="9" name="Connecteur droit avec flèche 8"/>
          <p:cNvCxnSpPr/>
          <p:nvPr/>
        </p:nvCxnSpPr>
        <p:spPr>
          <a:xfrm>
            <a:off x="1614080" y="1736521"/>
            <a:ext cx="8723699"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2" name="Connecteur droit avec flèche 41"/>
          <p:cNvCxnSpPr/>
          <p:nvPr/>
        </p:nvCxnSpPr>
        <p:spPr>
          <a:xfrm>
            <a:off x="1621157" y="2480973"/>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3" name="Connecteur droit avec flèche 42"/>
          <p:cNvCxnSpPr/>
          <p:nvPr/>
        </p:nvCxnSpPr>
        <p:spPr>
          <a:xfrm flipV="1">
            <a:off x="1614080" y="3452698"/>
            <a:ext cx="5399116" cy="1398"/>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4" name="Connecteur droit avec flèche 43"/>
          <p:cNvCxnSpPr/>
          <p:nvPr/>
        </p:nvCxnSpPr>
        <p:spPr>
          <a:xfrm flipV="1">
            <a:off x="4855006" y="4238389"/>
            <a:ext cx="5399116" cy="1398"/>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5" name="Connecteur droit avec flèche 44"/>
          <p:cNvCxnSpPr/>
          <p:nvPr/>
        </p:nvCxnSpPr>
        <p:spPr>
          <a:xfrm>
            <a:off x="6571099" y="4960913"/>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cxnSp>
        <p:nvCxnSpPr>
          <p:cNvPr id="48" name="Connecteur droit avec flèche 47"/>
          <p:cNvCxnSpPr/>
          <p:nvPr/>
        </p:nvCxnSpPr>
        <p:spPr>
          <a:xfrm>
            <a:off x="1640645" y="6088706"/>
            <a:ext cx="8723699"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grpSp>
        <p:nvGrpSpPr>
          <p:cNvPr id="51" name="Groupe 50"/>
          <p:cNvGrpSpPr/>
          <p:nvPr/>
        </p:nvGrpSpPr>
        <p:grpSpPr>
          <a:xfrm>
            <a:off x="736638" y="5316510"/>
            <a:ext cx="10902912" cy="343141"/>
            <a:chOff x="736638" y="5316510"/>
            <a:chExt cx="10902912" cy="343141"/>
          </a:xfrm>
        </p:grpSpPr>
        <p:sp>
          <p:nvSpPr>
            <p:cNvPr id="41" name="Rectangle 40"/>
            <p:cNvSpPr/>
            <p:nvPr/>
          </p:nvSpPr>
          <p:spPr>
            <a:xfrm>
              <a:off x="736638" y="5316510"/>
              <a:ext cx="893228" cy="34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7" name="Connecteur droit avec flèche 46"/>
            <p:cNvCxnSpPr/>
            <p:nvPr/>
          </p:nvCxnSpPr>
          <p:spPr>
            <a:xfrm>
              <a:off x="8415659" y="5539863"/>
              <a:ext cx="2812113" cy="0"/>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sp>
          <p:nvSpPr>
            <p:cNvPr id="2" name="Rectangle 1"/>
            <p:cNvSpPr/>
            <p:nvPr/>
          </p:nvSpPr>
          <p:spPr>
            <a:xfrm>
              <a:off x="10746322" y="5317549"/>
              <a:ext cx="893228" cy="34210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49" name="Connecteur droit avec flèche 48"/>
            <p:cNvCxnSpPr/>
            <p:nvPr/>
          </p:nvCxnSpPr>
          <p:spPr>
            <a:xfrm>
              <a:off x="1600764" y="5522364"/>
              <a:ext cx="3009096" cy="6991"/>
            </a:xfrm>
            <a:prstGeom prst="straightConnector1">
              <a:avLst/>
            </a:prstGeom>
            <a:ln w="38100">
              <a:solidFill>
                <a:srgbClr val="E84525"/>
              </a:solidFill>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88392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p:cTn id="7" dur="500" fill="hold"/>
                                        <p:tgtEl>
                                          <p:spTgt spid="9"/>
                                        </p:tgtEl>
                                        <p:attrNameLst>
                                          <p:attrName>ppt_w</p:attrName>
                                        </p:attrNameLst>
                                      </p:cBhvr>
                                      <p:tavLst>
                                        <p:tav tm="0">
                                          <p:val>
                                            <p:fltVal val="0"/>
                                          </p:val>
                                        </p:tav>
                                        <p:tav tm="100000">
                                          <p:val>
                                            <p:strVal val="#ppt_w"/>
                                          </p:val>
                                        </p:tav>
                                      </p:tavLst>
                                    </p:anim>
                                    <p:anim calcmode="lin" valueType="num">
                                      <p:cBhvr>
                                        <p:cTn id="8" dur="500" fill="hold"/>
                                        <p:tgtEl>
                                          <p:spTgt spid="9"/>
                                        </p:tgtEl>
                                        <p:attrNameLst>
                                          <p:attrName>ppt_h</p:attrName>
                                        </p:attrNameLst>
                                      </p:cBhvr>
                                      <p:tavLst>
                                        <p:tav tm="0">
                                          <p:val>
                                            <p:fltVal val="0"/>
                                          </p:val>
                                        </p:tav>
                                        <p:tav tm="100000">
                                          <p:val>
                                            <p:strVal val="#ppt_h"/>
                                          </p:val>
                                        </p:tav>
                                      </p:tavLst>
                                    </p:anim>
                                    <p:animEffect transition="in" filter="fade">
                                      <p:cBhvr>
                                        <p:cTn id="9" dur="500"/>
                                        <p:tgtEl>
                                          <p:spTgt spid="9"/>
                                        </p:tgtEl>
                                      </p:cBhvr>
                                    </p:animEffect>
                                  </p:childTnLst>
                                </p:cTn>
                              </p:par>
                              <p:par>
                                <p:cTn id="10" presetID="10" presetClass="entr" presetSubtype="0" fill="hold" grpId="0" nodeType="with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53" presetClass="entr" presetSubtype="16" fill="hold" nodeType="clickEffect">
                                  <p:stCondLst>
                                    <p:cond delay="0"/>
                                  </p:stCondLst>
                                  <p:childTnLst>
                                    <p:set>
                                      <p:cBhvr>
                                        <p:cTn id="16" dur="1" fill="hold">
                                          <p:stCondLst>
                                            <p:cond delay="0"/>
                                          </p:stCondLst>
                                        </p:cTn>
                                        <p:tgtEl>
                                          <p:spTgt spid="42"/>
                                        </p:tgtEl>
                                        <p:attrNameLst>
                                          <p:attrName>style.visibility</p:attrName>
                                        </p:attrNameLst>
                                      </p:cBhvr>
                                      <p:to>
                                        <p:strVal val="visible"/>
                                      </p:to>
                                    </p:set>
                                    <p:anim calcmode="lin" valueType="num">
                                      <p:cBhvr>
                                        <p:cTn id="17" dur="500" fill="hold"/>
                                        <p:tgtEl>
                                          <p:spTgt spid="42"/>
                                        </p:tgtEl>
                                        <p:attrNameLst>
                                          <p:attrName>ppt_w</p:attrName>
                                        </p:attrNameLst>
                                      </p:cBhvr>
                                      <p:tavLst>
                                        <p:tav tm="0">
                                          <p:val>
                                            <p:fltVal val="0"/>
                                          </p:val>
                                        </p:tav>
                                        <p:tav tm="100000">
                                          <p:val>
                                            <p:strVal val="#ppt_w"/>
                                          </p:val>
                                        </p:tav>
                                      </p:tavLst>
                                    </p:anim>
                                    <p:anim calcmode="lin" valueType="num">
                                      <p:cBhvr>
                                        <p:cTn id="18" dur="500" fill="hold"/>
                                        <p:tgtEl>
                                          <p:spTgt spid="42"/>
                                        </p:tgtEl>
                                        <p:attrNameLst>
                                          <p:attrName>ppt_h</p:attrName>
                                        </p:attrNameLst>
                                      </p:cBhvr>
                                      <p:tavLst>
                                        <p:tav tm="0">
                                          <p:val>
                                            <p:fltVal val="0"/>
                                          </p:val>
                                        </p:tav>
                                        <p:tav tm="100000">
                                          <p:val>
                                            <p:strVal val="#ppt_h"/>
                                          </p:val>
                                        </p:tav>
                                      </p:tavLst>
                                    </p:anim>
                                    <p:animEffect transition="in" filter="fade">
                                      <p:cBhvr>
                                        <p:cTn id="19" dur="500"/>
                                        <p:tgtEl>
                                          <p:spTgt spid="4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fade">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53" presetClass="entr" presetSubtype="16" fill="hold" nodeType="clickEffect">
                                  <p:stCondLst>
                                    <p:cond delay="0"/>
                                  </p:stCondLst>
                                  <p:childTnLst>
                                    <p:set>
                                      <p:cBhvr>
                                        <p:cTn id="26" dur="1" fill="hold">
                                          <p:stCondLst>
                                            <p:cond delay="0"/>
                                          </p:stCondLst>
                                        </p:cTn>
                                        <p:tgtEl>
                                          <p:spTgt spid="43"/>
                                        </p:tgtEl>
                                        <p:attrNameLst>
                                          <p:attrName>style.visibility</p:attrName>
                                        </p:attrNameLst>
                                      </p:cBhvr>
                                      <p:to>
                                        <p:strVal val="visible"/>
                                      </p:to>
                                    </p:set>
                                    <p:anim calcmode="lin" valueType="num">
                                      <p:cBhvr>
                                        <p:cTn id="27" dur="500" fill="hold"/>
                                        <p:tgtEl>
                                          <p:spTgt spid="43"/>
                                        </p:tgtEl>
                                        <p:attrNameLst>
                                          <p:attrName>ppt_w</p:attrName>
                                        </p:attrNameLst>
                                      </p:cBhvr>
                                      <p:tavLst>
                                        <p:tav tm="0">
                                          <p:val>
                                            <p:fltVal val="0"/>
                                          </p:val>
                                        </p:tav>
                                        <p:tav tm="100000">
                                          <p:val>
                                            <p:strVal val="#ppt_w"/>
                                          </p:val>
                                        </p:tav>
                                      </p:tavLst>
                                    </p:anim>
                                    <p:anim calcmode="lin" valueType="num">
                                      <p:cBhvr>
                                        <p:cTn id="28" dur="500" fill="hold"/>
                                        <p:tgtEl>
                                          <p:spTgt spid="43"/>
                                        </p:tgtEl>
                                        <p:attrNameLst>
                                          <p:attrName>ppt_h</p:attrName>
                                        </p:attrNameLst>
                                      </p:cBhvr>
                                      <p:tavLst>
                                        <p:tav tm="0">
                                          <p:val>
                                            <p:fltVal val="0"/>
                                          </p:val>
                                        </p:tav>
                                        <p:tav tm="100000">
                                          <p:val>
                                            <p:strVal val="#ppt_h"/>
                                          </p:val>
                                        </p:tav>
                                      </p:tavLst>
                                    </p:anim>
                                    <p:animEffect transition="in" filter="fade">
                                      <p:cBhvr>
                                        <p:cTn id="29" dur="500"/>
                                        <p:tgtEl>
                                          <p:spTgt spid="43"/>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9"/>
                                        </p:tgtEl>
                                        <p:attrNameLst>
                                          <p:attrName>style.visibility</p:attrName>
                                        </p:attrNameLst>
                                      </p:cBhvr>
                                      <p:to>
                                        <p:strVal val="visible"/>
                                      </p:to>
                                    </p:set>
                                    <p:animEffect transition="in" filter="fade">
                                      <p:cBhvr>
                                        <p:cTn id="32" dur="500"/>
                                        <p:tgtEl>
                                          <p:spTgt spid="29"/>
                                        </p:tgtEl>
                                      </p:cBhvr>
                                    </p:animEffect>
                                  </p:childTnLst>
                                </p:cTn>
                              </p:par>
                            </p:childTnLst>
                          </p:cTn>
                        </p:par>
                      </p:childTnLst>
                    </p:cTn>
                  </p:par>
                  <p:par>
                    <p:cTn id="33" fill="hold">
                      <p:stCondLst>
                        <p:cond delay="indefinite"/>
                      </p:stCondLst>
                      <p:childTnLst>
                        <p:par>
                          <p:cTn id="34" fill="hold">
                            <p:stCondLst>
                              <p:cond delay="0"/>
                            </p:stCondLst>
                            <p:childTnLst>
                              <p:par>
                                <p:cTn id="35" presetID="53" presetClass="entr" presetSubtype="16" fill="hold" nodeType="clickEffect">
                                  <p:stCondLst>
                                    <p:cond delay="0"/>
                                  </p:stCondLst>
                                  <p:childTnLst>
                                    <p:set>
                                      <p:cBhvr>
                                        <p:cTn id="36" dur="1" fill="hold">
                                          <p:stCondLst>
                                            <p:cond delay="0"/>
                                          </p:stCondLst>
                                        </p:cTn>
                                        <p:tgtEl>
                                          <p:spTgt spid="44"/>
                                        </p:tgtEl>
                                        <p:attrNameLst>
                                          <p:attrName>style.visibility</p:attrName>
                                        </p:attrNameLst>
                                      </p:cBhvr>
                                      <p:to>
                                        <p:strVal val="visible"/>
                                      </p:to>
                                    </p:set>
                                    <p:anim calcmode="lin" valueType="num">
                                      <p:cBhvr>
                                        <p:cTn id="37" dur="500" fill="hold"/>
                                        <p:tgtEl>
                                          <p:spTgt spid="44"/>
                                        </p:tgtEl>
                                        <p:attrNameLst>
                                          <p:attrName>ppt_w</p:attrName>
                                        </p:attrNameLst>
                                      </p:cBhvr>
                                      <p:tavLst>
                                        <p:tav tm="0">
                                          <p:val>
                                            <p:fltVal val="0"/>
                                          </p:val>
                                        </p:tav>
                                        <p:tav tm="100000">
                                          <p:val>
                                            <p:strVal val="#ppt_w"/>
                                          </p:val>
                                        </p:tav>
                                      </p:tavLst>
                                    </p:anim>
                                    <p:anim calcmode="lin" valueType="num">
                                      <p:cBhvr>
                                        <p:cTn id="38" dur="500" fill="hold"/>
                                        <p:tgtEl>
                                          <p:spTgt spid="44"/>
                                        </p:tgtEl>
                                        <p:attrNameLst>
                                          <p:attrName>ppt_h</p:attrName>
                                        </p:attrNameLst>
                                      </p:cBhvr>
                                      <p:tavLst>
                                        <p:tav tm="0">
                                          <p:val>
                                            <p:fltVal val="0"/>
                                          </p:val>
                                        </p:tav>
                                        <p:tav tm="100000">
                                          <p:val>
                                            <p:strVal val="#ppt_h"/>
                                          </p:val>
                                        </p:tav>
                                      </p:tavLst>
                                    </p:anim>
                                    <p:animEffect transition="in" filter="fade">
                                      <p:cBhvr>
                                        <p:cTn id="39" dur="500"/>
                                        <p:tgtEl>
                                          <p:spTgt spid="44"/>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30"/>
                                        </p:tgtEl>
                                        <p:attrNameLst>
                                          <p:attrName>style.visibility</p:attrName>
                                        </p:attrNameLst>
                                      </p:cBhvr>
                                      <p:to>
                                        <p:strVal val="visible"/>
                                      </p:to>
                                    </p:set>
                                    <p:animEffect transition="in" filter="fade">
                                      <p:cBhvr>
                                        <p:cTn id="42" dur="500"/>
                                        <p:tgtEl>
                                          <p:spTgt spid="30"/>
                                        </p:tgtEl>
                                      </p:cBhvr>
                                    </p:animEffect>
                                  </p:childTnLst>
                                </p:cTn>
                              </p:par>
                            </p:childTnLst>
                          </p:cTn>
                        </p:par>
                      </p:childTnLst>
                    </p:cTn>
                  </p:par>
                  <p:par>
                    <p:cTn id="43" fill="hold">
                      <p:stCondLst>
                        <p:cond delay="indefinite"/>
                      </p:stCondLst>
                      <p:childTnLst>
                        <p:par>
                          <p:cTn id="44" fill="hold">
                            <p:stCondLst>
                              <p:cond delay="0"/>
                            </p:stCondLst>
                            <p:childTnLst>
                              <p:par>
                                <p:cTn id="45" presetID="53" presetClass="entr" presetSubtype="16" fill="hold" nodeType="clickEffect">
                                  <p:stCondLst>
                                    <p:cond delay="0"/>
                                  </p:stCondLst>
                                  <p:childTnLst>
                                    <p:set>
                                      <p:cBhvr>
                                        <p:cTn id="46" dur="1" fill="hold">
                                          <p:stCondLst>
                                            <p:cond delay="0"/>
                                          </p:stCondLst>
                                        </p:cTn>
                                        <p:tgtEl>
                                          <p:spTgt spid="45"/>
                                        </p:tgtEl>
                                        <p:attrNameLst>
                                          <p:attrName>style.visibility</p:attrName>
                                        </p:attrNameLst>
                                      </p:cBhvr>
                                      <p:to>
                                        <p:strVal val="visible"/>
                                      </p:to>
                                    </p:set>
                                    <p:anim calcmode="lin" valueType="num">
                                      <p:cBhvr>
                                        <p:cTn id="47" dur="500" fill="hold"/>
                                        <p:tgtEl>
                                          <p:spTgt spid="45"/>
                                        </p:tgtEl>
                                        <p:attrNameLst>
                                          <p:attrName>ppt_w</p:attrName>
                                        </p:attrNameLst>
                                      </p:cBhvr>
                                      <p:tavLst>
                                        <p:tav tm="0">
                                          <p:val>
                                            <p:fltVal val="0"/>
                                          </p:val>
                                        </p:tav>
                                        <p:tav tm="100000">
                                          <p:val>
                                            <p:strVal val="#ppt_w"/>
                                          </p:val>
                                        </p:tav>
                                      </p:tavLst>
                                    </p:anim>
                                    <p:anim calcmode="lin" valueType="num">
                                      <p:cBhvr>
                                        <p:cTn id="48" dur="500" fill="hold"/>
                                        <p:tgtEl>
                                          <p:spTgt spid="45"/>
                                        </p:tgtEl>
                                        <p:attrNameLst>
                                          <p:attrName>ppt_h</p:attrName>
                                        </p:attrNameLst>
                                      </p:cBhvr>
                                      <p:tavLst>
                                        <p:tav tm="0">
                                          <p:val>
                                            <p:fltVal val="0"/>
                                          </p:val>
                                        </p:tav>
                                        <p:tav tm="100000">
                                          <p:val>
                                            <p:strVal val="#ppt_h"/>
                                          </p:val>
                                        </p:tav>
                                      </p:tavLst>
                                    </p:anim>
                                    <p:animEffect transition="in" filter="fade">
                                      <p:cBhvr>
                                        <p:cTn id="49" dur="500"/>
                                        <p:tgtEl>
                                          <p:spTgt spid="45"/>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32"/>
                                        </p:tgtEl>
                                        <p:attrNameLst>
                                          <p:attrName>style.visibility</p:attrName>
                                        </p:attrNameLst>
                                      </p:cBhvr>
                                      <p:to>
                                        <p:strVal val="visible"/>
                                      </p:to>
                                    </p:set>
                                    <p:animEffect transition="in" filter="fade">
                                      <p:cBhvr>
                                        <p:cTn id="52" dur="500"/>
                                        <p:tgtEl>
                                          <p:spTgt spid="32"/>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nodeType="clickEffect">
                                  <p:stCondLst>
                                    <p:cond delay="0"/>
                                  </p:stCondLst>
                                  <p:childTnLst>
                                    <p:set>
                                      <p:cBhvr>
                                        <p:cTn id="56" dur="1" fill="hold">
                                          <p:stCondLst>
                                            <p:cond delay="0"/>
                                          </p:stCondLst>
                                        </p:cTn>
                                        <p:tgtEl>
                                          <p:spTgt spid="51"/>
                                        </p:tgtEl>
                                        <p:attrNameLst>
                                          <p:attrName>style.visibility</p:attrName>
                                        </p:attrNameLst>
                                      </p:cBhvr>
                                      <p:to>
                                        <p:strVal val="visible"/>
                                      </p:to>
                                    </p:set>
                                    <p:anim calcmode="lin" valueType="num">
                                      <p:cBhvr>
                                        <p:cTn id="57" dur="500" fill="hold"/>
                                        <p:tgtEl>
                                          <p:spTgt spid="51"/>
                                        </p:tgtEl>
                                        <p:attrNameLst>
                                          <p:attrName>ppt_w</p:attrName>
                                        </p:attrNameLst>
                                      </p:cBhvr>
                                      <p:tavLst>
                                        <p:tav tm="0">
                                          <p:val>
                                            <p:fltVal val="0"/>
                                          </p:val>
                                        </p:tav>
                                        <p:tav tm="100000">
                                          <p:val>
                                            <p:strVal val="#ppt_w"/>
                                          </p:val>
                                        </p:tav>
                                      </p:tavLst>
                                    </p:anim>
                                    <p:anim calcmode="lin" valueType="num">
                                      <p:cBhvr>
                                        <p:cTn id="58" dur="500" fill="hold"/>
                                        <p:tgtEl>
                                          <p:spTgt spid="51"/>
                                        </p:tgtEl>
                                        <p:attrNameLst>
                                          <p:attrName>ppt_h</p:attrName>
                                        </p:attrNameLst>
                                      </p:cBhvr>
                                      <p:tavLst>
                                        <p:tav tm="0">
                                          <p:val>
                                            <p:fltVal val="0"/>
                                          </p:val>
                                        </p:tav>
                                        <p:tav tm="100000">
                                          <p:val>
                                            <p:strVal val="#ppt_h"/>
                                          </p:val>
                                        </p:tav>
                                      </p:tavLst>
                                    </p:anim>
                                    <p:animEffect transition="in" filter="fade">
                                      <p:cBhvr>
                                        <p:cTn id="59" dur="500"/>
                                        <p:tgtEl>
                                          <p:spTgt spid="51"/>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39"/>
                                        </p:tgtEl>
                                        <p:attrNameLst>
                                          <p:attrName>style.visibility</p:attrName>
                                        </p:attrNameLst>
                                      </p:cBhvr>
                                      <p:to>
                                        <p:strVal val="visible"/>
                                      </p:to>
                                    </p:set>
                                    <p:animEffect transition="in" filter="fade">
                                      <p:cBhvr>
                                        <p:cTn id="62" dur="500"/>
                                        <p:tgtEl>
                                          <p:spTgt spid="39"/>
                                        </p:tgtEl>
                                      </p:cBhvr>
                                    </p:animEffect>
                                  </p:childTnLst>
                                </p:cTn>
                              </p:par>
                            </p:childTnLst>
                          </p:cTn>
                        </p:par>
                      </p:childTnLst>
                    </p:cTn>
                  </p:par>
                  <p:par>
                    <p:cTn id="63" fill="hold">
                      <p:stCondLst>
                        <p:cond delay="indefinite"/>
                      </p:stCondLst>
                      <p:childTnLst>
                        <p:par>
                          <p:cTn id="64" fill="hold">
                            <p:stCondLst>
                              <p:cond delay="0"/>
                            </p:stCondLst>
                            <p:childTnLst>
                              <p:par>
                                <p:cTn id="65" presetID="53" presetClass="entr" presetSubtype="16" fill="hold" nodeType="clickEffect">
                                  <p:stCondLst>
                                    <p:cond delay="0"/>
                                  </p:stCondLst>
                                  <p:childTnLst>
                                    <p:set>
                                      <p:cBhvr>
                                        <p:cTn id="66" dur="1" fill="hold">
                                          <p:stCondLst>
                                            <p:cond delay="0"/>
                                          </p:stCondLst>
                                        </p:cTn>
                                        <p:tgtEl>
                                          <p:spTgt spid="48"/>
                                        </p:tgtEl>
                                        <p:attrNameLst>
                                          <p:attrName>style.visibility</p:attrName>
                                        </p:attrNameLst>
                                      </p:cBhvr>
                                      <p:to>
                                        <p:strVal val="visible"/>
                                      </p:to>
                                    </p:set>
                                    <p:anim calcmode="lin" valueType="num">
                                      <p:cBhvr>
                                        <p:cTn id="67" dur="500" fill="hold"/>
                                        <p:tgtEl>
                                          <p:spTgt spid="48"/>
                                        </p:tgtEl>
                                        <p:attrNameLst>
                                          <p:attrName>ppt_w</p:attrName>
                                        </p:attrNameLst>
                                      </p:cBhvr>
                                      <p:tavLst>
                                        <p:tav tm="0">
                                          <p:val>
                                            <p:fltVal val="0"/>
                                          </p:val>
                                        </p:tav>
                                        <p:tav tm="100000">
                                          <p:val>
                                            <p:strVal val="#ppt_w"/>
                                          </p:val>
                                        </p:tav>
                                      </p:tavLst>
                                    </p:anim>
                                    <p:anim calcmode="lin" valueType="num">
                                      <p:cBhvr>
                                        <p:cTn id="68" dur="500" fill="hold"/>
                                        <p:tgtEl>
                                          <p:spTgt spid="48"/>
                                        </p:tgtEl>
                                        <p:attrNameLst>
                                          <p:attrName>ppt_h</p:attrName>
                                        </p:attrNameLst>
                                      </p:cBhvr>
                                      <p:tavLst>
                                        <p:tav tm="0">
                                          <p:val>
                                            <p:fltVal val="0"/>
                                          </p:val>
                                        </p:tav>
                                        <p:tav tm="100000">
                                          <p:val>
                                            <p:strVal val="#ppt_h"/>
                                          </p:val>
                                        </p:tav>
                                      </p:tavLst>
                                    </p:anim>
                                    <p:animEffect transition="in" filter="fade">
                                      <p:cBhvr>
                                        <p:cTn id="69" dur="500"/>
                                        <p:tgtEl>
                                          <p:spTgt spid="48"/>
                                        </p:tgtEl>
                                      </p:cBhvr>
                                    </p:animEffect>
                                  </p:childTnLst>
                                </p:cTn>
                              </p:par>
                              <p:par>
                                <p:cTn id="70" presetID="10" presetClass="entr" presetSubtype="0" fill="hold" grpId="0" nodeType="withEffect">
                                  <p:stCondLst>
                                    <p:cond delay="0"/>
                                  </p:stCondLst>
                                  <p:childTnLst>
                                    <p:set>
                                      <p:cBhvr>
                                        <p:cTn id="71" dur="1" fill="hold">
                                          <p:stCondLst>
                                            <p:cond delay="0"/>
                                          </p:stCondLst>
                                        </p:cTn>
                                        <p:tgtEl>
                                          <p:spTgt spid="33"/>
                                        </p:tgtEl>
                                        <p:attrNameLst>
                                          <p:attrName>style.visibility</p:attrName>
                                        </p:attrNameLst>
                                      </p:cBhvr>
                                      <p:to>
                                        <p:strVal val="visible"/>
                                      </p:to>
                                    </p:set>
                                    <p:animEffect transition="in" filter="fade">
                                      <p:cBhvr>
                                        <p:cTn id="7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29" grpId="0"/>
      <p:bldP spid="30" grpId="0"/>
      <p:bldP spid="32" grpId="0"/>
      <p:bldP spid="33" grpId="0"/>
      <p:bldP spid="3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à coins arrondis 34">
            <a:extLst>
              <a:ext uri="{FF2B5EF4-FFF2-40B4-BE49-F238E27FC236}">
                <a16:creationId xmlns:a16="http://schemas.microsoft.com/office/drawing/2014/main" id="{482551C4-D794-1DA5-5930-5AF54B3F4E35}"/>
              </a:ext>
            </a:extLst>
          </p:cNvPr>
          <p:cNvSpPr/>
          <p:nvPr/>
        </p:nvSpPr>
        <p:spPr>
          <a:xfrm>
            <a:off x="6048587" y="4673753"/>
            <a:ext cx="2153920" cy="978329"/>
          </a:xfrm>
          <a:prstGeom prst="roundRect">
            <a:avLst/>
          </a:prstGeom>
          <a:pattFill prst="smConfetti">
            <a:fgClr>
              <a:srgbClr val="E84424"/>
            </a:fgClr>
            <a:bgClr>
              <a:schemeClr val="bg1"/>
            </a:bgClr>
          </a:patt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8" name="ZoneTexte 37">
            <a:extLst>
              <a:ext uri="{FF2B5EF4-FFF2-40B4-BE49-F238E27FC236}">
                <a16:creationId xmlns:a16="http://schemas.microsoft.com/office/drawing/2014/main" id="{8CEEDFFA-2B47-0BD1-3E51-3A6AE96D4834}"/>
              </a:ext>
            </a:extLst>
          </p:cNvPr>
          <p:cNvSpPr txBox="1"/>
          <p:nvPr/>
        </p:nvSpPr>
        <p:spPr>
          <a:xfrm>
            <a:off x="5908372" y="4728752"/>
            <a:ext cx="2458802" cy="923330"/>
          </a:xfrm>
          <a:prstGeom prst="rect">
            <a:avLst/>
          </a:prstGeom>
          <a:noFill/>
        </p:spPr>
        <p:txBody>
          <a:bodyPr wrap="square" rtlCol="0">
            <a:spAutoFit/>
          </a:bodyPr>
          <a:lstStyle/>
          <a:p>
            <a:pPr algn="ctr"/>
            <a:r>
              <a:rPr lang="fr-FR" dirty="0">
                <a:solidFill>
                  <a:schemeClr val="tx1">
                    <a:lumMod val="65000"/>
                    <a:lumOff val="35000"/>
                  </a:schemeClr>
                </a:solidFill>
                <a:latin typeface="Arial" panose="020B0604020202020204" pitchFamily="34" charset="0"/>
                <a:cs typeface="Arial" panose="020B0604020202020204" pitchFamily="34" charset="0"/>
              </a:rPr>
              <a:t>Une réorientation</a:t>
            </a:r>
            <a:r>
              <a:rPr lang="fr-FR" b="1" dirty="0">
                <a:solidFill>
                  <a:schemeClr val="tx1">
                    <a:lumMod val="65000"/>
                    <a:lumOff val="35000"/>
                  </a:schemeClr>
                </a:solidFill>
                <a:latin typeface="Arial" panose="020B0604020202020204" pitchFamily="34" charset="0"/>
                <a:cs typeface="Arial" panose="020B0604020202020204" pitchFamily="34" charset="0"/>
              </a:rPr>
              <a:t> </a:t>
            </a:r>
            <a:br>
              <a:rPr lang="fr-FR" b="1" dirty="0">
                <a:solidFill>
                  <a:schemeClr val="tx1">
                    <a:lumMod val="65000"/>
                    <a:lumOff val="35000"/>
                  </a:schemeClr>
                </a:solidFill>
                <a:latin typeface="Arial" panose="020B0604020202020204" pitchFamily="34" charset="0"/>
                <a:cs typeface="Arial" panose="020B0604020202020204" pitchFamily="34" charset="0"/>
              </a:rPr>
            </a:br>
            <a:r>
              <a:rPr lang="fr-FR" b="1" dirty="0">
                <a:solidFill>
                  <a:schemeClr val="tx1">
                    <a:lumMod val="65000"/>
                    <a:lumOff val="35000"/>
                  </a:schemeClr>
                </a:solidFill>
                <a:latin typeface="Arial" panose="020B0604020202020204" pitchFamily="34" charset="0"/>
                <a:cs typeface="Arial" panose="020B0604020202020204" pitchFamily="34" charset="0"/>
              </a:rPr>
              <a:t>peut </a:t>
            </a:r>
            <a:r>
              <a:rPr lang="fr-FR" dirty="0">
                <a:solidFill>
                  <a:schemeClr val="tx1">
                    <a:lumMod val="65000"/>
                    <a:lumOff val="35000"/>
                  </a:schemeClr>
                </a:solidFill>
                <a:latin typeface="Arial" panose="020B0604020202020204" pitchFamily="34" charset="0"/>
                <a:cs typeface="Arial" panose="020B0604020202020204" pitchFamily="34" charset="0"/>
              </a:rPr>
              <a:t>vous être proposée</a:t>
            </a:r>
          </a:p>
        </p:txBody>
      </p:sp>
      <p:sp>
        <p:nvSpPr>
          <p:cNvPr id="34" name="Titre 1"/>
          <p:cNvSpPr txBox="1">
            <a:spLocks/>
          </p:cNvSpPr>
          <p:nvPr/>
        </p:nvSpPr>
        <p:spPr>
          <a:xfrm>
            <a:off x="723899" y="365125"/>
            <a:ext cx="10778987"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Processus de sélection </a:t>
            </a:r>
            <a:br>
              <a:rPr lang="fr-FR" sz="4000" b="1" spc="-150" dirty="0">
                <a:solidFill>
                  <a:srgbClr val="E84424"/>
                </a:solidFill>
                <a:latin typeface="Arial" panose="020B0604020202020204" pitchFamily="34" charset="0"/>
                <a:cs typeface="Arial" panose="020B0604020202020204" pitchFamily="34" charset="0"/>
              </a:rPr>
            </a:br>
            <a:r>
              <a:rPr lang="fr-FR" sz="4000" spc="-150" dirty="0">
                <a:solidFill>
                  <a:srgbClr val="E84424"/>
                </a:solidFill>
                <a:latin typeface="Arial" panose="020B0604020202020204" pitchFamily="34" charset="0"/>
                <a:cs typeface="Arial" panose="020B0604020202020204" pitchFamily="34" charset="0"/>
              </a:rPr>
              <a:t>des formations diplômantes </a:t>
            </a:r>
            <a:r>
              <a:rPr lang="fr-FR" sz="4000" b="1" spc="-150" dirty="0">
                <a:solidFill>
                  <a:srgbClr val="E84424"/>
                </a:solidFill>
                <a:latin typeface="Arial" panose="020B0604020202020204" pitchFamily="34" charset="0"/>
                <a:cs typeface="Arial" panose="020B0604020202020204" pitchFamily="34" charset="0"/>
              </a:rPr>
              <a:t>en continu</a:t>
            </a:r>
          </a:p>
        </p:txBody>
      </p:sp>
      <p:sp>
        <p:nvSpPr>
          <p:cNvPr id="2" name="Google Shape;252;p34">
            <a:extLst>
              <a:ext uri="{FF2B5EF4-FFF2-40B4-BE49-F238E27FC236}">
                <a16:creationId xmlns:a16="http://schemas.microsoft.com/office/drawing/2014/main" id="{33083EA2-180F-DB77-E558-6875B780ACB2}"/>
              </a:ext>
            </a:extLst>
          </p:cNvPr>
          <p:cNvSpPr/>
          <p:nvPr/>
        </p:nvSpPr>
        <p:spPr>
          <a:xfrm>
            <a:off x="865906" y="3692453"/>
            <a:ext cx="2519024" cy="981300"/>
          </a:xfrm>
          <a:prstGeom prst="rect">
            <a:avLst/>
          </a:prstGeom>
          <a:solidFill>
            <a:schemeClr val="lt1"/>
          </a:solidFill>
          <a:ln>
            <a:noFill/>
          </a:ln>
        </p:spPr>
        <p:txBody>
          <a:bodyPr spcFirstLastPara="1" wrap="square" lIns="91425" tIns="45700" rIns="91425" bIns="45700" anchor="ctr" anchorCtr="0">
            <a:noAutofit/>
          </a:bodyPr>
          <a:lstStyle/>
          <a:p>
            <a:pPr marL="0" marR="0" lvl="0" indent="0" rtl="0">
              <a:spcBef>
                <a:spcPts val="0"/>
              </a:spcBef>
              <a:spcAft>
                <a:spcPts val="0"/>
              </a:spcAft>
              <a:buClr>
                <a:srgbClr val="000000"/>
              </a:buClr>
              <a:buSzPts val="1700"/>
              <a:buFont typeface="Arial"/>
              <a:buNone/>
            </a:pPr>
            <a:r>
              <a:rPr lang="fr-FR" sz="1700" b="1" i="0" u="none" strike="noStrike" cap="none" dirty="0">
                <a:solidFill>
                  <a:srgbClr val="333331"/>
                </a:solidFill>
                <a:latin typeface="Arial" panose="020B0604020202020204" pitchFamily="34" charset="0"/>
                <a:cs typeface="Arial" panose="020B0604020202020204" pitchFamily="34" charset="0"/>
              </a:rPr>
              <a:t>Formulaire en ligne sur la page web de la formation</a:t>
            </a:r>
            <a:r>
              <a:rPr lang="fr-FR" b="1" dirty="0">
                <a:latin typeface="Arial" panose="020B0604020202020204" pitchFamily="34" charset="0"/>
                <a:cs typeface="Arial" panose="020B0604020202020204" pitchFamily="34" charset="0"/>
              </a:rPr>
              <a:t> </a:t>
            </a:r>
            <a:r>
              <a:rPr lang="fr-FR" sz="1700" i="0" u="none" strike="noStrike" cap="none" dirty="0">
                <a:solidFill>
                  <a:srgbClr val="333331"/>
                </a:solidFill>
                <a:latin typeface="Arial" panose="020B0604020202020204" pitchFamily="34" charset="0"/>
                <a:cs typeface="Arial" panose="020B0604020202020204" pitchFamily="34" charset="0"/>
              </a:rPr>
              <a:t>+ règlement des frais de sélection </a:t>
            </a:r>
            <a:br>
              <a:rPr lang="fr-FR" sz="1700" i="0" u="none" strike="noStrike" cap="none" dirty="0">
                <a:solidFill>
                  <a:srgbClr val="333331"/>
                </a:solidFill>
                <a:latin typeface="Arial" panose="020B0604020202020204" pitchFamily="34" charset="0"/>
                <a:cs typeface="Arial" panose="020B0604020202020204" pitchFamily="34" charset="0"/>
              </a:rPr>
            </a:br>
            <a:r>
              <a:rPr lang="fr-FR" sz="1700" i="0" u="none" strike="noStrike" cap="none" dirty="0">
                <a:solidFill>
                  <a:srgbClr val="333331"/>
                </a:solidFill>
                <a:latin typeface="Arial" panose="020B0604020202020204" pitchFamily="34" charset="0"/>
                <a:cs typeface="Arial" panose="020B0604020202020204" pitchFamily="34" charset="0"/>
              </a:rPr>
              <a:t>de 60 €</a:t>
            </a:r>
            <a:endParaRPr sz="1200" i="0" u="none" strike="noStrike" cap="none" dirty="0">
              <a:solidFill>
                <a:srgbClr val="333331"/>
              </a:solidFill>
              <a:latin typeface="Arial" panose="020B0604020202020204" pitchFamily="34" charset="0"/>
              <a:cs typeface="Arial" panose="020B0604020202020204" pitchFamily="34" charset="0"/>
            </a:endParaRPr>
          </a:p>
        </p:txBody>
      </p:sp>
      <p:sp>
        <p:nvSpPr>
          <p:cNvPr id="3" name="Google Shape;253;p34">
            <a:extLst>
              <a:ext uri="{FF2B5EF4-FFF2-40B4-BE49-F238E27FC236}">
                <a16:creationId xmlns:a16="http://schemas.microsoft.com/office/drawing/2014/main" id="{39971C0A-8BCC-A121-3F63-05DA80223A53}"/>
              </a:ext>
            </a:extLst>
          </p:cNvPr>
          <p:cNvSpPr/>
          <p:nvPr/>
        </p:nvSpPr>
        <p:spPr>
          <a:xfrm>
            <a:off x="9134931" y="4612183"/>
            <a:ext cx="2752828" cy="811800"/>
          </a:xfrm>
          <a:prstGeom prst="rect">
            <a:avLst/>
          </a:prstGeom>
          <a:solidFill>
            <a:schemeClr val="lt1"/>
          </a:solidFill>
          <a:ln>
            <a:noFill/>
          </a:ln>
        </p:spPr>
        <p:txBody>
          <a:bodyPr spcFirstLastPara="1" wrap="square" lIns="91425" tIns="45700" rIns="91425" bIns="45700" anchor="ctr" anchorCtr="0">
            <a:noAutofit/>
          </a:bodyPr>
          <a:lstStyle/>
          <a:p>
            <a:pPr>
              <a:buSzPts val="1700"/>
            </a:pPr>
            <a:r>
              <a:rPr lang="fr-FR" sz="1700" b="1" i="0" u="none" strike="noStrike" cap="none" dirty="0">
                <a:solidFill>
                  <a:srgbClr val="333331"/>
                </a:solidFill>
                <a:latin typeface="Arial" panose="020B0604020202020204" pitchFamily="34" charset="0"/>
                <a:cs typeface="Arial" panose="020B0604020202020204" pitchFamily="34" charset="0"/>
              </a:rPr>
              <a:t>Entretien individuel </a:t>
            </a:r>
            <a:r>
              <a:rPr lang="fr-FR" sz="1700" b="1" dirty="0">
                <a:solidFill>
                  <a:srgbClr val="333331"/>
                </a:solidFill>
                <a:latin typeface="Arial" panose="020B0604020202020204" pitchFamily="34" charset="0"/>
                <a:cs typeface="Arial" panose="020B0604020202020204" pitchFamily="34" charset="0"/>
              </a:rPr>
              <a:t>facultatif à </a:t>
            </a:r>
            <a:r>
              <a:rPr lang="fr-FR" sz="1700" b="1" i="0" u="none" strike="noStrike" cap="none" dirty="0">
                <a:solidFill>
                  <a:srgbClr val="333331"/>
                </a:solidFill>
                <a:latin typeface="Arial" panose="020B0604020202020204" pitchFamily="34" charset="0"/>
                <a:cs typeface="Arial" panose="020B0604020202020204" pitchFamily="34" charset="0"/>
              </a:rPr>
              <a:t>distance </a:t>
            </a:r>
            <a:r>
              <a:rPr lang="fr-FR" sz="1700" dirty="0">
                <a:solidFill>
                  <a:srgbClr val="333331"/>
                </a:solidFill>
                <a:latin typeface="Arial" panose="020B0604020202020204" pitchFamily="34" charset="0"/>
                <a:cs typeface="Arial" panose="020B0604020202020204" pitchFamily="34" charset="0"/>
              </a:rPr>
              <a:t>sur demande de notre</a:t>
            </a:r>
            <a:r>
              <a:rPr lang="fr-FR" sz="1700" i="0" u="none" strike="noStrike" cap="none" dirty="0">
                <a:solidFill>
                  <a:srgbClr val="333331"/>
                </a:solidFill>
                <a:latin typeface="Arial" panose="020B0604020202020204" pitchFamily="34" charset="0"/>
                <a:cs typeface="Arial" panose="020B0604020202020204" pitchFamily="34" charset="0"/>
              </a:rPr>
              <a:t> équipe pédagogique</a:t>
            </a:r>
            <a:r>
              <a:rPr lang="fr-FR" sz="1700" dirty="0">
                <a:solidFill>
                  <a:srgbClr val="333331"/>
                </a:solidFill>
                <a:latin typeface="Arial" panose="020B0604020202020204" pitchFamily="34" charset="0"/>
                <a:cs typeface="Arial" panose="020B0604020202020204" pitchFamily="34" charset="0"/>
              </a:rPr>
              <a:t> </a:t>
            </a:r>
            <a:endParaRPr sz="1700" i="0" u="none" strike="noStrike" cap="none" dirty="0">
              <a:solidFill>
                <a:srgbClr val="333331"/>
              </a:solidFill>
              <a:latin typeface="Arial" panose="020B0604020202020204" pitchFamily="34" charset="0"/>
              <a:cs typeface="Arial" panose="020B0604020202020204" pitchFamily="34" charset="0"/>
            </a:endParaRPr>
          </a:p>
        </p:txBody>
      </p:sp>
      <p:cxnSp>
        <p:nvCxnSpPr>
          <p:cNvPr id="4" name="Google Shape;254;p34">
            <a:extLst>
              <a:ext uri="{FF2B5EF4-FFF2-40B4-BE49-F238E27FC236}">
                <a16:creationId xmlns:a16="http://schemas.microsoft.com/office/drawing/2014/main" id="{1BBBE802-B909-B0F5-89E1-7F66AA470C87}"/>
              </a:ext>
            </a:extLst>
          </p:cNvPr>
          <p:cNvCxnSpPr/>
          <p:nvPr/>
        </p:nvCxnSpPr>
        <p:spPr>
          <a:xfrm>
            <a:off x="9255640" y="5652082"/>
            <a:ext cx="0" cy="552300"/>
          </a:xfrm>
          <a:prstGeom prst="straightConnector1">
            <a:avLst/>
          </a:prstGeom>
          <a:noFill/>
          <a:ln w="9525" cap="flat" cmpd="sng">
            <a:solidFill>
              <a:srgbClr val="E84525"/>
            </a:solidFill>
            <a:prstDash val="solid"/>
            <a:miter lim="800000"/>
            <a:headEnd type="none" w="sm" len="sm"/>
            <a:tailEnd type="triangle" w="med" len="med"/>
          </a:ln>
        </p:spPr>
      </p:cxnSp>
      <p:sp>
        <p:nvSpPr>
          <p:cNvPr id="5" name="Google Shape;255;p34">
            <a:extLst>
              <a:ext uri="{FF2B5EF4-FFF2-40B4-BE49-F238E27FC236}">
                <a16:creationId xmlns:a16="http://schemas.microsoft.com/office/drawing/2014/main" id="{2136B1CB-CE4A-0F09-A7E6-B9B5EB2C120A}"/>
              </a:ext>
            </a:extLst>
          </p:cNvPr>
          <p:cNvSpPr txBox="1"/>
          <p:nvPr/>
        </p:nvSpPr>
        <p:spPr>
          <a:xfrm>
            <a:off x="9134931" y="6244034"/>
            <a:ext cx="2080800" cy="2976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b="0" i="0" u="none" strike="noStrike" cap="none" dirty="0">
                <a:solidFill>
                  <a:srgbClr val="E84324"/>
                </a:solidFill>
                <a:latin typeface="Arial" panose="020B0604020202020204" pitchFamily="34" charset="0"/>
                <a:ea typeface="Arial"/>
                <a:cs typeface="Arial" panose="020B0604020202020204" pitchFamily="34" charset="0"/>
                <a:sym typeface="Arial"/>
              </a:rPr>
              <a:t>Réponse</a:t>
            </a:r>
            <a:endParaRPr sz="1600" b="1" i="0" u="none" strike="noStrike" cap="none" dirty="0">
              <a:solidFill>
                <a:srgbClr val="E84324"/>
              </a:solidFill>
              <a:latin typeface="Arial" panose="020B0604020202020204" pitchFamily="34" charset="0"/>
              <a:ea typeface="Arial"/>
              <a:cs typeface="Arial" panose="020B0604020202020204" pitchFamily="34" charset="0"/>
              <a:sym typeface="Arial"/>
            </a:endParaRPr>
          </a:p>
        </p:txBody>
      </p:sp>
      <p:sp>
        <p:nvSpPr>
          <p:cNvPr id="6" name="Google Shape;256;p34">
            <a:extLst>
              <a:ext uri="{FF2B5EF4-FFF2-40B4-BE49-F238E27FC236}">
                <a16:creationId xmlns:a16="http://schemas.microsoft.com/office/drawing/2014/main" id="{DA139F16-0453-6507-A6B9-27E479870370}"/>
              </a:ext>
            </a:extLst>
          </p:cNvPr>
          <p:cNvSpPr txBox="1"/>
          <p:nvPr/>
        </p:nvSpPr>
        <p:spPr>
          <a:xfrm>
            <a:off x="9210336" y="5712781"/>
            <a:ext cx="1725300" cy="297600"/>
          </a:xfrm>
          <a:prstGeom prst="rect">
            <a:avLst/>
          </a:prstGeom>
          <a:noFill/>
          <a:ln>
            <a:noFill/>
          </a:ln>
        </p:spPr>
        <p:txBody>
          <a:bodyPr spcFirstLastPara="1" wrap="square" lIns="91425" tIns="45700" rIns="91425" bIns="45700" anchor="t" anchorCtr="0">
            <a:noAutofit/>
          </a:bodyPr>
          <a:lstStyle/>
          <a:p>
            <a:pPr marL="0" marR="0" lvl="0" indent="0" algn="ctr" rtl="0">
              <a:lnSpc>
                <a:spcPct val="101250"/>
              </a:lnSpc>
              <a:spcBef>
                <a:spcPts val="0"/>
              </a:spcBef>
              <a:spcAft>
                <a:spcPts val="0"/>
              </a:spcAft>
              <a:buClr>
                <a:srgbClr val="000000"/>
              </a:buClr>
              <a:buSzPts val="1600"/>
              <a:buFont typeface="Arial"/>
              <a:buNone/>
            </a:pPr>
            <a:r>
              <a:rPr lang="fr-FR" sz="1600" dirty="0">
                <a:solidFill>
                  <a:srgbClr val="E84525"/>
                </a:solidFill>
                <a:latin typeface="Arial" panose="020B0604020202020204" pitchFamily="34" charset="0"/>
                <a:cs typeface="Arial" panose="020B0604020202020204" pitchFamily="34" charset="0"/>
              </a:rPr>
              <a:t>2</a:t>
            </a:r>
            <a:r>
              <a:rPr lang="fr-FR" sz="1600" b="0" i="0" u="none" strike="noStrike" cap="none" dirty="0">
                <a:solidFill>
                  <a:srgbClr val="E84525"/>
                </a:solidFill>
                <a:latin typeface="Arial" panose="020B0604020202020204" pitchFamily="34" charset="0"/>
                <a:cs typeface="Arial" panose="020B0604020202020204" pitchFamily="34" charset="0"/>
                <a:sym typeface="Arial"/>
              </a:rPr>
              <a:t> semaines max</a:t>
            </a:r>
            <a:endParaRPr sz="1600" b="1" i="0" u="none" strike="noStrike" cap="none" dirty="0">
              <a:solidFill>
                <a:srgbClr val="E84525"/>
              </a:solidFill>
              <a:latin typeface="Arial" panose="020B0604020202020204" pitchFamily="34" charset="0"/>
              <a:cs typeface="Arial" panose="020B0604020202020204" pitchFamily="34" charset="0"/>
              <a:sym typeface="Arial"/>
            </a:endParaRPr>
          </a:p>
        </p:txBody>
      </p:sp>
      <p:sp>
        <p:nvSpPr>
          <p:cNvPr id="7" name="Google Shape;257;p34">
            <a:extLst>
              <a:ext uri="{FF2B5EF4-FFF2-40B4-BE49-F238E27FC236}">
                <a16:creationId xmlns:a16="http://schemas.microsoft.com/office/drawing/2014/main" id="{8832CB84-B7B3-FA08-A45C-19A0928E0596}"/>
              </a:ext>
            </a:extLst>
          </p:cNvPr>
          <p:cNvSpPr txBox="1"/>
          <p:nvPr/>
        </p:nvSpPr>
        <p:spPr>
          <a:xfrm>
            <a:off x="5388961" y="3519971"/>
            <a:ext cx="1330337" cy="5028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i="0" u="none" strike="noStrike" cap="none" dirty="0">
                <a:solidFill>
                  <a:srgbClr val="333331"/>
                </a:solidFill>
                <a:latin typeface="Arial" panose="020B0604020202020204" pitchFamily="34" charset="0"/>
                <a:cs typeface="Arial" panose="020B0604020202020204" pitchFamily="34" charset="0"/>
              </a:rPr>
              <a:t>Candidature retenue</a:t>
            </a:r>
            <a:endParaRPr sz="1600" b="1" i="0" u="none" strike="noStrike" cap="none" dirty="0">
              <a:solidFill>
                <a:srgbClr val="333331"/>
              </a:solidFill>
              <a:latin typeface="Arial" panose="020B0604020202020204" pitchFamily="34" charset="0"/>
              <a:cs typeface="Arial" panose="020B0604020202020204" pitchFamily="34" charset="0"/>
            </a:endParaRPr>
          </a:p>
        </p:txBody>
      </p:sp>
      <p:sp>
        <p:nvSpPr>
          <p:cNvPr id="8" name="Google Shape;258;p34">
            <a:extLst>
              <a:ext uri="{FF2B5EF4-FFF2-40B4-BE49-F238E27FC236}">
                <a16:creationId xmlns:a16="http://schemas.microsoft.com/office/drawing/2014/main" id="{4C10B733-D4D6-9A65-94D1-2E987A15BFA8}"/>
              </a:ext>
            </a:extLst>
          </p:cNvPr>
          <p:cNvSpPr txBox="1"/>
          <p:nvPr/>
        </p:nvSpPr>
        <p:spPr>
          <a:xfrm>
            <a:off x="6199246" y="1703498"/>
            <a:ext cx="1269000" cy="297600"/>
          </a:xfrm>
          <a:prstGeom prst="rect">
            <a:avLst/>
          </a:prstGeom>
          <a:noFill/>
          <a:ln>
            <a:noFill/>
          </a:ln>
        </p:spPr>
        <p:txBody>
          <a:bodyPr spcFirstLastPara="1" wrap="square" lIns="91425" tIns="45700" rIns="91425" bIns="45700" anchor="t" anchorCtr="0">
            <a:noAutofit/>
          </a:bodyPr>
          <a:lstStyle/>
          <a:p>
            <a:pPr marL="0" marR="0" lvl="0" indent="0" algn="ctr" rtl="0">
              <a:lnSpc>
                <a:spcPct val="101250"/>
              </a:lnSpc>
              <a:spcBef>
                <a:spcPts val="0"/>
              </a:spcBef>
              <a:spcAft>
                <a:spcPts val="0"/>
              </a:spcAft>
              <a:buClr>
                <a:srgbClr val="000000"/>
              </a:buClr>
              <a:buSzPts val="1600"/>
              <a:buFont typeface="Arial"/>
              <a:buNone/>
            </a:pPr>
            <a:r>
              <a:rPr lang="fr-FR" sz="1600" b="0" i="0" u="none" strike="noStrike" cap="none" dirty="0">
                <a:solidFill>
                  <a:srgbClr val="E84525"/>
                </a:solidFill>
                <a:latin typeface="Arial" panose="020B0604020202020204" pitchFamily="34" charset="0"/>
                <a:ea typeface="Arial"/>
                <a:cs typeface="Arial" panose="020B0604020202020204" pitchFamily="34" charset="0"/>
                <a:sym typeface="Arial"/>
              </a:rPr>
              <a:t>2 mois max</a:t>
            </a:r>
            <a:endParaRPr sz="1600" b="1" i="0" u="none" strike="noStrike" cap="none" dirty="0">
              <a:solidFill>
                <a:srgbClr val="E84525"/>
              </a:solidFill>
              <a:latin typeface="Arial" panose="020B0604020202020204" pitchFamily="34" charset="0"/>
              <a:ea typeface="Arial"/>
              <a:cs typeface="Arial" panose="020B0604020202020204" pitchFamily="34" charset="0"/>
              <a:sym typeface="Arial"/>
            </a:endParaRPr>
          </a:p>
        </p:txBody>
      </p:sp>
      <p:sp>
        <p:nvSpPr>
          <p:cNvPr id="9" name="Google Shape;259;p34">
            <a:extLst>
              <a:ext uri="{FF2B5EF4-FFF2-40B4-BE49-F238E27FC236}">
                <a16:creationId xmlns:a16="http://schemas.microsoft.com/office/drawing/2014/main" id="{2AC7A47F-5612-C2FA-C47F-2FDC80A81A8C}"/>
              </a:ext>
            </a:extLst>
          </p:cNvPr>
          <p:cNvSpPr txBox="1"/>
          <p:nvPr/>
        </p:nvSpPr>
        <p:spPr>
          <a:xfrm>
            <a:off x="6719302" y="3527678"/>
            <a:ext cx="1647872" cy="5028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b="0" i="0" u="none" strike="noStrike" cap="none" dirty="0">
                <a:solidFill>
                  <a:srgbClr val="333331"/>
                </a:solidFill>
                <a:latin typeface="Arial" panose="020B0604020202020204" pitchFamily="34" charset="0"/>
                <a:ea typeface="Arial"/>
                <a:cs typeface="Arial" panose="020B0604020202020204" pitchFamily="34" charset="0"/>
                <a:sym typeface="Arial"/>
              </a:rPr>
              <a:t>Convocation</a:t>
            </a:r>
            <a:endParaRPr sz="1600" b="1" i="0" u="none" strike="noStrike" cap="none" dirty="0">
              <a:solidFill>
                <a:srgbClr val="333331"/>
              </a:solidFill>
              <a:latin typeface="Arial" panose="020B0604020202020204" pitchFamily="34" charset="0"/>
              <a:ea typeface="Arial"/>
              <a:cs typeface="Arial" panose="020B0604020202020204" pitchFamily="34" charset="0"/>
              <a:sym typeface="Arial"/>
            </a:endParaRPr>
          </a:p>
        </p:txBody>
      </p:sp>
      <p:sp>
        <p:nvSpPr>
          <p:cNvPr id="10" name="Google Shape;257;p34">
            <a:extLst>
              <a:ext uri="{FF2B5EF4-FFF2-40B4-BE49-F238E27FC236}">
                <a16:creationId xmlns:a16="http://schemas.microsoft.com/office/drawing/2014/main" id="{4AA034A1-A8E5-40E3-D685-2DF76ED7C9FB}"/>
              </a:ext>
            </a:extLst>
          </p:cNvPr>
          <p:cNvSpPr txBox="1"/>
          <p:nvPr/>
        </p:nvSpPr>
        <p:spPr>
          <a:xfrm>
            <a:off x="3837565" y="3529225"/>
            <a:ext cx="1392769" cy="5028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i="0" u="none" strike="noStrike" cap="none" dirty="0">
                <a:solidFill>
                  <a:srgbClr val="333331"/>
                </a:solidFill>
                <a:latin typeface="Arial" panose="020B0604020202020204" pitchFamily="34" charset="0"/>
                <a:cs typeface="Arial" panose="020B0604020202020204" pitchFamily="34" charset="0"/>
              </a:rPr>
              <a:t>Candidature non retenue</a:t>
            </a:r>
            <a:endParaRPr sz="1600" b="1" i="0" u="none" strike="noStrike" cap="none" dirty="0">
              <a:solidFill>
                <a:srgbClr val="333331"/>
              </a:solidFill>
              <a:latin typeface="Arial" panose="020B0604020202020204" pitchFamily="34" charset="0"/>
              <a:cs typeface="Arial" panose="020B0604020202020204" pitchFamily="34" charset="0"/>
            </a:endParaRPr>
          </a:p>
        </p:txBody>
      </p:sp>
      <p:sp>
        <p:nvSpPr>
          <p:cNvPr id="11" name="Chevron 3">
            <a:extLst>
              <a:ext uri="{FF2B5EF4-FFF2-40B4-BE49-F238E27FC236}">
                <a16:creationId xmlns:a16="http://schemas.microsoft.com/office/drawing/2014/main" id="{88931840-FE84-E673-EFA2-91728F498CD0}"/>
              </a:ext>
            </a:extLst>
          </p:cNvPr>
          <p:cNvSpPr/>
          <p:nvPr/>
        </p:nvSpPr>
        <p:spPr>
          <a:xfrm>
            <a:off x="3783426" y="2398209"/>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12" name="Rectangle à coins arrondis 34">
            <a:extLst>
              <a:ext uri="{FF2B5EF4-FFF2-40B4-BE49-F238E27FC236}">
                <a16:creationId xmlns:a16="http://schemas.microsoft.com/office/drawing/2014/main" id="{1A20538E-993A-8099-22F8-DADBFD93A54E}"/>
              </a:ext>
            </a:extLst>
          </p:cNvPr>
          <p:cNvSpPr/>
          <p:nvPr/>
        </p:nvSpPr>
        <p:spPr>
          <a:xfrm>
            <a:off x="9235203" y="3066876"/>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3" name="ZoneTexte 12">
            <a:extLst>
              <a:ext uri="{FF2B5EF4-FFF2-40B4-BE49-F238E27FC236}">
                <a16:creationId xmlns:a16="http://schemas.microsoft.com/office/drawing/2014/main" id="{1449B829-A791-CA59-E885-4CF1A4DF523E}"/>
              </a:ext>
            </a:extLst>
          </p:cNvPr>
          <p:cNvSpPr txBox="1"/>
          <p:nvPr/>
        </p:nvSpPr>
        <p:spPr>
          <a:xfrm>
            <a:off x="9222621" y="3278957"/>
            <a:ext cx="2458802" cy="707886"/>
          </a:xfrm>
          <a:prstGeom prst="rect">
            <a:avLst/>
          </a:prstGeom>
          <a:noFill/>
        </p:spPr>
        <p:txBody>
          <a:bodyPr wrap="square" rtlCol="0">
            <a:spAutoFit/>
          </a:bodyPr>
          <a:lstStyle/>
          <a:p>
            <a:pPr algn="ctr"/>
            <a:r>
              <a:rPr lang="fr-FR" sz="2000" b="1" dirty="0">
                <a:solidFill>
                  <a:srgbClr val="E84525"/>
                </a:solidFill>
                <a:latin typeface="Arial" panose="020B0604020202020204" pitchFamily="34" charset="0"/>
                <a:cs typeface="Arial" panose="020B0604020202020204" pitchFamily="34" charset="0"/>
              </a:rPr>
              <a:t>ENTRETIEN </a:t>
            </a:r>
            <a:br>
              <a:rPr lang="fr-FR" sz="2000" b="1" dirty="0">
                <a:solidFill>
                  <a:srgbClr val="E84525"/>
                </a:solidFill>
                <a:latin typeface="Arial" panose="020B0604020202020204" pitchFamily="34" charset="0"/>
                <a:cs typeface="Arial" panose="020B0604020202020204" pitchFamily="34" charset="0"/>
              </a:rPr>
            </a:br>
            <a:r>
              <a:rPr lang="fr-FR" sz="2000" dirty="0">
                <a:solidFill>
                  <a:srgbClr val="E84525"/>
                </a:solidFill>
                <a:latin typeface="Arial" panose="020B0604020202020204" pitchFamily="34" charset="0"/>
                <a:cs typeface="Arial" panose="020B0604020202020204" pitchFamily="34" charset="0"/>
              </a:rPr>
              <a:t>FACULTATIF</a:t>
            </a:r>
          </a:p>
        </p:txBody>
      </p:sp>
      <p:sp>
        <p:nvSpPr>
          <p:cNvPr id="14" name="Rectangle à coins arrondis 34">
            <a:extLst>
              <a:ext uri="{FF2B5EF4-FFF2-40B4-BE49-F238E27FC236}">
                <a16:creationId xmlns:a16="http://schemas.microsoft.com/office/drawing/2014/main" id="{74847B9C-EF03-62E5-7DA5-5DCE7C627339}"/>
              </a:ext>
            </a:extLst>
          </p:cNvPr>
          <p:cNvSpPr/>
          <p:nvPr/>
        </p:nvSpPr>
        <p:spPr>
          <a:xfrm>
            <a:off x="4951480" y="2085264"/>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5" name="Google Shape;92;p15">
            <a:extLst>
              <a:ext uri="{FF2B5EF4-FFF2-40B4-BE49-F238E27FC236}">
                <a16:creationId xmlns:a16="http://schemas.microsoft.com/office/drawing/2014/main" id="{13D9F5C2-E98B-42E3-EFC7-BC59152B7294}"/>
              </a:ext>
            </a:extLst>
          </p:cNvPr>
          <p:cNvSpPr txBox="1"/>
          <p:nvPr/>
        </p:nvSpPr>
        <p:spPr>
          <a:xfrm>
            <a:off x="4328551" y="1357879"/>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chemeClr val="bg1">
                    <a:lumMod val="85000"/>
                  </a:schemeClr>
                </a:solidFill>
                <a:latin typeface="Arial"/>
                <a:ea typeface="Arial"/>
                <a:cs typeface="Arial"/>
                <a:sym typeface="Arial"/>
              </a:rPr>
              <a:t>2</a:t>
            </a:r>
            <a:endParaRPr dirty="0">
              <a:solidFill>
                <a:schemeClr val="bg1">
                  <a:lumMod val="85000"/>
                </a:schemeClr>
              </a:solidFill>
            </a:endParaRPr>
          </a:p>
        </p:txBody>
      </p:sp>
      <p:sp>
        <p:nvSpPr>
          <p:cNvPr id="16" name="Rectangle à coins arrondis 34">
            <a:extLst>
              <a:ext uri="{FF2B5EF4-FFF2-40B4-BE49-F238E27FC236}">
                <a16:creationId xmlns:a16="http://schemas.microsoft.com/office/drawing/2014/main" id="{4EEB536D-073D-E804-B7AC-6712224E500B}"/>
              </a:ext>
            </a:extLst>
          </p:cNvPr>
          <p:cNvSpPr/>
          <p:nvPr/>
        </p:nvSpPr>
        <p:spPr>
          <a:xfrm>
            <a:off x="1016447" y="2120846"/>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7" name="ZoneTexte 16">
            <a:extLst>
              <a:ext uri="{FF2B5EF4-FFF2-40B4-BE49-F238E27FC236}">
                <a16:creationId xmlns:a16="http://schemas.microsoft.com/office/drawing/2014/main" id="{23E512E3-A8D9-A497-4377-0A7022940605}"/>
              </a:ext>
            </a:extLst>
          </p:cNvPr>
          <p:cNvSpPr txBox="1"/>
          <p:nvPr/>
        </p:nvSpPr>
        <p:spPr>
          <a:xfrm>
            <a:off x="1007088" y="2305524"/>
            <a:ext cx="2458802" cy="707886"/>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CANDIDATER</a:t>
            </a:r>
            <a:r>
              <a:rPr lang="fr-FR" sz="2000" b="1" dirty="0">
                <a:solidFill>
                  <a:srgbClr val="E84525"/>
                </a:solidFill>
                <a:latin typeface="Arial" panose="020B0604020202020204" pitchFamily="34" charset="0"/>
                <a:cs typeface="Arial" panose="020B0604020202020204" pitchFamily="34" charset="0"/>
              </a:rPr>
              <a:t> </a:t>
            </a:r>
            <a:br>
              <a:rPr lang="fr-FR" sz="2000" b="1" dirty="0">
                <a:solidFill>
                  <a:srgbClr val="E84525"/>
                </a:solidFill>
                <a:latin typeface="Arial" panose="020B0604020202020204" pitchFamily="34" charset="0"/>
                <a:cs typeface="Arial" panose="020B0604020202020204" pitchFamily="34" charset="0"/>
              </a:rPr>
            </a:br>
            <a:r>
              <a:rPr lang="fr-FR" sz="2000" b="1" dirty="0">
                <a:solidFill>
                  <a:srgbClr val="E84525"/>
                </a:solidFill>
                <a:latin typeface="Arial" panose="020B0604020202020204" pitchFamily="34" charset="0"/>
                <a:cs typeface="Arial" panose="020B0604020202020204" pitchFamily="34" charset="0"/>
              </a:rPr>
              <a:t>EN LIGNE</a:t>
            </a:r>
          </a:p>
        </p:txBody>
      </p:sp>
      <p:sp>
        <p:nvSpPr>
          <p:cNvPr id="18" name="Google Shape;92;p15">
            <a:extLst>
              <a:ext uri="{FF2B5EF4-FFF2-40B4-BE49-F238E27FC236}">
                <a16:creationId xmlns:a16="http://schemas.microsoft.com/office/drawing/2014/main" id="{17ABBED1-4072-2F7F-D1E8-522D7833B5D0}"/>
              </a:ext>
            </a:extLst>
          </p:cNvPr>
          <p:cNvSpPr txBox="1"/>
          <p:nvPr/>
        </p:nvSpPr>
        <p:spPr>
          <a:xfrm>
            <a:off x="393518" y="1393461"/>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chemeClr val="bg1">
                    <a:lumMod val="85000"/>
                  </a:schemeClr>
                </a:solidFill>
                <a:latin typeface="Arial"/>
                <a:ea typeface="Arial"/>
                <a:cs typeface="Arial"/>
                <a:sym typeface="Arial"/>
              </a:rPr>
              <a:t>1</a:t>
            </a:r>
            <a:endParaRPr dirty="0">
              <a:solidFill>
                <a:schemeClr val="bg1">
                  <a:lumMod val="85000"/>
                </a:schemeClr>
              </a:solidFill>
            </a:endParaRPr>
          </a:p>
        </p:txBody>
      </p:sp>
      <p:sp>
        <p:nvSpPr>
          <p:cNvPr id="19" name="Chevron 15">
            <a:extLst>
              <a:ext uri="{FF2B5EF4-FFF2-40B4-BE49-F238E27FC236}">
                <a16:creationId xmlns:a16="http://schemas.microsoft.com/office/drawing/2014/main" id="{A6D87240-3072-CB2A-6D87-33A7890A0D73}"/>
              </a:ext>
            </a:extLst>
          </p:cNvPr>
          <p:cNvSpPr/>
          <p:nvPr/>
        </p:nvSpPr>
        <p:spPr>
          <a:xfrm>
            <a:off x="8003284" y="3478695"/>
            <a:ext cx="522515" cy="537883"/>
          </a:xfrm>
          <a:prstGeom prst="chevron">
            <a:avLst/>
          </a:prstGeom>
          <a:pattFill prst="smConfetti">
            <a:fgClr>
              <a:srgbClr val="E84324"/>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0" name="Google Shape;256;p34">
            <a:extLst>
              <a:ext uri="{FF2B5EF4-FFF2-40B4-BE49-F238E27FC236}">
                <a16:creationId xmlns:a16="http://schemas.microsoft.com/office/drawing/2014/main" id="{790DB332-9AF0-6028-9BEB-D2C2C10221E2}"/>
              </a:ext>
            </a:extLst>
          </p:cNvPr>
          <p:cNvSpPr txBox="1"/>
          <p:nvPr/>
        </p:nvSpPr>
        <p:spPr>
          <a:xfrm>
            <a:off x="6172154" y="5973636"/>
            <a:ext cx="1725300" cy="2976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dirty="0">
                <a:solidFill>
                  <a:srgbClr val="E84525"/>
                </a:solidFill>
                <a:latin typeface="Arial" panose="020B0604020202020204" pitchFamily="34" charset="0"/>
                <a:cs typeface="Arial" panose="020B0604020202020204" pitchFamily="34" charset="0"/>
              </a:rPr>
              <a:t>Félicitations !</a:t>
            </a:r>
            <a:endParaRPr sz="1600" b="1" i="0" u="none" strike="noStrike" cap="none" dirty="0">
              <a:solidFill>
                <a:srgbClr val="E84525"/>
              </a:solidFill>
              <a:latin typeface="Arial" panose="020B0604020202020204" pitchFamily="34" charset="0"/>
              <a:cs typeface="Arial" panose="020B0604020202020204" pitchFamily="34" charset="0"/>
              <a:sym typeface="Arial"/>
            </a:endParaRPr>
          </a:p>
        </p:txBody>
      </p:sp>
      <p:cxnSp>
        <p:nvCxnSpPr>
          <p:cNvPr id="21" name="Google Shape;254;p34">
            <a:extLst>
              <a:ext uri="{FF2B5EF4-FFF2-40B4-BE49-F238E27FC236}">
                <a16:creationId xmlns:a16="http://schemas.microsoft.com/office/drawing/2014/main" id="{311B88FD-3F21-9E1A-772F-E7C1DB7E1107}"/>
              </a:ext>
            </a:extLst>
          </p:cNvPr>
          <p:cNvCxnSpPr/>
          <p:nvPr/>
        </p:nvCxnSpPr>
        <p:spPr>
          <a:xfrm>
            <a:off x="3943081" y="4104733"/>
            <a:ext cx="0" cy="552300"/>
          </a:xfrm>
          <a:prstGeom prst="straightConnector1">
            <a:avLst/>
          </a:prstGeom>
          <a:noFill/>
          <a:ln w="9525" cap="flat" cmpd="sng">
            <a:solidFill>
              <a:srgbClr val="E84525"/>
            </a:solidFill>
            <a:prstDash val="solid"/>
            <a:miter lim="800000"/>
            <a:headEnd type="none" w="sm" len="sm"/>
            <a:tailEnd type="triangle" w="med" len="med"/>
          </a:ln>
        </p:spPr>
      </p:cxnSp>
      <p:sp>
        <p:nvSpPr>
          <p:cNvPr id="22" name="Google Shape;256;p34">
            <a:extLst>
              <a:ext uri="{FF2B5EF4-FFF2-40B4-BE49-F238E27FC236}">
                <a16:creationId xmlns:a16="http://schemas.microsoft.com/office/drawing/2014/main" id="{0331D4DC-0DDA-F905-F713-7F9C60F15B59}"/>
              </a:ext>
            </a:extLst>
          </p:cNvPr>
          <p:cNvSpPr txBox="1"/>
          <p:nvPr/>
        </p:nvSpPr>
        <p:spPr>
          <a:xfrm>
            <a:off x="3797266" y="4677215"/>
            <a:ext cx="385802" cy="2976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dirty="0">
                <a:solidFill>
                  <a:srgbClr val="E84525"/>
                </a:solidFill>
                <a:latin typeface="+mn-lt"/>
                <a:sym typeface="Wingdings" pitchFamily="2" charset="2"/>
              </a:rPr>
              <a:t></a:t>
            </a:r>
            <a:endParaRPr sz="1600" b="1" i="0" u="none" strike="noStrike" cap="none" dirty="0">
              <a:solidFill>
                <a:srgbClr val="E84525"/>
              </a:solidFill>
              <a:latin typeface="+mn-lt"/>
              <a:sym typeface="Arial"/>
            </a:endParaRPr>
          </a:p>
        </p:txBody>
      </p:sp>
      <p:sp>
        <p:nvSpPr>
          <p:cNvPr id="23" name="Google Shape;92;p15">
            <a:extLst>
              <a:ext uri="{FF2B5EF4-FFF2-40B4-BE49-F238E27FC236}">
                <a16:creationId xmlns:a16="http://schemas.microsoft.com/office/drawing/2014/main" id="{1A308080-A76D-0FFE-7AC5-2EF0F5F11A4F}"/>
              </a:ext>
            </a:extLst>
          </p:cNvPr>
          <p:cNvSpPr txBox="1"/>
          <p:nvPr/>
        </p:nvSpPr>
        <p:spPr>
          <a:xfrm>
            <a:off x="8548995" y="2343329"/>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chemeClr val="bg1">
                    <a:lumMod val="85000"/>
                    <a:alpha val="50000"/>
                  </a:schemeClr>
                </a:solidFill>
                <a:latin typeface="Arial"/>
                <a:ea typeface="Arial"/>
                <a:cs typeface="Arial"/>
                <a:sym typeface="Arial"/>
              </a:rPr>
              <a:t>3</a:t>
            </a:r>
            <a:endParaRPr dirty="0">
              <a:solidFill>
                <a:schemeClr val="bg1">
                  <a:lumMod val="85000"/>
                  <a:alpha val="50000"/>
                </a:schemeClr>
              </a:solidFill>
            </a:endParaRPr>
          </a:p>
        </p:txBody>
      </p:sp>
      <p:sp>
        <p:nvSpPr>
          <p:cNvPr id="37" name="ZoneTexte 36">
            <a:extLst>
              <a:ext uri="{FF2B5EF4-FFF2-40B4-BE49-F238E27FC236}">
                <a16:creationId xmlns:a16="http://schemas.microsoft.com/office/drawing/2014/main" id="{E1E1818C-CD37-CA17-4078-1B19AD28C091}"/>
              </a:ext>
            </a:extLst>
          </p:cNvPr>
          <p:cNvSpPr txBox="1"/>
          <p:nvPr/>
        </p:nvSpPr>
        <p:spPr>
          <a:xfrm>
            <a:off x="5061020" y="2313263"/>
            <a:ext cx="2458802" cy="707886"/>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SÉLECTION</a:t>
            </a:r>
            <a:r>
              <a:rPr lang="fr-FR" sz="2000" b="1" dirty="0">
                <a:solidFill>
                  <a:srgbClr val="E84525"/>
                </a:solidFill>
                <a:latin typeface="Arial" panose="020B0604020202020204" pitchFamily="34" charset="0"/>
                <a:cs typeface="Arial" panose="020B0604020202020204" pitchFamily="34" charset="0"/>
              </a:rPr>
              <a:t> </a:t>
            </a:r>
            <a:br>
              <a:rPr lang="fr-FR" sz="2000" b="1" dirty="0">
                <a:solidFill>
                  <a:srgbClr val="E84525"/>
                </a:solidFill>
                <a:latin typeface="Arial" panose="020B0604020202020204" pitchFamily="34" charset="0"/>
                <a:cs typeface="Arial" panose="020B0604020202020204" pitchFamily="34" charset="0"/>
              </a:rPr>
            </a:br>
            <a:r>
              <a:rPr lang="fr-FR" sz="2000" b="1" dirty="0">
                <a:solidFill>
                  <a:srgbClr val="E84525"/>
                </a:solidFill>
                <a:latin typeface="Arial" panose="020B0604020202020204" pitchFamily="34" charset="0"/>
                <a:cs typeface="Arial" panose="020B0604020202020204" pitchFamily="34" charset="0"/>
              </a:rPr>
              <a:t>SUR DOSSIER</a:t>
            </a:r>
          </a:p>
        </p:txBody>
      </p:sp>
      <p:cxnSp>
        <p:nvCxnSpPr>
          <p:cNvPr id="39" name="Connecteur en angle 21">
            <a:extLst>
              <a:ext uri="{FF2B5EF4-FFF2-40B4-BE49-F238E27FC236}">
                <a16:creationId xmlns:a16="http://schemas.microsoft.com/office/drawing/2014/main" id="{C0FC7808-2DA2-B5AA-194A-BD1CF6571CA5}"/>
              </a:ext>
            </a:extLst>
          </p:cNvPr>
          <p:cNvCxnSpPr>
            <a:cxnSpLocks/>
            <a:endCxn id="38" idx="1"/>
          </p:cNvCxnSpPr>
          <p:nvPr/>
        </p:nvCxnSpPr>
        <p:spPr>
          <a:xfrm rot="16200000" flipH="1">
            <a:off x="4955112" y="4422672"/>
            <a:ext cx="1486410" cy="420110"/>
          </a:xfrm>
          <a:prstGeom prst="bentConnector2">
            <a:avLst/>
          </a:prstGeom>
          <a:ln>
            <a:solidFill>
              <a:srgbClr val="E8442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0" name="Connecteur en angle 23">
            <a:extLst>
              <a:ext uri="{FF2B5EF4-FFF2-40B4-BE49-F238E27FC236}">
                <a16:creationId xmlns:a16="http://schemas.microsoft.com/office/drawing/2014/main" id="{1432BA70-95C7-DAF6-3655-C5B5D05595C4}"/>
              </a:ext>
            </a:extLst>
          </p:cNvPr>
          <p:cNvCxnSpPr>
            <a:cxnSpLocks/>
            <a:stCxn id="5" idx="1"/>
            <a:endCxn id="38" idx="3"/>
          </p:cNvCxnSpPr>
          <p:nvPr/>
        </p:nvCxnSpPr>
        <p:spPr>
          <a:xfrm rot="10800000">
            <a:off x="8367175" y="5375932"/>
            <a:ext cx="767757" cy="1016902"/>
          </a:xfrm>
          <a:prstGeom prst="bentConnector3">
            <a:avLst/>
          </a:prstGeom>
          <a:ln>
            <a:solidFill>
              <a:srgbClr val="E84424"/>
            </a:solidFill>
            <a:prstDash val="sysDot"/>
            <a:tailEnd type="triangle"/>
          </a:ln>
        </p:spPr>
        <p:style>
          <a:lnRef idx="1">
            <a:schemeClr val="accent1"/>
          </a:lnRef>
          <a:fillRef idx="0">
            <a:schemeClr val="accent1"/>
          </a:fillRef>
          <a:effectRef idx="0">
            <a:schemeClr val="accent1"/>
          </a:effectRef>
          <a:fontRef idx="minor">
            <a:schemeClr val="tx1"/>
          </a:fontRef>
        </p:style>
      </p:cxnSp>
      <p:cxnSp>
        <p:nvCxnSpPr>
          <p:cNvPr id="41" name="Google Shape;254;p34">
            <a:extLst>
              <a:ext uri="{FF2B5EF4-FFF2-40B4-BE49-F238E27FC236}">
                <a16:creationId xmlns:a16="http://schemas.microsoft.com/office/drawing/2014/main" id="{F5177EEC-867E-A5E6-FC13-9E811E0486D5}"/>
              </a:ext>
            </a:extLst>
          </p:cNvPr>
          <p:cNvCxnSpPr/>
          <p:nvPr/>
        </p:nvCxnSpPr>
        <p:spPr>
          <a:xfrm>
            <a:off x="6097952" y="5636142"/>
            <a:ext cx="0" cy="552300"/>
          </a:xfrm>
          <a:prstGeom prst="straightConnector1">
            <a:avLst/>
          </a:prstGeom>
          <a:noFill/>
          <a:ln w="9525" cap="flat" cmpd="sng">
            <a:solidFill>
              <a:srgbClr val="E84525"/>
            </a:solidFill>
            <a:prstDash val="solid"/>
            <a:miter lim="800000"/>
            <a:headEnd type="none" w="sm" len="sm"/>
            <a:tailEnd type="triangle" w="med" len="med"/>
          </a:ln>
        </p:spPr>
      </p:cxnSp>
    </p:spTree>
    <p:extLst>
      <p:ext uri="{BB962C8B-B14F-4D97-AF65-F5344CB8AC3E}">
        <p14:creationId xmlns:p14="http://schemas.microsoft.com/office/powerpoint/2010/main" val="388619872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itre 1"/>
          <p:cNvSpPr txBox="1">
            <a:spLocks/>
          </p:cNvSpPr>
          <p:nvPr/>
        </p:nvSpPr>
        <p:spPr>
          <a:xfrm>
            <a:off x="723899" y="365125"/>
            <a:ext cx="1060670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dirty="0">
                <a:solidFill>
                  <a:srgbClr val="E84424"/>
                </a:solidFill>
                <a:latin typeface="Arial" panose="020B0604020202020204" pitchFamily="34" charset="0"/>
                <a:cs typeface="Arial" panose="020B0604020202020204" pitchFamily="34" charset="0"/>
              </a:rPr>
              <a:t>Processus de sélection </a:t>
            </a:r>
            <a:br>
              <a:rPr lang="fr-FR" sz="4000" b="1" spc="-150" dirty="0">
                <a:solidFill>
                  <a:srgbClr val="E84424"/>
                </a:solidFill>
                <a:latin typeface="Arial" panose="020B0604020202020204" pitchFamily="34" charset="0"/>
                <a:cs typeface="Arial" panose="020B0604020202020204" pitchFamily="34" charset="0"/>
              </a:rPr>
            </a:br>
            <a:r>
              <a:rPr lang="fr-FR" sz="4000" spc="-150" dirty="0">
                <a:solidFill>
                  <a:srgbClr val="E84424"/>
                </a:solidFill>
                <a:latin typeface="Arial" panose="020B0604020202020204" pitchFamily="34" charset="0"/>
                <a:cs typeface="Arial" panose="020B0604020202020204" pitchFamily="34" charset="0"/>
              </a:rPr>
              <a:t>des formations diplômantes </a:t>
            </a:r>
            <a:r>
              <a:rPr lang="fr-FR" sz="4000" b="1" spc="-150" dirty="0">
                <a:solidFill>
                  <a:srgbClr val="E84424"/>
                </a:solidFill>
                <a:latin typeface="Arial" panose="020B0604020202020204" pitchFamily="34" charset="0"/>
                <a:cs typeface="Arial" panose="020B0604020202020204" pitchFamily="34" charset="0"/>
              </a:rPr>
              <a:t>à votre rythme</a:t>
            </a:r>
          </a:p>
        </p:txBody>
      </p:sp>
      <p:sp>
        <p:nvSpPr>
          <p:cNvPr id="19" name="Google Shape;252;p34">
            <a:extLst>
              <a:ext uri="{FF2B5EF4-FFF2-40B4-BE49-F238E27FC236}">
                <a16:creationId xmlns:a16="http://schemas.microsoft.com/office/drawing/2014/main" id="{DA9D9783-B246-5D2B-821C-E438822B4393}"/>
              </a:ext>
            </a:extLst>
          </p:cNvPr>
          <p:cNvSpPr/>
          <p:nvPr/>
        </p:nvSpPr>
        <p:spPr>
          <a:xfrm>
            <a:off x="2405983" y="3758341"/>
            <a:ext cx="2519024" cy="981300"/>
          </a:xfrm>
          <a:prstGeom prst="rect">
            <a:avLst/>
          </a:prstGeom>
          <a:solidFill>
            <a:schemeClr val="lt1"/>
          </a:solidFill>
          <a:ln>
            <a:noFill/>
          </a:ln>
        </p:spPr>
        <p:txBody>
          <a:bodyPr spcFirstLastPara="1" wrap="square" lIns="91425" tIns="45700" rIns="91425" bIns="45700" anchor="ctr" anchorCtr="0">
            <a:noAutofit/>
          </a:bodyPr>
          <a:lstStyle/>
          <a:p>
            <a:pPr marL="0" marR="0" lvl="0" indent="0" rtl="0">
              <a:spcBef>
                <a:spcPts val="0"/>
              </a:spcBef>
              <a:spcAft>
                <a:spcPts val="0"/>
              </a:spcAft>
              <a:buClr>
                <a:srgbClr val="000000"/>
              </a:buClr>
              <a:buSzPts val="1700"/>
              <a:buFont typeface="Arial"/>
              <a:buNone/>
            </a:pPr>
            <a:r>
              <a:rPr lang="fr-FR" sz="1700" b="1" i="0" u="none" strike="noStrike" cap="none" dirty="0">
                <a:solidFill>
                  <a:srgbClr val="333331"/>
                </a:solidFill>
                <a:latin typeface="Arial" panose="020B0604020202020204" pitchFamily="34" charset="0"/>
                <a:cs typeface="Arial" panose="020B0604020202020204" pitchFamily="34" charset="0"/>
              </a:rPr>
              <a:t>Formulaire en ligne sur la page web de chaque unité de formation</a:t>
            </a:r>
            <a:endParaRPr sz="1200" i="0" u="none" strike="noStrike" cap="none" dirty="0">
              <a:solidFill>
                <a:srgbClr val="333331"/>
              </a:solidFill>
              <a:latin typeface="Arial" panose="020B0604020202020204" pitchFamily="34" charset="0"/>
              <a:cs typeface="Arial" panose="020B0604020202020204" pitchFamily="34" charset="0"/>
            </a:endParaRPr>
          </a:p>
        </p:txBody>
      </p:sp>
      <p:cxnSp>
        <p:nvCxnSpPr>
          <p:cNvPr id="20" name="Google Shape;254;p34">
            <a:extLst>
              <a:ext uri="{FF2B5EF4-FFF2-40B4-BE49-F238E27FC236}">
                <a16:creationId xmlns:a16="http://schemas.microsoft.com/office/drawing/2014/main" id="{3DE2DC88-CB76-B858-8EB8-2864B05903D3}"/>
              </a:ext>
            </a:extLst>
          </p:cNvPr>
          <p:cNvCxnSpPr/>
          <p:nvPr/>
        </p:nvCxnSpPr>
        <p:spPr>
          <a:xfrm>
            <a:off x="9420696" y="4181852"/>
            <a:ext cx="0" cy="552300"/>
          </a:xfrm>
          <a:prstGeom prst="straightConnector1">
            <a:avLst/>
          </a:prstGeom>
          <a:noFill/>
          <a:ln w="9525" cap="flat" cmpd="sng">
            <a:solidFill>
              <a:srgbClr val="E84525"/>
            </a:solidFill>
            <a:prstDash val="solid"/>
            <a:miter lim="800000"/>
            <a:headEnd type="none" w="sm" len="sm"/>
            <a:tailEnd type="triangle" w="med" len="med"/>
          </a:ln>
        </p:spPr>
      </p:cxnSp>
      <p:sp>
        <p:nvSpPr>
          <p:cNvPr id="21" name="Google Shape;256;p34">
            <a:extLst>
              <a:ext uri="{FF2B5EF4-FFF2-40B4-BE49-F238E27FC236}">
                <a16:creationId xmlns:a16="http://schemas.microsoft.com/office/drawing/2014/main" id="{B5EF804D-86C5-F5D9-8B88-91A5B795CC36}"/>
              </a:ext>
            </a:extLst>
          </p:cNvPr>
          <p:cNvSpPr txBox="1"/>
          <p:nvPr/>
        </p:nvSpPr>
        <p:spPr>
          <a:xfrm>
            <a:off x="9206086" y="4214659"/>
            <a:ext cx="1725300" cy="297600"/>
          </a:xfrm>
          <a:prstGeom prst="rect">
            <a:avLst/>
          </a:prstGeom>
          <a:noFill/>
          <a:ln>
            <a:noFill/>
          </a:ln>
        </p:spPr>
        <p:txBody>
          <a:bodyPr spcFirstLastPara="1" wrap="square" lIns="91425" tIns="45700" rIns="91425" bIns="45700" anchor="t" anchorCtr="0">
            <a:noAutofit/>
          </a:bodyPr>
          <a:lstStyle/>
          <a:p>
            <a:pPr marL="0" marR="0" lvl="0" indent="0" algn="ctr" rtl="0">
              <a:lnSpc>
                <a:spcPct val="101250"/>
              </a:lnSpc>
              <a:spcBef>
                <a:spcPts val="0"/>
              </a:spcBef>
              <a:spcAft>
                <a:spcPts val="0"/>
              </a:spcAft>
              <a:buClr>
                <a:srgbClr val="000000"/>
              </a:buClr>
              <a:buSzPts val="1600"/>
              <a:buFont typeface="Arial"/>
              <a:buNone/>
            </a:pPr>
            <a:r>
              <a:rPr lang="fr-FR" sz="1600" dirty="0">
                <a:solidFill>
                  <a:srgbClr val="E84525"/>
                </a:solidFill>
                <a:latin typeface="Arial" panose="020B0604020202020204" pitchFamily="34" charset="0"/>
                <a:cs typeface="Arial" panose="020B0604020202020204" pitchFamily="34" charset="0"/>
              </a:rPr>
              <a:t>10 jours </a:t>
            </a:r>
            <a:r>
              <a:rPr lang="fr-FR" sz="1600" b="0" i="0" u="none" strike="noStrike" cap="none" dirty="0">
                <a:solidFill>
                  <a:srgbClr val="E84525"/>
                </a:solidFill>
                <a:latin typeface="Arial" panose="020B0604020202020204" pitchFamily="34" charset="0"/>
                <a:cs typeface="Arial" panose="020B0604020202020204" pitchFamily="34" charset="0"/>
                <a:sym typeface="Arial"/>
              </a:rPr>
              <a:t>max</a:t>
            </a:r>
            <a:endParaRPr sz="1600" b="1" i="0" u="none" strike="noStrike" cap="none" dirty="0">
              <a:solidFill>
                <a:srgbClr val="E84525"/>
              </a:solidFill>
              <a:latin typeface="Arial" panose="020B0604020202020204" pitchFamily="34" charset="0"/>
              <a:cs typeface="Arial" panose="020B0604020202020204" pitchFamily="34" charset="0"/>
              <a:sym typeface="Arial"/>
            </a:endParaRPr>
          </a:p>
        </p:txBody>
      </p:sp>
      <p:sp>
        <p:nvSpPr>
          <p:cNvPr id="22" name="Google Shape;257;p34">
            <a:extLst>
              <a:ext uri="{FF2B5EF4-FFF2-40B4-BE49-F238E27FC236}">
                <a16:creationId xmlns:a16="http://schemas.microsoft.com/office/drawing/2014/main" id="{6ED67F55-1164-2B0E-DAFA-C10AC2297735}"/>
              </a:ext>
            </a:extLst>
          </p:cNvPr>
          <p:cNvSpPr txBox="1"/>
          <p:nvPr/>
        </p:nvSpPr>
        <p:spPr>
          <a:xfrm>
            <a:off x="7967146" y="4641238"/>
            <a:ext cx="1330337" cy="5028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i="0" u="none" strike="noStrike" cap="none" dirty="0">
                <a:solidFill>
                  <a:srgbClr val="333331"/>
                </a:solidFill>
                <a:latin typeface="Arial" panose="020B0604020202020204" pitchFamily="34" charset="0"/>
                <a:cs typeface="Arial" panose="020B0604020202020204" pitchFamily="34" charset="0"/>
              </a:rPr>
              <a:t>Candidature retenue</a:t>
            </a:r>
            <a:endParaRPr sz="1600" b="1" i="0" u="none" strike="noStrike" cap="none" dirty="0">
              <a:solidFill>
                <a:srgbClr val="333331"/>
              </a:solidFill>
              <a:latin typeface="Arial" panose="020B0604020202020204" pitchFamily="34" charset="0"/>
              <a:cs typeface="Arial" panose="020B0604020202020204" pitchFamily="34" charset="0"/>
            </a:endParaRPr>
          </a:p>
        </p:txBody>
      </p:sp>
      <p:sp>
        <p:nvSpPr>
          <p:cNvPr id="23" name="Google Shape;257;p34">
            <a:extLst>
              <a:ext uri="{FF2B5EF4-FFF2-40B4-BE49-F238E27FC236}">
                <a16:creationId xmlns:a16="http://schemas.microsoft.com/office/drawing/2014/main" id="{302BC1FD-AA44-8053-ECE9-7FEF8EC266DF}"/>
              </a:ext>
            </a:extLst>
          </p:cNvPr>
          <p:cNvSpPr txBox="1"/>
          <p:nvPr/>
        </p:nvSpPr>
        <p:spPr>
          <a:xfrm>
            <a:off x="6415754" y="4637902"/>
            <a:ext cx="1392769" cy="5028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i="0" u="none" strike="noStrike" cap="none" dirty="0">
                <a:solidFill>
                  <a:srgbClr val="333331"/>
                </a:solidFill>
                <a:latin typeface="Arial" panose="020B0604020202020204" pitchFamily="34" charset="0"/>
                <a:cs typeface="Arial" panose="020B0604020202020204" pitchFamily="34" charset="0"/>
              </a:rPr>
              <a:t>Candidature non retenue</a:t>
            </a:r>
            <a:endParaRPr sz="1600" b="1" i="0" u="none" strike="noStrike" cap="none" dirty="0">
              <a:solidFill>
                <a:srgbClr val="333331"/>
              </a:solidFill>
              <a:latin typeface="Arial" panose="020B0604020202020204" pitchFamily="34" charset="0"/>
              <a:cs typeface="Arial" panose="020B0604020202020204" pitchFamily="34" charset="0"/>
            </a:endParaRPr>
          </a:p>
        </p:txBody>
      </p:sp>
      <p:sp>
        <p:nvSpPr>
          <p:cNvPr id="27" name="Chevron 3">
            <a:extLst>
              <a:ext uri="{FF2B5EF4-FFF2-40B4-BE49-F238E27FC236}">
                <a16:creationId xmlns:a16="http://schemas.microsoft.com/office/drawing/2014/main" id="{7785B9F1-9F7F-D394-F4B7-87D4EFFABC95}"/>
              </a:ext>
            </a:extLst>
          </p:cNvPr>
          <p:cNvSpPr/>
          <p:nvPr/>
        </p:nvSpPr>
        <p:spPr>
          <a:xfrm>
            <a:off x="5323468" y="2627830"/>
            <a:ext cx="522515" cy="537883"/>
          </a:xfrm>
          <a:prstGeom prst="chevron">
            <a:avLst/>
          </a:prstGeom>
          <a:solidFill>
            <a:srgbClr val="E843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solidFill>
                <a:schemeClr val="tx1"/>
              </a:solidFill>
            </a:endParaRPr>
          </a:p>
        </p:txBody>
      </p:sp>
      <p:sp>
        <p:nvSpPr>
          <p:cNvPr id="28" name="Rectangle à coins arrondis 34">
            <a:extLst>
              <a:ext uri="{FF2B5EF4-FFF2-40B4-BE49-F238E27FC236}">
                <a16:creationId xmlns:a16="http://schemas.microsoft.com/office/drawing/2014/main" id="{584A43D2-7AE5-1385-BB78-6BE68CE7C5FC}"/>
              </a:ext>
            </a:extLst>
          </p:cNvPr>
          <p:cNvSpPr/>
          <p:nvPr/>
        </p:nvSpPr>
        <p:spPr>
          <a:xfrm>
            <a:off x="6491522" y="2314885"/>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9" name="Google Shape;92;p15">
            <a:extLst>
              <a:ext uri="{FF2B5EF4-FFF2-40B4-BE49-F238E27FC236}">
                <a16:creationId xmlns:a16="http://schemas.microsoft.com/office/drawing/2014/main" id="{000C425E-A5D2-3C3D-B06B-E5630F94B129}"/>
              </a:ext>
            </a:extLst>
          </p:cNvPr>
          <p:cNvSpPr txBox="1"/>
          <p:nvPr/>
        </p:nvSpPr>
        <p:spPr>
          <a:xfrm>
            <a:off x="5868593" y="1587500"/>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chemeClr val="bg1">
                    <a:lumMod val="85000"/>
                  </a:schemeClr>
                </a:solidFill>
                <a:latin typeface="Arial"/>
                <a:ea typeface="Arial"/>
                <a:cs typeface="Arial"/>
                <a:sym typeface="Arial"/>
              </a:rPr>
              <a:t>2</a:t>
            </a:r>
            <a:endParaRPr dirty="0">
              <a:solidFill>
                <a:schemeClr val="bg1">
                  <a:lumMod val="85000"/>
                </a:schemeClr>
              </a:solidFill>
            </a:endParaRPr>
          </a:p>
        </p:txBody>
      </p:sp>
      <p:sp>
        <p:nvSpPr>
          <p:cNvPr id="30" name="Rectangle à coins arrondis 34">
            <a:extLst>
              <a:ext uri="{FF2B5EF4-FFF2-40B4-BE49-F238E27FC236}">
                <a16:creationId xmlns:a16="http://schemas.microsoft.com/office/drawing/2014/main" id="{1E4D6F42-0123-79C1-8C53-60C767E041DC}"/>
              </a:ext>
            </a:extLst>
          </p:cNvPr>
          <p:cNvSpPr/>
          <p:nvPr/>
        </p:nvSpPr>
        <p:spPr>
          <a:xfrm>
            <a:off x="2556489" y="2350467"/>
            <a:ext cx="2446220" cy="1092610"/>
          </a:xfrm>
          <a:prstGeom prst="roundRect">
            <a:avLst/>
          </a:prstGeom>
          <a:noFill/>
          <a:ln w="19050">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31" name="ZoneTexte 30">
            <a:extLst>
              <a:ext uri="{FF2B5EF4-FFF2-40B4-BE49-F238E27FC236}">
                <a16:creationId xmlns:a16="http://schemas.microsoft.com/office/drawing/2014/main" id="{EB37F153-D9EE-17E7-2727-FEFA30E12973}"/>
              </a:ext>
            </a:extLst>
          </p:cNvPr>
          <p:cNvSpPr txBox="1"/>
          <p:nvPr/>
        </p:nvSpPr>
        <p:spPr>
          <a:xfrm>
            <a:off x="2547130" y="2535145"/>
            <a:ext cx="2458802" cy="707886"/>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CANDIDATER</a:t>
            </a:r>
            <a:r>
              <a:rPr lang="fr-FR" sz="2000" b="1" dirty="0">
                <a:solidFill>
                  <a:srgbClr val="E84525"/>
                </a:solidFill>
                <a:latin typeface="Arial" panose="020B0604020202020204" pitchFamily="34" charset="0"/>
                <a:cs typeface="Arial" panose="020B0604020202020204" pitchFamily="34" charset="0"/>
              </a:rPr>
              <a:t> </a:t>
            </a:r>
            <a:br>
              <a:rPr lang="fr-FR" sz="2000" b="1" dirty="0">
                <a:solidFill>
                  <a:srgbClr val="E84525"/>
                </a:solidFill>
                <a:latin typeface="Arial" panose="020B0604020202020204" pitchFamily="34" charset="0"/>
                <a:cs typeface="Arial" panose="020B0604020202020204" pitchFamily="34" charset="0"/>
              </a:rPr>
            </a:br>
            <a:r>
              <a:rPr lang="fr-FR" sz="2000" b="1" dirty="0">
                <a:solidFill>
                  <a:srgbClr val="E84525"/>
                </a:solidFill>
                <a:latin typeface="Arial" panose="020B0604020202020204" pitchFamily="34" charset="0"/>
                <a:cs typeface="Arial" panose="020B0604020202020204" pitchFamily="34" charset="0"/>
              </a:rPr>
              <a:t>EN LIGNE</a:t>
            </a:r>
          </a:p>
        </p:txBody>
      </p:sp>
      <p:sp>
        <p:nvSpPr>
          <p:cNvPr id="32" name="Google Shape;92;p15">
            <a:extLst>
              <a:ext uri="{FF2B5EF4-FFF2-40B4-BE49-F238E27FC236}">
                <a16:creationId xmlns:a16="http://schemas.microsoft.com/office/drawing/2014/main" id="{76232C0B-1FF2-2739-D7C5-1C844A76C94E}"/>
              </a:ext>
            </a:extLst>
          </p:cNvPr>
          <p:cNvSpPr txBox="1"/>
          <p:nvPr/>
        </p:nvSpPr>
        <p:spPr>
          <a:xfrm>
            <a:off x="1933560" y="1623082"/>
            <a:ext cx="2103255" cy="240065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fr-FR" sz="15000" b="1" i="0" u="none" strike="noStrike" cap="none" dirty="0">
                <a:solidFill>
                  <a:schemeClr val="bg1">
                    <a:lumMod val="85000"/>
                  </a:schemeClr>
                </a:solidFill>
                <a:latin typeface="Arial"/>
                <a:ea typeface="Arial"/>
                <a:cs typeface="Arial"/>
                <a:sym typeface="Arial"/>
              </a:rPr>
              <a:t>1</a:t>
            </a:r>
            <a:endParaRPr dirty="0">
              <a:solidFill>
                <a:schemeClr val="bg1">
                  <a:lumMod val="85000"/>
                </a:schemeClr>
              </a:solidFill>
            </a:endParaRPr>
          </a:p>
        </p:txBody>
      </p:sp>
      <p:sp>
        <p:nvSpPr>
          <p:cNvPr id="33" name="Google Shape;256;p34">
            <a:extLst>
              <a:ext uri="{FF2B5EF4-FFF2-40B4-BE49-F238E27FC236}">
                <a16:creationId xmlns:a16="http://schemas.microsoft.com/office/drawing/2014/main" id="{6FFA0C06-9FD2-8BE0-1BFE-E9A1DEAD274C}"/>
              </a:ext>
            </a:extLst>
          </p:cNvPr>
          <p:cNvSpPr txBox="1"/>
          <p:nvPr/>
        </p:nvSpPr>
        <p:spPr>
          <a:xfrm>
            <a:off x="7941931" y="5765710"/>
            <a:ext cx="1725300" cy="2976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b="1" dirty="0">
                <a:solidFill>
                  <a:srgbClr val="E84525"/>
                </a:solidFill>
                <a:latin typeface="Arial" panose="020B0604020202020204" pitchFamily="34" charset="0"/>
                <a:cs typeface="Arial" panose="020B0604020202020204" pitchFamily="34" charset="0"/>
              </a:rPr>
              <a:t>Félicitations !</a:t>
            </a:r>
            <a:endParaRPr sz="1600" b="1" i="0" u="none" strike="noStrike" cap="none" dirty="0">
              <a:solidFill>
                <a:srgbClr val="E84525"/>
              </a:solidFill>
              <a:latin typeface="Arial" panose="020B0604020202020204" pitchFamily="34" charset="0"/>
              <a:cs typeface="Arial" panose="020B0604020202020204" pitchFamily="34" charset="0"/>
              <a:sym typeface="Arial"/>
            </a:endParaRPr>
          </a:p>
        </p:txBody>
      </p:sp>
      <p:cxnSp>
        <p:nvCxnSpPr>
          <p:cNvPr id="35" name="Google Shape;254;p34">
            <a:extLst>
              <a:ext uri="{FF2B5EF4-FFF2-40B4-BE49-F238E27FC236}">
                <a16:creationId xmlns:a16="http://schemas.microsoft.com/office/drawing/2014/main" id="{33BB005F-B419-A651-4297-7AEFA6E8D1A4}"/>
              </a:ext>
            </a:extLst>
          </p:cNvPr>
          <p:cNvCxnSpPr/>
          <p:nvPr/>
        </p:nvCxnSpPr>
        <p:spPr>
          <a:xfrm>
            <a:off x="6521270" y="5213410"/>
            <a:ext cx="0" cy="552300"/>
          </a:xfrm>
          <a:prstGeom prst="straightConnector1">
            <a:avLst/>
          </a:prstGeom>
          <a:noFill/>
          <a:ln w="9525" cap="flat" cmpd="sng">
            <a:solidFill>
              <a:srgbClr val="E84525"/>
            </a:solidFill>
            <a:prstDash val="solid"/>
            <a:miter lim="800000"/>
            <a:headEnd type="none" w="sm" len="sm"/>
            <a:tailEnd type="triangle" w="med" len="med"/>
          </a:ln>
        </p:spPr>
      </p:cxnSp>
      <p:sp>
        <p:nvSpPr>
          <p:cNvPr id="36" name="Google Shape;256;p34">
            <a:extLst>
              <a:ext uri="{FF2B5EF4-FFF2-40B4-BE49-F238E27FC236}">
                <a16:creationId xmlns:a16="http://schemas.microsoft.com/office/drawing/2014/main" id="{E9925D70-4932-730B-316A-10C6E56AD1C0}"/>
              </a:ext>
            </a:extLst>
          </p:cNvPr>
          <p:cNvSpPr txBox="1"/>
          <p:nvPr/>
        </p:nvSpPr>
        <p:spPr>
          <a:xfrm>
            <a:off x="6375455" y="5785892"/>
            <a:ext cx="385802" cy="2976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dirty="0">
                <a:solidFill>
                  <a:srgbClr val="E84525"/>
                </a:solidFill>
                <a:latin typeface="+mn-lt"/>
                <a:sym typeface="Wingdings" pitchFamily="2" charset="2"/>
              </a:rPr>
              <a:t></a:t>
            </a:r>
            <a:endParaRPr sz="1600" b="1" i="0" u="none" strike="noStrike" cap="none" dirty="0">
              <a:solidFill>
                <a:srgbClr val="E84525"/>
              </a:solidFill>
              <a:latin typeface="+mn-lt"/>
              <a:sym typeface="Arial"/>
            </a:endParaRPr>
          </a:p>
        </p:txBody>
      </p:sp>
      <p:sp>
        <p:nvSpPr>
          <p:cNvPr id="37" name="ZoneTexte 36">
            <a:extLst>
              <a:ext uri="{FF2B5EF4-FFF2-40B4-BE49-F238E27FC236}">
                <a16:creationId xmlns:a16="http://schemas.microsoft.com/office/drawing/2014/main" id="{4C695C40-A295-82B7-E7A9-177C26E66796}"/>
              </a:ext>
            </a:extLst>
          </p:cNvPr>
          <p:cNvSpPr txBox="1"/>
          <p:nvPr/>
        </p:nvSpPr>
        <p:spPr>
          <a:xfrm>
            <a:off x="6601062" y="2542884"/>
            <a:ext cx="2458802" cy="707886"/>
          </a:xfrm>
          <a:prstGeom prst="rect">
            <a:avLst/>
          </a:prstGeom>
          <a:noFill/>
        </p:spPr>
        <p:txBody>
          <a:bodyPr wrap="square" rtlCol="0">
            <a:spAutoFit/>
          </a:bodyPr>
          <a:lstStyle/>
          <a:p>
            <a:pPr algn="ctr"/>
            <a:r>
              <a:rPr lang="fr-FR" sz="2000" dirty="0">
                <a:solidFill>
                  <a:srgbClr val="E84525"/>
                </a:solidFill>
                <a:latin typeface="Arial" panose="020B0604020202020204" pitchFamily="34" charset="0"/>
                <a:cs typeface="Arial" panose="020B0604020202020204" pitchFamily="34" charset="0"/>
              </a:rPr>
              <a:t>SÉLECTION</a:t>
            </a:r>
            <a:r>
              <a:rPr lang="fr-FR" sz="2000" b="1" dirty="0">
                <a:solidFill>
                  <a:srgbClr val="E84525"/>
                </a:solidFill>
                <a:latin typeface="Arial" panose="020B0604020202020204" pitchFamily="34" charset="0"/>
                <a:cs typeface="Arial" panose="020B0604020202020204" pitchFamily="34" charset="0"/>
              </a:rPr>
              <a:t> </a:t>
            </a:r>
            <a:br>
              <a:rPr lang="fr-FR" sz="2000" b="1" dirty="0">
                <a:solidFill>
                  <a:srgbClr val="E84525"/>
                </a:solidFill>
                <a:latin typeface="Arial" panose="020B0604020202020204" pitchFamily="34" charset="0"/>
                <a:cs typeface="Arial" panose="020B0604020202020204" pitchFamily="34" charset="0"/>
              </a:rPr>
            </a:br>
            <a:r>
              <a:rPr lang="fr-FR" sz="2000" b="1" dirty="0">
                <a:solidFill>
                  <a:srgbClr val="E84525"/>
                </a:solidFill>
                <a:latin typeface="Arial" panose="020B0604020202020204" pitchFamily="34" charset="0"/>
                <a:cs typeface="Arial" panose="020B0604020202020204" pitchFamily="34" charset="0"/>
              </a:rPr>
              <a:t>SUR DOSSIER</a:t>
            </a:r>
          </a:p>
        </p:txBody>
      </p:sp>
      <p:sp>
        <p:nvSpPr>
          <p:cNvPr id="38" name="Google Shape;257;p34">
            <a:extLst>
              <a:ext uri="{FF2B5EF4-FFF2-40B4-BE49-F238E27FC236}">
                <a16:creationId xmlns:a16="http://schemas.microsoft.com/office/drawing/2014/main" id="{A60C86DE-3460-430B-B96E-957AB5FFEBC5}"/>
              </a:ext>
            </a:extLst>
          </p:cNvPr>
          <p:cNvSpPr txBox="1"/>
          <p:nvPr/>
        </p:nvSpPr>
        <p:spPr>
          <a:xfrm>
            <a:off x="6454535" y="3841128"/>
            <a:ext cx="2874840" cy="502800"/>
          </a:xfrm>
          <a:prstGeom prst="rect">
            <a:avLst/>
          </a:prstGeom>
          <a:noFill/>
          <a:ln>
            <a:noFill/>
          </a:ln>
        </p:spPr>
        <p:txBody>
          <a:bodyPr spcFirstLastPara="1" wrap="square" lIns="91425" tIns="45700" rIns="91425" bIns="45700" anchor="t" anchorCtr="0">
            <a:noAutofit/>
          </a:bodyPr>
          <a:lstStyle/>
          <a:p>
            <a:pPr marL="0" marR="0" lvl="0" indent="0" rtl="0">
              <a:lnSpc>
                <a:spcPct val="101250"/>
              </a:lnSpc>
              <a:spcBef>
                <a:spcPts val="0"/>
              </a:spcBef>
              <a:spcAft>
                <a:spcPts val="0"/>
              </a:spcAft>
              <a:buClr>
                <a:srgbClr val="000000"/>
              </a:buClr>
              <a:buSzPts val="1600"/>
              <a:buFont typeface="Arial"/>
              <a:buNone/>
            </a:pPr>
            <a:r>
              <a:rPr lang="fr-FR" sz="1600" i="0" u="none" strike="noStrike" cap="none" dirty="0">
                <a:solidFill>
                  <a:srgbClr val="333331"/>
                </a:solidFill>
                <a:latin typeface="Arial" panose="020B0604020202020204" pitchFamily="34" charset="0"/>
                <a:cs typeface="Arial" panose="020B0604020202020204" pitchFamily="34" charset="0"/>
              </a:rPr>
              <a:t>Renvoi du bon de commande complété et signé</a:t>
            </a:r>
            <a:endParaRPr sz="1600" b="1" i="0" u="none" strike="noStrike" cap="none" dirty="0">
              <a:solidFill>
                <a:srgbClr val="333331"/>
              </a:solidFill>
              <a:latin typeface="Arial" panose="020B0604020202020204" pitchFamily="34" charset="0"/>
              <a:cs typeface="Arial" panose="020B0604020202020204" pitchFamily="34" charset="0"/>
            </a:endParaRPr>
          </a:p>
        </p:txBody>
      </p:sp>
      <p:cxnSp>
        <p:nvCxnSpPr>
          <p:cNvPr id="39" name="Google Shape;254;p34">
            <a:extLst>
              <a:ext uri="{FF2B5EF4-FFF2-40B4-BE49-F238E27FC236}">
                <a16:creationId xmlns:a16="http://schemas.microsoft.com/office/drawing/2014/main" id="{3A816D1A-3137-881C-C59A-FD732E726B5E}"/>
              </a:ext>
            </a:extLst>
          </p:cNvPr>
          <p:cNvCxnSpPr/>
          <p:nvPr/>
        </p:nvCxnSpPr>
        <p:spPr>
          <a:xfrm>
            <a:off x="8068977" y="5193851"/>
            <a:ext cx="0" cy="552300"/>
          </a:xfrm>
          <a:prstGeom prst="straightConnector1">
            <a:avLst/>
          </a:prstGeom>
          <a:noFill/>
          <a:ln w="9525" cap="flat" cmpd="sng">
            <a:solidFill>
              <a:srgbClr val="E84525"/>
            </a:solidFill>
            <a:prstDash val="solid"/>
            <a:miter lim="800000"/>
            <a:headEnd type="none" w="sm" len="sm"/>
            <a:tailEnd type="triangle" w="med" len="med"/>
          </a:ln>
        </p:spPr>
      </p:cxnSp>
    </p:spTree>
    <p:extLst>
      <p:ext uri="{BB962C8B-B14F-4D97-AF65-F5344CB8AC3E}">
        <p14:creationId xmlns:p14="http://schemas.microsoft.com/office/powerpoint/2010/main" val="221054540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AC191AFA-8253-1D4A-A3B1-B448894854F1}"/>
              </a:ext>
            </a:extLst>
          </p:cNvPr>
          <p:cNvSpPr>
            <a:spLocks noGrp="1"/>
          </p:cNvSpPr>
          <p:nvPr>
            <p:ph type="title"/>
          </p:nvPr>
        </p:nvSpPr>
        <p:spPr>
          <a:xfrm>
            <a:off x="639277" y="603714"/>
            <a:ext cx="5073626" cy="704369"/>
          </a:xfrm>
        </p:spPr>
        <p:txBody>
          <a:bodyPr>
            <a:noAutofit/>
          </a:bodyPr>
          <a:lstStyle/>
          <a:p>
            <a:pPr algn="l"/>
            <a:r>
              <a:rPr lang="fr-FR" sz="4000" b="1">
                <a:solidFill>
                  <a:srgbClr val="E84424"/>
                </a:solidFill>
                <a:latin typeface="Arial" panose="020B0604020202020204" pitchFamily="34" charset="0"/>
                <a:cs typeface="Arial" panose="020B0604020202020204" pitchFamily="34" charset="0"/>
              </a:rPr>
              <a:t>Quelle prise en charge ?</a:t>
            </a:r>
          </a:p>
        </p:txBody>
      </p:sp>
      <p:sp>
        <p:nvSpPr>
          <p:cNvPr id="11" name="Titre 1">
            <a:extLst>
              <a:ext uri="{FF2B5EF4-FFF2-40B4-BE49-F238E27FC236}">
                <a16:creationId xmlns:a16="http://schemas.microsoft.com/office/drawing/2014/main" id="{A27AF576-AC60-1E47-9EBF-15061828C88A}"/>
              </a:ext>
            </a:extLst>
          </p:cNvPr>
          <p:cNvSpPr txBox="1">
            <a:spLocks/>
          </p:cNvSpPr>
          <p:nvPr/>
        </p:nvSpPr>
        <p:spPr>
          <a:xfrm>
            <a:off x="691886" y="2010485"/>
            <a:ext cx="5618647" cy="2108637"/>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342900" indent="-342900" algn="l">
              <a:buFont typeface="Arial" panose="020B0604020202020204" pitchFamily="34" charset="0"/>
              <a:buChar char="•"/>
            </a:pPr>
            <a:r>
              <a:rPr lang="fr-FR" sz="1800" b="1" dirty="0">
                <a:solidFill>
                  <a:srgbClr val="000002"/>
                </a:solidFill>
                <a:latin typeface="Arial" panose="020B0604020202020204" pitchFamily="34" charset="0"/>
                <a:cs typeface="Arial" panose="020B0604020202020204" pitchFamily="34" charset="0"/>
              </a:rPr>
              <a:t>parcours alternance </a:t>
            </a:r>
            <a:r>
              <a:rPr lang="fr-FR" sz="1800" dirty="0">
                <a:solidFill>
                  <a:srgbClr val="000002"/>
                </a:solidFill>
                <a:latin typeface="Arial" panose="020B0604020202020204" pitchFamily="34" charset="0"/>
                <a:cs typeface="Arial" panose="020B0604020202020204" pitchFamily="34" charset="0"/>
              </a:rPr>
              <a:t>12 mois</a:t>
            </a:r>
            <a:endParaRPr lang="fr-FR" sz="1800" dirty="0">
              <a:latin typeface="Arial" panose="020B0604020202020204" pitchFamily="34" charset="0"/>
              <a:cs typeface="Arial" panose="020B0604020202020204" pitchFamily="34" charset="0"/>
            </a:endParaRPr>
          </a:p>
          <a:p>
            <a:pPr algn="l"/>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1800" b="1" dirty="0">
                <a:solidFill>
                  <a:srgbClr val="000002"/>
                </a:solidFill>
                <a:latin typeface="Arial" panose="020B0604020202020204" pitchFamily="34" charset="0"/>
                <a:cs typeface="Arial" panose="020B0604020202020204" pitchFamily="34" charset="0"/>
              </a:rPr>
              <a:t>parcours </a:t>
            </a:r>
            <a:r>
              <a:rPr lang="fr-FR" sz="1800" dirty="0">
                <a:solidFill>
                  <a:srgbClr val="000002"/>
                </a:solidFill>
                <a:latin typeface="Arial" panose="020B0604020202020204" pitchFamily="34" charset="0"/>
                <a:cs typeface="Arial" panose="020B0604020202020204" pitchFamily="34" charset="0"/>
              </a:rPr>
              <a:t>6 mois</a:t>
            </a:r>
          </a:p>
          <a:p>
            <a:pPr algn="l"/>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1800" b="1" dirty="0">
                <a:solidFill>
                  <a:srgbClr val="000002"/>
                </a:solidFill>
                <a:latin typeface="Arial" panose="020B0604020202020204" pitchFamily="34" charset="0"/>
                <a:cs typeface="Arial" panose="020B0604020202020204" pitchFamily="34" charset="0"/>
              </a:rPr>
              <a:t>parcours expérimenté </a:t>
            </a:r>
            <a:r>
              <a:rPr lang="fr-FR" sz="1800" dirty="0">
                <a:solidFill>
                  <a:srgbClr val="000002"/>
                </a:solidFill>
                <a:latin typeface="Arial" panose="020B0604020202020204" pitchFamily="34" charset="0"/>
                <a:cs typeface="Arial" panose="020B0604020202020204" pitchFamily="34" charset="0"/>
              </a:rPr>
              <a:t>3 mois</a:t>
            </a:r>
            <a:endParaRPr lang="fr-FR" sz="1800" dirty="0">
              <a:solidFill>
                <a:prstClr val="black"/>
              </a:solidFill>
              <a:latin typeface="Arial" panose="020B0604020202020204" pitchFamily="34" charset="0"/>
              <a:ea typeface="+mn-ea"/>
              <a:cs typeface="Arial" panose="020B0604020202020204" pitchFamily="34" charset="0"/>
            </a:endParaRPr>
          </a:p>
          <a:p>
            <a:pPr algn="l"/>
            <a:endParaRPr lang="fr-FR" sz="1800" b="1" dirty="0">
              <a:solidFill>
                <a:schemeClr val="tx1">
                  <a:lumMod val="50000"/>
                  <a:lumOff val="50000"/>
                </a:schemeClr>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r>
              <a:rPr lang="fr-FR" sz="1800" b="1" dirty="0" err="1">
                <a:solidFill>
                  <a:srgbClr val="000002"/>
                </a:solidFill>
                <a:latin typeface="Arial" panose="020B0604020202020204" pitchFamily="34" charset="0"/>
                <a:cs typeface="Arial" panose="020B0604020202020204" pitchFamily="34" charset="0"/>
              </a:rPr>
              <a:t>bachelor</a:t>
            </a:r>
            <a:r>
              <a:rPr lang="fr-FR" sz="1800" b="1" dirty="0">
                <a:solidFill>
                  <a:srgbClr val="000002"/>
                </a:solidFill>
                <a:latin typeface="Arial" panose="020B0604020202020204" pitchFamily="34" charset="0"/>
                <a:cs typeface="Arial" panose="020B0604020202020204" pitchFamily="34" charset="0"/>
              </a:rPr>
              <a:t> </a:t>
            </a:r>
            <a:r>
              <a:rPr lang="fr-FR" sz="1800" b="1" dirty="0" err="1">
                <a:solidFill>
                  <a:srgbClr val="000002"/>
                </a:solidFill>
                <a:latin typeface="Arial" panose="020B0604020202020204" pitchFamily="34" charset="0"/>
                <a:cs typeface="Arial" panose="020B0604020202020204" pitchFamily="34" charset="0"/>
              </a:rPr>
              <a:t>post-bac</a:t>
            </a:r>
            <a:r>
              <a:rPr lang="fr-FR" sz="1800" b="1" dirty="0">
                <a:solidFill>
                  <a:srgbClr val="000002"/>
                </a:solidFill>
                <a:latin typeface="Arial" panose="020B0604020202020204" pitchFamily="34" charset="0"/>
                <a:cs typeface="Arial" panose="020B0604020202020204" pitchFamily="34" charset="0"/>
              </a:rPr>
              <a:t> en 3 ans</a:t>
            </a:r>
            <a:endParaRPr lang="fr-FR" sz="1800" dirty="0">
              <a:solidFill>
                <a:prstClr val="black"/>
              </a:solidFill>
              <a:latin typeface="Arial" panose="020B0604020202020204" pitchFamily="34" charset="0"/>
              <a:ea typeface="+mn-ea"/>
              <a:cs typeface="Arial" panose="020B0604020202020204" pitchFamily="34" charset="0"/>
            </a:endParaRPr>
          </a:p>
          <a:p>
            <a:pPr algn="l"/>
            <a:endParaRPr lang="fr-FR" sz="2000" b="1" dirty="0">
              <a:solidFill>
                <a:schemeClr val="tx1">
                  <a:lumMod val="50000"/>
                  <a:lumOff val="50000"/>
                </a:schemeClr>
              </a:solidFill>
              <a:latin typeface="Arial" panose="020B0604020202020204" pitchFamily="34" charset="0"/>
              <a:cs typeface="Arial" panose="020B0604020202020204" pitchFamily="34" charset="0"/>
            </a:endParaRPr>
          </a:p>
        </p:txBody>
      </p:sp>
      <p:pic>
        <p:nvPicPr>
          <p:cNvPr id="4" name="Imag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7329" y="5325069"/>
            <a:ext cx="684432" cy="737963"/>
          </a:xfrm>
          <a:prstGeom prst="rect">
            <a:avLst/>
          </a:prstGeom>
        </p:spPr>
      </p:pic>
      <p:sp>
        <p:nvSpPr>
          <p:cNvPr id="3" name="Rectangle 2"/>
          <p:cNvSpPr/>
          <p:nvPr/>
        </p:nvSpPr>
        <p:spPr>
          <a:xfrm>
            <a:off x="2001104" y="4524850"/>
            <a:ext cx="4172805" cy="1600438"/>
          </a:xfrm>
          <a:prstGeom prst="rect">
            <a:avLst/>
          </a:prstGeom>
        </p:spPr>
        <p:txBody>
          <a:bodyPr wrap="square">
            <a:spAutoFit/>
          </a:bodyPr>
          <a:lstStyle/>
          <a:p>
            <a:pPr fontAlgn="ctr"/>
            <a:r>
              <a:rPr lang="fr-FR" sz="1400" b="1" dirty="0">
                <a:latin typeface="Arial" panose="020B0604020202020204" pitchFamily="34" charset="0"/>
                <a:ea typeface="Roboto" pitchFamily="2" charset="0"/>
                <a:cs typeface="Arial" panose="020B0604020202020204" pitchFamily="34" charset="0"/>
              </a:rPr>
              <a:t>Bon à savoir : </a:t>
            </a:r>
            <a:r>
              <a:rPr lang="fr-FR" sz="1400" b="1" dirty="0" err="1">
                <a:latin typeface="Arial" panose="020B0604020202020204" pitchFamily="34" charset="0"/>
                <a:ea typeface="Roboto" pitchFamily="2" charset="0"/>
                <a:cs typeface="Arial" panose="020B0604020202020204" pitchFamily="34" charset="0"/>
              </a:rPr>
              <a:t>Bioforce</a:t>
            </a:r>
            <a:r>
              <a:rPr lang="fr-FR" sz="1400" b="1" dirty="0">
                <a:latin typeface="Arial" panose="020B0604020202020204" pitchFamily="34" charset="0"/>
                <a:ea typeface="Roboto" pitchFamily="2" charset="0"/>
                <a:cs typeface="Arial" panose="020B0604020202020204" pitchFamily="34" charset="0"/>
              </a:rPr>
              <a:t> est référencé dans le registre des organismes de formation </a:t>
            </a:r>
            <a:r>
              <a:rPr lang="fr-FR" sz="1400" b="1" dirty="0" err="1">
                <a:latin typeface="Arial" panose="020B0604020202020204" pitchFamily="34" charset="0"/>
                <a:ea typeface="Roboto" pitchFamily="2" charset="0"/>
                <a:cs typeface="Arial" panose="020B0604020202020204" pitchFamily="34" charset="0"/>
              </a:rPr>
              <a:t>Datadock</a:t>
            </a:r>
            <a:r>
              <a:rPr lang="fr-FR" sz="1400" b="1" dirty="0">
                <a:latin typeface="Arial" panose="020B0604020202020204" pitchFamily="34" charset="0"/>
                <a:ea typeface="Roboto" pitchFamily="2" charset="0"/>
                <a:cs typeface="Arial" panose="020B0604020202020204" pitchFamily="34" charset="0"/>
              </a:rPr>
              <a:t>, et est certifié </a:t>
            </a:r>
            <a:r>
              <a:rPr lang="fr-FR" sz="1400" b="1" dirty="0" err="1">
                <a:latin typeface="Arial" panose="020B0604020202020204" pitchFamily="34" charset="0"/>
                <a:ea typeface="Roboto" pitchFamily="2" charset="0"/>
                <a:cs typeface="Arial" panose="020B0604020202020204" pitchFamily="34" charset="0"/>
              </a:rPr>
              <a:t>Qualiopi</a:t>
            </a:r>
            <a:r>
              <a:rPr lang="fr-FR" sz="1400" dirty="0">
                <a:latin typeface="Arial" panose="020B0604020202020204" pitchFamily="34" charset="0"/>
                <a:ea typeface="Roboto" pitchFamily="2" charset="0"/>
                <a:cs typeface="Arial" panose="020B0604020202020204" pitchFamily="34" charset="0"/>
              </a:rPr>
              <a:t> (répond aux critères de qualité prévus par la loi). Ces référencements facilitent la prise en charge des formations par un grand nombre d’organismes de financement.</a:t>
            </a:r>
          </a:p>
        </p:txBody>
      </p:sp>
      <p:pic>
        <p:nvPicPr>
          <p:cNvPr id="8" name="Image 7"/>
          <p:cNvPicPr>
            <a:picLocks noChangeAspect="1"/>
          </p:cNvPicPr>
          <p:nvPr/>
        </p:nvPicPr>
        <p:blipFill rotWithShape="1">
          <a:blip r:embed="rId3" cstate="print">
            <a:extLst>
              <a:ext uri="{28A0092B-C50C-407E-A947-70E740481C1C}">
                <a14:useLocalDpi xmlns:a14="http://schemas.microsoft.com/office/drawing/2010/main" val="0"/>
              </a:ext>
            </a:extLst>
          </a:blip>
          <a:srcRect l="13236" t="310" r="30340" b="-310"/>
          <a:stretch/>
        </p:blipFill>
        <p:spPr>
          <a:xfrm>
            <a:off x="6447157" y="-1"/>
            <a:ext cx="5844080" cy="6908275"/>
          </a:xfrm>
          <a:prstGeom prst="rect">
            <a:avLst/>
          </a:prstGeom>
        </p:spPr>
      </p:pic>
      <p:pic>
        <p:nvPicPr>
          <p:cNvPr id="1026" name="Picture 2" descr="Logo, marque et règles d'usage Qualiopi - Certifopac"/>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713" y="4443069"/>
            <a:ext cx="1436267" cy="766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1428893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73090" y="833547"/>
            <a:ext cx="5456722" cy="390525"/>
          </a:xfrm>
        </p:spPr>
        <p:txBody>
          <a:bodyPr>
            <a:noAutofit/>
          </a:bodyPr>
          <a:lstStyle/>
          <a:p>
            <a:pPr marL="0" indent="0">
              <a:buNone/>
            </a:pPr>
            <a:r>
              <a:rPr lang="fr-FR" sz="4000" spc="0" dirty="0">
                <a:solidFill>
                  <a:srgbClr val="333331"/>
                </a:solidFill>
              </a:rPr>
              <a:t>Parcours 6 mois</a:t>
            </a:r>
          </a:p>
          <a:p>
            <a:pPr marL="0" indent="0">
              <a:buNone/>
            </a:pPr>
            <a:endParaRPr lang="fr-FR" sz="4000" dirty="0">
              <a:solidFill>
                <a:srgbClr val="333331"/>
              </a:solidFill>
            </a:endParaRPr>
          </a:p>
        </p:txBody>
      </p:sp>
      <p:sp>
        <p:nvSpPr>
          <p:cNvPr id="6" name="Google Shape;780;p68">
            <a:extLst>
              <a:ext uri="{FF2B5EF4-FFF2-40B4-BE49-F238E27FC236}">
                <a16:creationId xmlns:a16="http://schemas.microsoft.com/office/drawing/2014/main" id="{E686BA50-26AB-FA75-59C5-B02BAD46BB73}"/>
              </a:ext>
            </a:extLst>
          </p:cNvPr>
          <p:cNvSpPr txBox="1"/>
          <p:nvPr/>
        </p:nvSpPr>
        <p:spPr>
          <a:xfrm>
            <a:off x="6891049" y="278405"/>
            <a:ext cx="5128673" cy="6463267"/>
          </a:xfrm>
          <a:prstGeom prst="rect">
            <a:avLst/>
          </a:prstGeom>
          <a:noFill/>
          <a:ln>
            <a:noFill/>
          </a:ln>
        </p:spPr>
        <p:txBody>
          <a:bodyPr spcFirstLastPara="1" wrap="square" lIns="91425" tIns="45700" rIns="91425" bIns="45700" anchor="t" anchorCtr="0">
            <a:spAutoFit/>
          </a:bodyPr>
          <a:lstStyle/>
          <a:p>
            <a:pPr marL="0" marR="0" lvl="0" indent="0" rtl="0">
              <a:spcAft>
                <a:spcPts val="600"/>
              </a:spcAft>
              <a:buNone/>
            </a:pPr>
            <a:r>
              <a:rPr lang="fr-FR" sz="2100" b="1" dirty="0">
                <a:solidFill>
                  <a:schemeClr val="lt1"/>
                </a:solidFill>
                <a:latin typeface="Arial" panose="020B0604020202020204" pitchFamily="34" charset="0"/>
                <a:ea typeface="Arial"/>
                <a:cs typeface="Arial" panose="020B0604020202020204" pitchFamily="34" charset="0"/>
                <a:sym typeface="Arial"/>
              </a:rPr>
              <a:t>Quelques pistes</a:t>
            </a:r>
            <a:endParaRPr dirty="0">
              <a:latin typeface="Arial" panose="020B0604020202020204" pitchFamily="34" charset="0"/>
              <a:cs typeface="Arial" panose="020B0604020202020204" pitchFamily="34" charset="0"/>
            </a:endParaRP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Si vous êtes </a:t>
            </a:r>
            <a:r>
              <a:rPr lang="fr-FR" sz="1600" b="1" dirty="0">
                <a:solidFill>
                  <a:schemeClr val="lt1"/>
                </a:solidFill>
                <a:latin typeface="Arial" panose="020B0604020202020204" pitchFamily="34" charset="0"/>
                <a:ea typeface="Arial"/>
                <a:cs typeface="Arial" panose="020B0604020202020204" pitchFamily="34" charset="0"/>
                <a:sym typeface="Arial"/>
              </a:rPr>
              <a:t>demandeur d’emploi </a:t>
            </a:r>
            <a:r>
              <a:rPr lang="fr-FR" sz="1600" dirty="0">
                <a:solidFill>
                  <a:schemeClr val="lt1"/>
                </a:solidFill>
                <a:latin typeface="Arial" panose="020B0604020202020204" pitchFamily="34" charset="0"/>
                <a:ea typeface="Arial"/>
                <a:cs typeface="Arial" panose="020B0604020202020204" pitchFamily="34" charset="0"/>
                <a:sym typeface="Arial"/>
              </a:rPr>
              <a:t>en France entre mai et </a:t>
            </a:r>
            <a:r>
              <a:rPr lang="fr-FR" sz="1600" dirty="0">
                <a:solidFill>
                  <a:schemeClr val="lt1"/>
                </a:solidFill>
                <a:latin typeface="Arial" panose="020B0604020202020204" pitchFamily="34" charset="0"/>
                <a:cs typeface="Arial" panose="020B0604020202020204" pitchFamily="34" charset="0"/>
              </a:rPr>
              <a:t>août pour les rentrées de sept. et entre mai et octobre pour les rentrées de janvier</a:t>
            </a:r>
            <a:r>
              <a:rPr lang="fr-FR" sz="1600" dirty="0">
                <a:solidFill>
                  <a:schemeClr val="lt1"/>
                </a:solidFill>
                <a:latin typeface="Arial" panose="020B0604020202020204" pitchFamily="34" charset="0"/>
                <a:ea typeface="Arial"/>
                <a:cs typeface="Arial" panose="020B0604020202020204" pitchFamily="34" charset="0"/>
                <a:sym typeface="Arial"/>
              </a:rPr>
              <a:t>, quelle que soit votre région de résidence : possibilité d’attribution d’un financement de la Région Auvergne</a:t>
            </a:r>
            <a:r>
              <a:rPr lang="fr-FR" sz="1600" dirty="0">
                <a:solidFill>
                  <a:schemeClr val="lt1"/>
                </a:solidFill>
                <a:latin typeface="Arial" panose="020B0604020202020204" pitchFamily="34" charset="0"/>
                <a:cs typeface="Arial" panose="020B0604020202020204" pitchFamily="34" charset="0"/>
              </a:rPr>
              <a:t>-</a:t>
            </a:r>
            <a:r>
              <a:rPr lang="fr-FR" sz="1600" dirty="0">
                <a:solidFill>
                  <a:schemeClr val="lt1"/>
                </a:solidFill>
                <a:latin typeface="Arial" panose="020B0604020202020204" pitchFamily="34" charset="0"/>
                <a:ea typeface="Arial"/>
                <a:cs typeface="Arial" panose="020B0604020202020204" pitchFamily="34" charset="0"/>
                <a:sym typeface="Arial"/>
              </a:rPr>
              <a:t>Rhône-Alpes par </a:t>
            </a:r>
            <a:r>
              <a:rPr lang="fr-FR" sz="1600" dirty="0" err="1">
                <a:solidFill>
                  <a:schemeClr val="lt1"/>
                </a:solidFill>
                <a:latin typeface="Arial" panose="020B0604020202020204" pitchFamily="34" charset="0"/>
                <a:ea typeface="Arial"/>
                <a:cs typeface="Arial" panose="020B0604020202020204" pitchFamily="34" charset="0"/>
                <a:sym typeface="Arial"/>
              </a:rPr>
              <a:t>Bioforce</a:t>
            </a:r>
            <a:r>
              <a:rPr lang="fr-FR" sz="1600" dirty="0">
                <a:solidFill>
                  <a:schemeClr val="lt1"/>
                </a:solidFill>
                <a:latin typeface="Arial" panose="020B0604020202020204" pitchFamily="34" charset="0"/>
                <a:ea typeface="Arial"/>
                <a:cs typeface="Arial" panose="020B0604020202020204" pitchFamily="34" charset="0"/>
                <a:sym typeface="Arial"/>
              </a:rPr>
              <a:t>. Selon critères.</a:t>
            </a:r>
            <a:endParaRPr lang="fr-FR" sz="1600" dirty="0">
              <a:solidFill>
                <a:schemeClr val="lt1"/>
              </a:solidFill>
              <a:latin typeface="Arial" panose="020B0604020202020204" pitchFamily="34" charset="0"/>
              <a:ea typeface="Arial"/>
              <a:cs typeface="Arial" panose="020B0604020202020204" pitchFamily="34" charset="0"/>
            </a:endParaRPr>
          </a:p>
          <a:p>
            <a:pPr marL="342900" indent="-342900">
              <a:spcBef>
                <a:spcPts val="600"/>
              </a:spcBef>
              <a:spcAft>
                <a:spcPts val="600"/>
              </a:spcAft>
              <a:buClr>
                <a:srgbClr val="FFFFFF"/>
              </a:buClr>
              <a:buSzPts val="1400"/>
              <a:buChar char="•"/>
            </a:pPr>
            <a:r>
              <a:rPr lang="fr-FR" sz="1600" dirty="0">
                <a:solidFill>
                  <a:schemeClr val="lt1"/>
                </a:solidFill>
                <a:latin typeface="Arial" panose="020B0604020202020204" pitchFamily="34" charset="0"/>
                <a:cs typeface="Arial" panose="020B0604020202020204" pitchFamily="34" charset="0"/>
              </a:rPr>
              <a:t>Transitions Pro</a:t>
            </a: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Pôle Emploi (Aide individuelle à la Formation, etc.)</a:t>
            </a:r>
            <a:endParaRPr sz="1600" dirty="0">
              <a:solidFill>
                <a:srgbClr val="595959"/>
              </a:solidFill>
              <a:latin typeface="Arial" panose="020B0604020202020204" pitchFamily="34" charset="0"/>
              <a:ea typeface="Arial"/>
              <a:cs typeface="Arial" panose="020B0604020202020204" pitchFamily="34" charset="0"/>
              <a:sym typeface="Arial"/>
            </a:endParaRP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Votre employeur</a:t>
            </a:r>
            <a:endParaRPr lang="fr-FR" sz="1600" dirty="0">
              <a:latin typeface="Arial" panose="020B0604020202020204" pitchFamily="34" charset="0"/>
              <a:cs typeface="Arial" panose="020B0604020202020204" pitchFamily="34" charset="0"/>
              <a:sym typeface="Arial"/>
            </a:endParaRP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En utilisant votre </a:t>
            </a:r>
            <a:r>
              <a:rPr lang="fr-FR" sz="1600" b="1" dirty="0">
                <a:solidFill>
                  <a:schemeClr val="lt1"/>
                </a:solidFill>
                <a:latin typeface="Arial" panose="020B0604020202020204" pitchFamily="34" charset="0"/>
                <a:ea typeface="Arial"/>
                <a:cs typeface="Arial" panose="020B0604020202020204" pitchFamily="34" charset="0"/>
                <a:sym typeface="Arial"/>
              </a:rPr>
              <a:t>Compte Personnel de Formation </a:t>
            </a:r>
            <a:r>
              <a:rPr lang="fr-FR" sz="1600" dirty="0">
                <a:solidFill>
                  <a:schemeClr val="lt1"/>
                </a:solidFill>
                <a:latin typeface="Arial" panose="020B0604020202020204" pitchFamily="34" charset="0"/>
                <a:ea typeface="Arial"/>
                <a:cs typeface="Arial" panose="020B0604020202020204" pitchFamily="34" charset="0"/>
                <a:sym typeface="Arial"/>
              </a:rPr>
              <a:t>:</a:t>
            </a:r>
            <a:r>
              <a:rPr lang="fr-FR" sz="1600" dirty="0">
                <a:solidFill>
                  <a:schemeClr val="lt1"/>
                </a:solidFill>
                <a:latin typeface="Arial" panose="020B0604020202020204" pitchFamily="34" charset="0"/>
                <a:cs typeface="Arial" panose="020B0604020202020204" pitchFamily="34" charset="0"/>
              </a:rPr>
              <a:t> </a:t>
            </a:r>
            <a:r>
              <a:rPr lang="fr-FR" sz="1600" dirty="0">
                <a:solidFill>
                  <a:schemeClr val="lt1"/>
                </a:solidFill>
                <a:latin typeface="Arial" panose="020B0604020202020204" pitchFamily="34" charset="0"/>
                <a:ea typeface="Arial"/>
                <a:cs typeface="Arial" panose="020B0604020202020204" pitchFamily="34" charset="0"/>
                <a:sym typeface="Arial"/>
              </a:rPr>
              <a:t>consultez vos droits sur </a:t>
            </a:r>
            <a:r>
              <a:rPr lang="fr-FR" sz="1600" dirty="0" err="1">
                <a:solidFill>
                  <a:schemeClr val="lt1"/>
                </a:solidFill>
                <a:latin typeface="Arial" panose="020B0604020202020204" pitchFamily="34" charset="0"/>
                <a:ea typeface="Arial"/>
                <a:cs typeface="Arial" panose="020B0604020202020204" pitchFamily="34" charset="0"/>
                <a:sym typeface="Arial"/>
              </a:rPr>
              <a:t>moncompteformation.fr</a:t>
            </a:r>
            <a:r>
              <a:rPr lang="fr-FR" sz="1600" dirty="0">
                <a:solidFill>
                  <a:schemeClr val="lt1"/>
                </a:solidFill>
                <a:latin typeface="Arial" panose="020B0604020202020204" pitchFamily="34" charset="0"/>
                <a:ea typeface="Arial"/>
                <a:cs typeface="Arial" panose="020B0604020202020204" pitchFamily="34" charset="0"/>
                <a:sym typeface="Arial"/>
              </a:rPr>
              <a:t> puis recherchez la formation (pour vous aider, cette information figure sur notre site internet)</a:t>
            </a:r>
          </a:p>
          <a:p>
            <a:pPr marL="342900" marR="0" lvl="0" indent="-342900" algn="l" rtl="0">
              <a:spcBef>
                <a:spcPts val="600"/>
              </a:spcBef>
              <a:spcAft>
                <a:spcPts val="600"/>
              </a:spcAft>
              <a:buClr>
                <a:schemeClr val="lt1"/>
              </a:buClr>
              <a:buSzPts val="1400"/>
              <a:buFont typeface="Arial"/>
              <a:buChar char="•"/>
            </a:pPr>
            <a:r>
              <a:rPr lang="fr-FR" sz="1600" dirty="0">
                <a:solidFill>
                  <a:schemeClr val="lt1"/>
                </a:solidFill>
                <a:latin typeface="Arial" panose="020B0604020202020204" pitchFamily="34" charset="0"/>
                <a:cs typeface="Arial" panose="020B0604020202020204" pitchFamily="34" charset="0"/>
              </a:rPr>
              <a:t>Paiement en </a:t>
            </a:r>
            <a:r>
              <a:rPr lang="fr-FR" sz="1600" b="1" dirty="0">
                <a:solidFill>
                  <a:schemeClr val="lt1"/>
                </a:solidFill>
                <a:latin typeface="Arial" panose="020B0604020202020204" pitchFamily="34" charset="0"/>
                <a:cs typeface="Arial" panose="020B0604020202020204" pitchFamily="34" charset="0"/>
              </a:rPr>
              <a:t>3 ou 5 échéances </a:t>
            </a:r>
            <a:r>
              <a:rPr lang="fr-FR" sz="1600" dirty="0">
                <a:solidFill>
                  <a:schemeClr val="lt1"/>
                </a:solidFill>
                <a:latin typeface="Arial" panose="020B0604020202020204" pitchFamily="34" charset="0"/>
                <a:cs typeface="Arial" panose="020B0604020202020204" pitchFamily="34" charset="0"/>
              </a:rPr>
              <a:t>pendant la période de formation en centre</a:t>
            </a:r>
            <a:endParaRPr sz="1600" dirty="0">
              <a:latin typeface="Arial" panose="020B0604020202020204" pitchFamily="34" charset="0"/>
              <a:cs typeface="Arial" panose="020B0604020202020204" pitchFamily="34" charset="0"/>
            </a:endParaRPr>
          </a:p>
          <a:p>
            <a:pPr marL="285750" marR="0" lvl="0" indent="-196850" algn="l" rtl="0">
              <a:buClr>
                <a:schemeClr val="dk1"/>
              </a:buClr>
              <a:buSzPts val="1400"/>
              <a:buFont typeface="Arial"/>
              <a:buNone/>
            </a:pPr>
            <a:endParaRPr sz="1400" dirty="0">
              <a:solidFill>
                <a:schemeClr val="lt1"/>
              </a:solidFill>
              <a:latin typeface="Arial" panose="020B0604020202020204" pitchFamily="34" charset="0"/>
              <a:ea typeface="Arial"/>
              <a:cs typeface="Arial" panose="020B0604020202020204" pitchFamily="34" charset="0"/>
              <a:sym typeface="Arial"/>
            </a:endParaRPr>
          </a:p>
          <a:p>
            <a:pPr marL="0" marR="0" lvl="0" indent="0" rtl="0">
              <a:buNone/>
            </a:pPr>
            <a:r>
              <a:rPr lang="fr-FR" sz="1400" dirty="0">
                <a:solidFill>
                  <a:schemeClr val="lt1"/>
                </a:solidFill>
                <a:latin typeface="Arial" panose="020B0604020202020204" pitchFamily="34" charset="0"/>
                <a:ea typeface="Arial"/>
                <a:cs typeface="Arial" panose="020B0604020202020204" pitchFamily="34" charset="0"/>
                <a:sym typeface="Arial"/>
              </a:rPr>
              <a:t>D’autres pistes à explorer sur notre site internet, </a:t>
            </a:r>
            <a:br>
              <a:rPr lang="fr-FR" sz="1400" dirty="0">
                <a:solidFill>
                  <a:schemeClr val="lt1"/>
                </a:solidFill>
                <a:latin typeface="Arial" panose="020B0604020202020204" pitchFamily="34" charset="0"/>
                <a:ea typeface="Arial"/>
                <a:cs typeface="Arial" panose="020B0604020202020204" pitchFamily="34" charset="0"/>
                <a:sym typeface="Arial"/>
              </a:rPr>
            </a:br>
            <a:r>
              <a:rPr lang="fr-FR" sz="1400" dirty="0">
                <a:solidFill>
                  <a:schemeClr val="lt1"/>
                </a:solidFill>
                <a:latin typeface="Arial" panose="020B0604020202020204" pitchFamily="34" charset="0"/>
                <a:ea typeface="Arial"/>
                <a:cs typeface="Arial" panose="020B0604020202020204" pitchFamily="34" charset="0"/>
                <a:sym typeface="Arial"/>
              </a:rPr>
              <a:t>&gt; page Financements</a:t>
            </a:r>
            <a:endParaRPr dirty="0">
              <a:latin typeface="Arial" panose="020B0604020202020204" pitchFamily="34" charset="0"/>
              <a:cs typeface="Arial" panose="020B0604020202020204" pitchFamily="34" charset="0"/>
            </a:endParaRPr>
          </a:p>
          <a:p>
            <a:pPr marL="342900" marR="0" lvl="0" indent="-254000" algn="l" rtl="0">
              <a:buClr>
                <a:schemeClr val="dk1"/>
              </a:buClr>
              <a:buSzPts val="1400"/>
              <a:buFont typeface="Arial"/>
              <a:buNone/>
            </a:pPr>
            <a:endParaRPr sz="1400" dirty="0">
              <a:solidFill>
                <a:schemeClr val="lt1"/>
              </a:solidFill>
              <a:latin typeface="Arial" panose="020B0604020202020204" pitchFamily="34" charset="0"/>
              <a:ea typeface="Arial"/>
              <a:cs typeface="Arial" panose="020B0604020202020204" pitchFamily="34" charset="0"/>
              <a:sym typeface="Arial"/>
            </a:endParaRPr>
          </a:p>
        </p:txBody>
      </p:sp>
      <p:graphicFrame>
        <p:nvGraphicFramePr>
          <p:cNvPr id="13" name="Google Shape;781;p68">
            <a:extLst>
              <a:ext uri="{FF2B5EF4-FFF2-40B4-BE49-F238E27FC236}">
                <a16:creationId xmlns:a16="http://schemas.microsoft.com/office/drawing/2014/main" id="{1698DEFF-ACD7-8DD0-A167-375B2347BB5D}"/>
              </a:ext>
            </a:extLst>
          </p:cNvPr>
          <p:cNvGraphicFramePr/>
          <p:nvPr>
            <p:extLst>
              <p:ext uri="{D42A27DB-BD31-4B8C-83A1-F6EECF244321}">
                <p14:modId xmlns:p14="http://schemas.microsoft.com/office/powerpoint/2010/main" val="687168788"/>
              </p:ext>
            </p:extLst>
          </p:nvPr>
        </p:nvGraphicFramePr>
        <p:xfrm>
          <a:off x="839788" y="2119884"/>
          <a:ext cx="5260950" cy="2086250"/>
        </p:xfrm>
        <a:graphic>
          <a:graphicData uri="http://schemas.openxmlformats.org/drawingml/2006/table">
            <a:tbl>
              <a:tblPr firstRow="1" bandRow="1">
                <a:noFill/>
              </a:tblPr>
              <a:tblGrid>
                <a:gridCol w="2998657">
                  <a:extLst>
                    <a:ext uri="{9D8B030D-6E8A-4147-A177-3AD203B41FA5}">
                      <a16:colId xmlns:a16="http://schemas.microsoft.com/office/drawing/2014/main" val="20000"/>
                    </a:ext>
                  </a:extLst>
                </a:gridCol>
                <a:gridCol w="2262293">
                  <a:extLst>
                    <a:ext uri="{9D8B030D-6E8A-4147-A177-3AD203B41FA5}">
                      <a16:colId xmlns:a16="http://schemas.microsoft.com/office/drawing/2014/main" val="20001"/>
                    </a:ext>
                  </a:extLst>
                </a:gridCol>
              </a:tblGrid>
              <a:tr h="417250">
                <a:tc>
                  <a:txBody>
                    <a:bodyPr/>
                    <a:lstStyle/>
                    <a:p>
                      <a:pPr marL="0" marR="0" lvl="0" indent="0" algn="l" rtl="0">
                        <a:spcBef>
                          <a:spcPts val="0"/>
                        </a:spcBef>
                        <a:spcAft>
                          <a:spcPts val="0"/>
                        </a:spcAft>
                        <a:buNone/>
                      </a:pPr>
                      <a:endParaRPr sz="1600">
                        <a:solidFill>
                          <a:srgbClr val="333331"/>
                        </a:solidFill>
                        <a:latin typeface="Arial"/>
                        <a:ea typeface="Arial"/>
                        <a:cs typeface="Arial"/>
                        <a:sym typeface="Arial"/>
                      </a:endParaRPr>
                    </a:p>
                  </a:txBody>
                  <a:tcPr marL="91450" marR="91450" marT="45725" marB="45725">
                    <a:lnR w="12700" cap="flat" cmpd="sng">
                      <a:solidFill>
                        <a:srgbClr val="E8EFF1"/>
                      </a:solidFill>
                      <a:prstDash val="solid"/>
                      <a:round/>
                      <a:headEnd type="none" w="sm" len="sm"/>
                      <a:tailEnd type="none" w="sm" len="sm"/>
                    </a:lnR>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Frais de formation*</a:t>
                      </a:r>
                      <a:endParaRPr dirty="0"/>
                    </a:p>
                  </a:txBody>
                  <a:tcPr marL="91450" marR="91450" marT="45725" marB="45725">
                    <a:lnL w="12700" cap="flat" cmpd="sng">
                      <a:solidFill>
                        <a:srgbClr val="E8EFF1"/>
                      </a:solidFill>
                      <a:prstDash val="solid"/>
                      <a:round/>
                      <a:headEnd type="none" w="sm" len="sm"/>
                      <a:tailEnd type="none" w="sm" len="sm"/>
                    </a:lnL>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0"/>
                  </a:ext>
                </a:extLst>
              </a:tr>
              <a:tr h="417250">
                <a:tc>
                  <a:txBody>
                    <a:bodyPr/>
                    <a:lstStyle/>
                    <a:p>
                      <a:pPr marL="0" marR="0" lvl="0" indent="0" algn="l" rtl="0">
                        <a:spcBef>
                          <a:spcPts val="0"/>
                        </a:spcBef>
                        <a:spcAft>
                          <a:spcPts val="0"/>
                        </a:spcAft>
                        <a:buNone/>
                      </a:pPr>
                      <a:r>
                        <a:rPr lang="fr-FR" sz="1600" dirty="0">
                          <a:solidFill>
                            <a:srgbClr val="333331"/>
                          </a:solidFill>
                          <a:latin typeface="Arial"/>
                          <a:ea typeface="Arial"/>
                          <a:cs typeface="Arial"/>
                          <a:sym typeface="Arial"/>
                        </a:rPr>
                        <a:t>Responsable RH et Finances</a:t>
                      </a:r>
                      <a:endParaRPr dirty="0"/>
                    </a:p>
                  </a:txBody>
                  <a:tcPr marL="91450" marR="91450" marT="45725" marB="45725" anchor="ctr">
                    <a:lnR w="12700" cap="flat" cmpd="sng">
                      <a:solidFill>
                        <a:srgbClr val="E8EFF1"/>
                      </a:solidFill>
                      <a:prstDash val="solid"/>
                      <a:round/>
                      <a:headEnd type="none" w="sm" len="sm"/>
                      <a:tailEnd type="none" w="sm" len="sm"/>
                    </a:lnR>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10 960 €</a:t>
                      </a:r>
                      <a:endParaRPr dirty="0"/>
                    </a:p>
                  </a:txBody>
                  <a:tcPr marL="91450" marR="91450" marT="45725" marB="45725" anchor="ctr">
                    <a:lnL w="12700" cap="flat" cmpd="sng">
                      <a:solidFill>
                        <a:srgbClr val="E8EFF1"/>
                      </a:solidFill>
                      <a:prstDash val="solid"/>
                      <a:round/>
                      <a:headEnd type="none" w="sm" len="sm"/>
                      <a:tailEnd type="none" w="sm" len="sm"/>
                    </a:lnL>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1"/>
                  </a:ext>
                </a:extLst>
              </a:tr>
              <a:tr h="417250">
                <a:tc>
                  <a:txBody>
                    <a:bodyPr/>
                    <a:lstStyle/>
                    <a:p>
                      <a:pPr marL="0" marR="0" lvl="0" indent="0" algn="l" rtl="0">
                        <a:spcBef>
                          <a:spcPts val="0"/>
                        </a:spcBef>
                        <a:spcAft>
                          <a:spcPts val="0"/>
                        </a:spcAft>
                        <a:buNone/>
                      </a:pPr>
                      <a:r>
                        <a:rPr lang="fr-FR" sz="1600" dirty="0">
                          <a:solidFill>
                            <a:srgbClr val="333331"/>
                          </a:solidFill>
                          <a:latin typeface="Arial"/>
                          <a:ea typeface="Arial"/>
                          <a:cs typeface="Arial"/>
                          <a:sym typeface="Arial"/>
                        </a:rPr>
                        <a:t>Coordinateur de programme</a:t>
                      </a:r>
                      <a:endParaRPr dirty="0"/>
                    </a:p>
                  </a:txBody>
                  <a:tcPr marL="91450" marR="91450" marT="45725" marB="45725" anchor="ctr">
                    <a:lnR w="12700" cap="flat" cmpd="sng">
                      <a:solidFill>
                        <a:srgbClr val="E8EFF1"/>
                      </a:solidFill>
                      <a:prstDash val="solid"/>
                      <a:round/>
                      <a:headEnd type="none" w="sm" len="sm"/>
                      <a:tailEnd type="none" w="sm" len="sm"/>
                    </a:lnR>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10 960 €</a:t>
                      </a:r>
                      <a:endParaRPr dirty="0"/>
                    </a:p>
                  </a:txBody>
                  <a:tcPr marL="91450" marR="91450" marT="45725" marB="45725" anchor="ctr">
                    <a:lnL w="12700" cap="flat" cmpd="sng">
                      <a:solidFill>
                        <a:srgbClr val="E8EFF1"/>
                      </a:solidFill>
                      <a:prstDash val="solid"/>
                      <a:round/>
                      <a:headEnd type="none" w="sm" len="sm"/>
                      <a:tailEnd type="none" w="sm" len="sm"/>
                    </a:lnL>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2"/>
                  </a:ext>
                </a:extLst>
              </a:tr>
              <a:tr h="417250">
                <a:tc>
                  <a:txBody>
                    <a:bodyPr/>
                    <a:lstStyle/>
                    <a:p>
                      <a:pPr marL="0" marR="0" lvl="0" indent="0" algn="l" rtl="0">
                        <a:lnSpc>
                          <a:spcPct val="100000"/>
                        </a:lnSpc>
                        <a:spcBef>
                          <a:spcPts val="0"/>
                        </a:spcBef>
                        <a:spcAft>
                          <a:spcPts val="0"/>
                        </a:spcAft>
                        <a:buClr>
                          <a:srgbClr val="333331"/>
                        </a:buClr>
                        <a:buSzPts val="1600"/>
                        <a:buFont typeface="Arial"/>
                        <a:buNone/>
                      </a:pPr>
                      <a:r>
                        <a:rPr lang="fr-FR" sz="1600" dirty="0">
                          <a:solidFill>
                            <a:srgbClr val="333331"/>
                          </a:solidFill>
                          <a:latin typeface="Arial"/>
                          <a:ea typeface="Arial"/>
                          <a:cs typeface="Arial"/>
                          <a:sym typeface="Arial"/>
                        </a:rPr>
                        <a:t>Logisticien</a:t>
                      </a:r>
                      <a:endParaRPr dirty="0"/>
                    </a:p>
                  </a:txBody>
                  <a:tcPr marL="91450" marR="91450" marT="45725" marB="45725" anchor="ctr">
                    <a:lnR w="12700" cap="flat" cmpd="sng" algn="ctr">
                      <a:solidFill>
                        <a:srgbClr val="E8EFF1"/>
                      </a:solidFill>
                      <a:prstDash val="solid"/>
                      <a:round/>
                      <a:headEnd type="none" w="sm" len="sm"/>
                      <a:tailEnd type="none" w="sm" len="sm"/>
                    </a:lnR>
                    <a:lnT w="12700" cap="flat" cmpd="sng" algn="ctr">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9 960 €</a:t>
                      </a:r>
                      <a:endParaRPr dirty="0"/>
                    </a:p>
                  </a:txBody>
                  <a:tcPr marL="91450" marR="91450" marT="45725" marB="45725" anchor="ctr">
                    <a:lnL w="12700" cap="flat" cmpd="sng" algn="ctr">
                      <a:solidFill>
                        <a:srgbClr val="E8EFF1"/>
                      </a:solidFill>
                      <a:prstDash val="solid"/>
                      <a:round/>
                      <a:headEnd type="none" w="sm" len="sm"/>
                      <a:tailEnd type="none" w="sm" len="sm"/>
                    </a:lnL>
                    <a:lnT w="12700" cap="flat" cmpd="sng" algn="ctr">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4"/>
                  </a:ext>
                </a:extLst>
              </a:tr>
              <a:tr h="417250">
                <a:tc>
                  <a:txBody>
                    <a:bodyPr/>
                    <a:lstStyle/>
                    <a:p>
                      <a:pPr marL="0" marR="0" lvl="0" indent="0" algn="l" rtl="0">
                        <a:spcBef>
                          <a:spcPts val="0"/>
                        </a:spcBef>
                        <a:spcAft>
                          <a:spcPts val="0"/>
                        </a:spcAft>
                        <a:buNone/>
                      </a:pPr>
                      <a:r>
                        <a:rPr lang="fr-FR" sz="1600" dirty="0">
                          <a:solidFill>
                            <a:srgbClr val="333331"/>
                          </a:solidFill>
                          <a:latin typeface="Arial"/>
                          <a:ea typeface="Arial"/>
                          <a:cs typeface="Arial"/>
                          <a:sym typeface="Arial"/>
                        </a:rPr>
                        <a:t>Responsable de projets EHA</a:t>
                      </a:r>
                      <a:endParaRPr dirty="0"/>
                    </a:p>
                  </a:txBody>
                  <a:tcPr marL="91450" marR="91450" marT="45725" marB="45725" anchor="ctr">
                    <a:lnR w="12700" cap="flat" cmpd="sng" algn="ctr">
                      <a:solidFill>
                        <a:srgbClr val="E8EFF1"/>
                      </a:solidFill>
                      <a:prstDash val="solid"/>
                      <a:round/>
                      <a:headEnd type="none" w="sm" len="sm"/>
                      <a:tailEnd type="none" w="sm" len="sm"/>
                    </a:lnR>
                    <a:lnT w="12700" cap="flat" cmpd="sng" algn="ctr">
                      <a:solidFill>
                        <a:srgbClr val="E8EFF1"/>
                      </a:solidFill>
                      <a:prstDash val="solid"/>
                      <a:round/>
                      <a:headEnd type="none" w="sm" len="sm"/>
                      <a:tailEnd type="none" w="sm" len="sm"/>
                    </a:lnT>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11 360 €</a:t>
                      </a:r>
                      <a:endParaRPr dirty="0"/>
                    </a:p>
                  </a:txBody>
                  <a:tcPr marL="91450" marR="91450" marT="45725" marB="45725" anchor="ctr">
                    <a:lnL w="12700" cap="flat" cmpd="sng" algn="ctr">
                      <a:solidFill>
                        <a:srgbClr val="E8EFF1"/>
                      </a:solidFill>
                      <a:prstDash val="solid"/>
                      <a:round/>
                      <a:headEnd type="none" w="sm" len="sm"/>
                      <a:tailEnd type="none" w="sm" len="sm"/>
                    </a:lnL>
                    <a:lnT w="12700" cap="flat" cmpd="sng" algn="ctr">
                      <a:solidFill>
                        <a:srgbClr val="E8EFF1"/>
                      </a:solidFill>
                      <a:prstDash val="solid"/>
                      <a:round/>
                      <a:headEnd type="none" w="sm" len="sm"/>
                      <a:tailEnd type="none" w="sm" len="sm"/>
                    </a:lnT>
                  </a:tcPr>
                </a:tc>
                <a:extLst>
                  <a:ext uri="{0D108BD9-81ED-4DB2-BD59-A6C34878D82A}">
                    <a16:rowId xmlns:a16="http://schemas.microsoft.com/office/drawing/2014/main" val="10006"/>
                  </a:ext>
                </a:extLst>
              </a:tr>
            </a:tbl>
          </a:graphicData>
        </a:graphic>
      </p:graphicFrame>
      <p:sp>
        <p:nvSpPr>
          <p:cNvPr id="14" name="Google Shape;782;p68">
            <a:extLst>
              <a:ext uri="{FF2B5EF4-FFF2-40B4-BE49-F238E27FC236}">
                <a16:creationId xmlns:a16="http://schemas.microsoft.com/office/drawing/2014/main" id="{0C8628FC-7921-DBF9-6A1A-8B580104E364}"/>
              </a:ext>
            </a:extLst>
          </p:cNvPr>
          <p:cNvSpPr/>
          <p:nvPr/>
        </p:nvSpPr>
        <p:spPr>
          <a:xfrm>
            <a:off x="723901" y="5090590"/>
            <a:ext cx="55551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dirty="0">
                <a:solidFill>
                  <a:srgbClr val="E84525"/>
                </a:solidFill>
                <a:latin typeface="Arial"/>
                <a:ea typeface="Arial"/>
                <a:cs typeface="Arial"/>
                <a:sym typeface="Arial"/>
              </a:rPr>
              <a:t>Pour tous : recherche de prise en charge en autonomie</a:t>
            </a:r>
            <a:endParaRPr dirty="0"/>
          </a:p>
          <a:p>
            <a:pPr marL="0" marR="0" lvl="0" indent="0" algn="l" rtl="0">
              <a:spcBef>
                <a:spcPts val="0"/>
              </a:spcBef>
              <a:spcAft>
                <a:spcPts val="0"/>
              </a:spcAft>
              <a:buNone/>
            </a:pPr>
            <a:r>
              <a:rPr lang="fr-FR" sz="1400" dirty="0">
                <a:solidFill>
                  <a:srgbClr val="333331"/>
                </a:solidFill>
                <a:latin typeface="Arial"/>
                <a:ea typeface="Arial"/>
                <a:cs typeface="Arial"/>
                <a:sym typeface="Arial"/>
              </a:rPr>
              <a:t>Notamment auprès de votre région de résidence hors Auvergne Rhône-Alpes, Conseils Généraux, communes, financements privés</a:t>
            </a:r>
            <a:endParaRPr sz="1400" dirty="0">
              <a:solidFill>
                <a:srgbClr val="333331"/>
              </a:solidFill>
              <a:latin typeface="Arial"/>
              <a:ea typeface="Arial"/>
              <a:cs typeface="Arial"/>
              <a:sym typeface="Arial"/>
            </a:endParaRPr>
          </a:p>
        </p:txBody>
      </p:sp>
      <p:sp>
        <p:nvSpPr>
          <p:cNvPr id="15" name="Google Shape;783;p68">
            <a:extLst>
              <a:ext uri="{FF2B5EF4-FFF2-40B4-BE49-F238E27FC236}">
                <a16:creationId xmlns:a16="http://schemas.microsoft.com/office/drawing/2014/main" id="{D9B50968-03E5-A1BA-B809-3E2C5A658E8B}"/>
              </a:ext>
            </a:extLst>
          </p:cNvPr>
          <p:cNvSpPr/>
          <p:nvPr/>
        </p:nvSpPr>
        <p:spPr>
          <a:xfrm>
            <a:off x="3187701" y="6449285"/>
            <a:ext cx="3117931" cy="2307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900" dirty="0">
                <a:solidFill>
                  <a:srgbClr val="333331"/>
                </a:solidFill>
                <a:latin typeface="Arial"/>
                <a:ea typeface="Arial"/>
                <a:cs typeface="Arial"/>
                <a:sym typeface="Arial"/>
              </a:rPr>
              <a:t>*Tarifs indicatifs - Hors frais de sélection et d’inscription</a:t>
            </a:r>
            <a:endParaRPr sz="900" dirty="0">
              <a:solidFill>
                <a:srgbClr val="333331"/>
              </a:solidFill>
              <a:latin typeface="Arial"/>
              <a:ea typeface="Arial"/>
              <a:cs typeface="Arial"/>
              <a:sym typeface="Arial"/>
            </a:endParaRPr>
          </a:p>
        </p:txBody>
      </p:sp>
      <p:pic>
        <p:nvPicPr>
          <p:cNvPr id="16" name="Google Shape;784;p68">
            <a:extLst>
              <a:ext uri="{FF2B5EF4-FFF2-40B4-BE49-F238E27FC236}">
                <a16:creationId xmlns:a16="http://schemas.microsoft.com/office/drawing/2014/main" id="{04D5CA4F-E0A4-2A85-A233-822550820576}"/>
              </a:ext>
            </a:extLst>
          </p:cNvPr>
          <p:cNvPicPr preferRelativeResize="0"/>
          <p:nvPr/>
        </p:nvPicPr>
        <p:blipFill rotWithShape="1">
          <a:blip r:embed="rId2">
            <a:alphaModFix/>
          </a:blip>
          <a:srcRect t="15494" b="23238"/>
          <a:stretch/>
        </p:blipFill>
        <p:spPr>
          <a:xfrm>
            <a:off x="13285263" y="4738116"/>
            <a:ext cx="857781" cy="525542"/>
          </a:xfrm>
          <a:prstGeom prst="rect">
            <a:avLst/>
          </a:prstGeom>
          <a:noFill/>
          <a:ln>
            <a:noFill/>
          </a:ln>
        </p:spPr>
      </p:pic>
    </p:spTree>
    <p:extLst>
      <p:ext uri="{BB962C8B-B14F-4D97-AF65-F5344CB8AC3E}">
        <p14:creationId xmlns:p14="http://schemas.microsoft.com/office/powerpoint/2010/main" val="252964826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05538" y="1074032"/>
            <a:ext cx="5456722" cy="390525"/>
          </a:xfrm>
        </p:spPr>
        <p:txBody>
          <a:bodyPr>
            <a:noAutofit/>
          </a:bodyPr>
          <a:lstStyle/>
          <a:p>
            <a:pPr marL="0" indent="0">
              <a:buNone/>
            </a:pPr>
            <a:r>
              <a:rPr lang="fr-FR" sz="4000" spc="0" dirty="0">
                <a:solidFill>
                  <a:srgbClr val="333331"/>
                </a:solidFill>
              </a:rPr>
              <a:t>Parcours alternance</a:t>
            </a:r>
          </a:p>
          <a:p>
            <a:pPr marL="0" indent="0">
              <a:buNone/>
            </a:pPr>
            <a:endParaRPr lang="fr-FR" sz="4000" dirty="0">
              <a:solidFill>
                <a:srgbClr val="333331"/>
              </a:solidFill>
            </a:endParaRPr>
          </a:p>
        </p:txBody>
      </p:sp>
      <p:graphicFrame>
        <p:nvGraphicFramePr>
          <p:cNvPr id="16" name="Google Shape;806;p71">
            <a:extLst>
              <a:ext uri="{FF2B5EF4-FFF2-40B4-BE49-F238E27FC236}">
                <a16:creationId xmlns:a16="http://schemas.microsoft.com/office/drawing/2014/main" id="{6D16AC95-84AD-FBDB-CF21-E8ED44B04BA7}"/>
              </a:ext>
            </a:extLst>
          </p:cNvPr>
          <p:cNvGraphicFramePr/>
          <p:nvPr>
            <p:extLst>
              <p:ext uri="{D42A27DB-BD31-4B8C-83A1-F6EECF244321}">
                <p14:modId xmlns:p14="http://schemas.microsoft.com/office/powerpoint/2010/main" val="2935551908"/>
              </p:ext>
            </p:extLst>
          </p:nvPr>
        </p:nvGraphicFramePr>
        <p:xfrm>
          <a:off x="839788" y="2313555"/>
          <a:ext cx="5204083" cy="741700"/>
        </p:xfrm>
        <a:graphic>
          <a:graphicData uri="http://schemas.openxmlformats.org/drawingml/2006/table">
            <a:tbl>
              <a:tblPr firstRow="1" bandRow="1">
                <a:noFill/>
              </a:tblPr>
              <a:tblGrid>
                <a:gridCol w="2722985">
                  <a:extLst>
                    <a:ext uri="{9D8B030D-6E8A-4147-A177-3AD203B41FA5}">
                      <a16:colId xmlns:a16="http://schemas.microsoft.com/office/drawing/2014/main" val="20000"/>
                    </a:ext>
                  </a:extLst>
                </a:gridCol>
                <a:gridCol w="2481098">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endParaRPr sz="1600">
                        <a:solidFill>
                          <a:srgbClr val="333331"/>
                        </a:solidFill>
                        <a:latin typeface="Arial"/>
                        <a:ea typeface="Arial"/>
                        <a:cs typeface="Arial"/>
                        <a:sym typeface="Arial"/>
                      </a:endParaRPr>
                    </a:p>
                  </a:txBody>
                  <a:tcPr marL="91450" marR="91450" marT="45725" marB="45725">
                    <a:lnR w="12700" cap="flat" cmpd="sng">
                      <a:solidFill>
                        <a:srgbClr val="E8EFF1"/>
                      </a:solidFill>
                      <a:prstDash val="solid"/>
                      <a:round/>
                      <a:headEnd type="none" w="sm" len="sm"/>
                      <a:tailEnd type="none" w="sm" len="sm"/>
                    </a:lnR>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a:solidFill>
                            <a:srgbClr val="333331"/>
                          </a:solidFill>
                          <a:latin typeface="Arial"/>
                          <a:ea typeface="Arial"/>
                          <a:cs typeface="Arial"/>
                          <a:sym typeface="Arial"/>
                        </a:rPr>
                        <a:t>Frais de formation*</a:t>
                      </a:r>
                      <a:endParaRPr/>
                    </a:p>
                  </a:txBody>
                  <a:tcPr marL="91450" marR="91450" marT="45725" marB="45725">
                    <a:lnL w="12700" cap="flat" cmpd="sng">
                      <a:solidFill>
                        <a:srgbClr val="E8EFF1"/>
                      </a:solidFill>
                      <a:prstDash val="solid"/>
                      <a:round/>
                      <a:headEnd type="none" w="sm" len="sm"/>
                      <a:tailEnd type="none" w="sm" len="sm"/>
                    </a:lnL>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333331"/>
                        </a:buClr>
                        <a:buSzPts val="1600"/>
                        <a:buFont typeface="Arial"/>
                        <a:buNone/>
                      </a:pPr>
                      <a:r>
                        <a:rPr lang="fr-FR" sz="1600" dirty="0">
                          <a:solidFill>
                            <a:srgbClr val="333331"/>
                          </a:solidFill>
                          <a:latin typeface="Arial"/>
                          <a:ea typeface="Arial"/>
                          <a:cs typeface="Arial"/>
                          <a:sym typeface="Arial"/>
                        </a:rPr>
                        <a:t>Responsable Logistique</a:t>
                      </a:r>
                      <a:endParaRPr dirty="0"/>
                    </a:p>
                  </a:txBody>
                  <a:tcPr marL="91450" marR="91450" marT="45725" marB="45725" anchor="ctr">
                    <a:lnR w="12700" cap="flat" cmpd="sng" algn="ctr">
                      <a:solidFill>
                        <a:srgbClr val="E8EFF1"/>
                      </a:solidFill>
                      <a:prstDash val="solid"/>
                      <a:round/>
                      <a:headEnd type="none" w="sm" len="sm"/>
                      <a:tailEnd type="none" w="sm" len="sm"/>
                    </a:lnR>
                    <a:lnT w="12700" cap="flat" cmpd="sng" algn="ctr">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7 500 €</a:t>
                      </a:r>
                      <a:endParaRPr dirty="0"/>
                    </a:p>
                  </a:txBody>
                  <a:tcPr marL="91450" marR="91450" marT="45725" marB="45725" anchor="ctr">
                    <a:lnL w="12700" cap="flat" cmpd="sng" algn="ctr">
                      <a:solidFill>
                        <a:srgbClr val="E8EFF1"/>
                      </a:solidFill>
                      <a:prstDash val="solid"/>
                      <a:round/>
                      <a:headEnd type="none" w="sm" len="sm"/>
                      <a:tailEnd type="none" w="sm" len="sm"/>
                    </a:lnL>
                    <a:lnT w="12700" cap="flat" cmpd="sng" algn="ctr">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
        <p:nvSpPr>
          <p:cNvPr id="17" name="Google Shape;241;p30">
            <a:extLst>
              <a:ext uri="{FF2B5EF4-FFF2-40B4-BE49-F238E27FC236}">
                <a16:creationId xmlns:a16="http://schemas.microsoft.com/office/drawing/2014/main" id="{F80F89C4-FF87-E27A-1A94-7E3E0E4A46C0}"/>
              </a:ext>
            </a:extLst>
          </p:cNvPr>
          <p:cNvSpPr txBox="1">
            <a:spLocks/>
          </p:cNvSpPr>
          <p:nvPr/>
        </p:nvSpPr>
        <p:spPr>
          <a:xfrm>
            <a:off x="729426" y="3700409"/>
            <a:ext cx="5314445" cy="1325700"/>
          </a:xfrm>
          <a:prstGeom prst="rect">
            <a:avLst/>
          </a:prstGeom>
          <a:noFill/>
          <a:ln>
            <a:noFill/>
          </a:ln>
        </p:spPr>
        <p:txBody>
          <a:bodyPr spcFirstLastPara="1" wrap="square" lIns="91425" tIns="45700" rIns="91425" bIns="45700" anchor="ctr" anchorCtr="0">
            <a:normAutofit/>
          </a:bodyPr>
          <a:lstStyle>
            <a:defPPr marR="0" lvl="0" algn="l" rtl="0">
              <a:lnSpc>
                <a:spcPct val="100000"/>
              </a:lnSpc>
              <a:spcBef>
                <a:spcPts val="0"/>
              </a:spcBef>
              <a:spcAft>
                <a:spcPts val="0"/>
              </a:spcAft>
            </a:defPPr>
            <a:lvl1pPr marR="0" lvl="0" algn="l" rtl="0">
              <a:lnSpc>
                <a:spcPct val="90000"/>
              </a:lnSpc>
              <a:spcBef>
                <a:spcPts val="0"/>
              </a:spcBef>
              <a:spcAft>
                <a:spcPts val="0"/>
              </a:spcAft>
              <a:buClr>
                <a:srgbClr val="E84324"/>
              </a:buClr>
              <a:buSzPts val="4000"/>
              <a:buFont typeface="Arial"/>
              <a:buNone/>
              <a:defRPr sz="4000" b="1" i="0" u="none" strike="noStrike" cap="none">
                <a:solidFill>
                  <a:srgbClr val="E84324"/>
                </a:solidFill>
                <a:latin typeface="Arial"/>
                <a:ea typeface="Arial"/>
                <a:cs typeface="Arial"/>
                <a:sym typeface="Arial"/>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r>
              <a:rPr lang="fr-FR" sz="3200" dirty="0"/>
              <a:t>pris en charge par votre future structure d’accueil</a:t>
            </a:r>
            <a:endParaRPr lang="fr-FR" dirty="0"/>
          </a:p>
        </p:txBody>
      </p:sp>
      <p:sp>
        <p:nvSpPr>
          <p:cNvPr id="18" name="Rectangle 17">
            <a:extLst>
              <a:ext uri="{FF2B5EF4-FFF2-40B4-BE49-F238E27FC236}">
                <a16:creationId xmlns:a16="http://schemas.microsoft.com/office/drawing/2014/main" id="{FFE05E1B-843C-EBBB-6924-DB7E7D4836C1}"/>
              </a:ext>
            </a:extLst>
          </p:cNvPr>
          <p:cNvSpPr/>
          <p:nvPr/>
        </p:nvSpPr>
        <p:spPr>
          <a:xfrm>
            <a:off x="729426" y="4851812"/>
            <a:ext cx="4962683" cy="584775"/>
          </a:xfrm>
          <a:prstGeom prst="rect">
            <a:avLst/>
          </a:prstGeom>
        </p:spPr>
        <p:txBody>
          <a:bodyPr wrap="square" lIns="91440" tIns="45720" rIns="91440" bIns="45720" anchor="t">
            <a:spAutoFit/>
          </a:bodyPr>
          <a:lstStyle/>
          <a:p>
            <a:pPr marL="285750" indent="-285750">
              <a:buFont typeface="Arial" panose="020B0604020202020204" pitchFamily="34" charset="0"/>
              <a:buChar char="•"/>
            </a:pPr>
            <a:r>
              <a:rPr lang="fr-FR" sz="1600" dirty="0">
                <a:solidFill>
                  <a:srgbClr val="333331"/>
                </a:solidFill>
                <a:latin typeface="Arial" panose="020B0604020202020204" pitchFamily="34" charset="0"/>
                <a:cs typeface="Arial" panose="020B0604020202020204" pitchFamily="34" charset="0"/>
              </a:rPr>
              <a:t>via son Opérateur de Compétences (OPCO)</a:t>
            </a:r>
          </a:p>
          <a:p>
            <a:pPr marL="285750" indent="-285750">
              <a:buFont typeface="Arial" panose="020B0604020202020204" pitchFamily="34" charset="0"/>
              <a:buChar char="•"/>
            </a:pPr>
            <a:r>
              <a:rPr lang="fr-FR" sz="1600" dirty="0">
                <a:solidFill>
                  <a:srgbClr val="333331"/>
                </a:solidFill>
                <a:latin typeface="Arial" panose="020B0604020202020204" pitchFamily="34" charset="0"/>
                <a:cs typeface="Arial" panose="020B0604020202020204" pitchFamily="34" charset="0"/>
              </a:rPr>
              <a:t>directement en cas de reste à charge</a:t>
            </a:r>
          </a:p>
        </p:txBody>
      </p:sp>
      <p:sp>
        <p:nvSpPr>
          <p:cNvPr id="32" name="Google Shape;805;p71">
            <a:extLst>
              <a:ext uri="{FF2B5EF4-FFF2-40B4-BE49-F238E27FC236}">
                <a16:creationId xmlns:a16="http://schemas.microsoft.com/office/drawing/2014/main" id="{1FC15831-1231-BDE5-D854-8A32C365CE1D}"/>
              </a:ext>
            </a:extLst>
          </p:cNvPr>
          <p:cNvSpPr txBox="1"/>
          <p:nvPr/>
        </p:nvSpPr>
        <p:spPr>
          <a:xfrm>
            <a:off x="6868379" y="751632"/>
            <a:ext cx="5300400" cy="1000233"/>
          </a:xfrm>
          <a:prstGeom prst="rect">
            <a:avLst/>
          </a:prstGeom>
          <a:noFill/>
          <a:ln>
            <a:noFill/>
          </a:ln>
        </p:spPr>
        <p:txBody>
          <a:bodyPr spcFirstLastPara="1" wrap="square" lIns="91425" tIns="45700" rIns="91425" bIns="45700" anchor="t" anchorCtr="0">
            <a:spAutoFit/>
          </a:bodyPr>
          <a:lstStyle/>
          <a:p>
            <a:pPr>
              <a:buClr>
                <a:srgbClr val="000000"/>
              </a:buClr>
              <a:buFont typeface="Arial"/>
              <a:buNone/>
            </a:pPr>
            <a:r>
              <a:rPr lang="fr-FR" sz="2100" b="1" kern="0" dirty="0">
                <a:solidFill>
                  <a:srgbClr val="FFFFFF"/>
                </a:solidFill>
                <a:latin typeface="Arial"/>
                <a:ea typeface="Arial"/>
                <a:cs typeface="Arial"/>
                <a:sym typeface="Arial"/>
              </a:rPr>
              <a:t>Quelle rémunération ?</a:t>
            </a:r>
            <a:br>
              <a:rPr lang="fr-FR" sz="2400" kern="0" dirty="0">
                <a:solidFill>
                  <a:srgbClr val="FFFFFF"/>
                </a:solidFill>
                <a:latin typeface="Arial"/>
                <a:ea typeface="Arial"/>
                <a:cs typeface="Arial"/>
                <a:sym typeface="Arial"/>
              </a:rPr>
            </a:br>
            <a:r>
              <a:rPr lang="fr-FR" sz="2400" kern="0" dirty="0">
                <a:solidFill>
                  <a:srgbClr val="FFFFFF"/>
                </a:solidFill>
                <a:latin typeface="Arial"/>
                <a:ea typeface="Arial"/>
                <a:cs typeface="Arial"/>
                <a:sym typeface="Arial"/>
              </a:rPr>
              <a:t> </a:t>
            </a:r>
            <a:endParaRPr sz="1400" kern="0" dirty="0">
              <a:solidFill>
                <a:srgbClr val="000000"/>
              </a:solidFill>
              <a:latin typeface="Arial"/>
              <a:cs typeface="Arial"/>
              <a:sym typeface="Arial"/>
            </a:endParaRPr>
          </a:p>
          <a:p>
            <a:pPr marL="342900" indent="-254000">
              <a:buClr>
                <a:srgbClr val="000000"/>
              </a:buClr>
              <a:buSzPts val="1400"/>
              <a:buFont typeface="Arial"/>
              <a:buNone/>
            </a:pPr>
            <a:endParaRPr sz="1400" kern="0" dirty="0">
              <a:solidFill>
                <a:srgbClr val="FFFFFF"/>
              </a:solidFill>
              <a:latin typeface="Arial"/>
              <a:ea typeface="Arial"/>
              <a:cs typeface="Arial"/>
              <a:sym typeface="Arial"/>
            </a:endParaRPr>
          </a:p>
        </p:txBody>
      </p:sp>
      <p:sp>
        <p:nvSpPr>
          <p:cNvPr id="33" name="ZoneTexte 32">
            <a:extLst>
              <a:ext uri="{FF2B5EF4-FFF2-40B4-BE49-F238E27FC236}">
                <a16:creationId xmlns:a16="http://schemas.microsoft.com/office/drawing/2014/main" id="{041DEA00-B2A9-B95D-82FB-5343EBF99869}"/>
              </a:ext>
            </a:extLst>
          </p:cNvPr>
          <p:cNvSpPr txBox="1"/>
          <p:nvPr/>
        </p:nvSpPr>
        <p:spPr>
          <a:xfrm>
            <a:off x="6868379" y="1587142"/>
            <a:ext cx="4634507" cy="338554"/>
          </a:xfrm>
          <a:prstGeom prst="rect">
            <a:avLst/>
          </a:prstGeom>
          <a:noFill/>
        </p:spPr>
        <p:txBody>
          <a:bodyPr wrap="square" rtlCol="0">
            <a:spAutoFit/>
          </a:bodyPr>
          <a:lstStyle/>
          <a:p>
            <a:pPr>
              <a:buClr>
                <a:srgbClr val="000000"/>
              </a:buClr>
              <a:buFont typeface="Arial"/>
              <a:buNone/>
            </a:pPr>
            <a:r>
              <a:rPr lang="fr-FR" sz="1600" b="1" kern="0" dirty="0">
                <a:solidFill>
                  <a:srgbClr val="FFFFFF"/>
                </a:solidFill>
                <a:latin typeface="Arial" panose="020B0604020202020204" pitchFamily="34" charset="0"/>
                <a:cs typeface="Arial" panose="020B0604020202020204" pitchFamily="34" charset="0"/>
                <a:sym typeface="Arial"/>
              </a:rPr>
              <a:t>CONTRAT D’APPRENTISSAGE </a:t>
            </a:r>
          </a:p>
        </p:txBody>
      </p:sp>
      <p:sp>
        <p:nvSpPr>
          <p:cNvPr id="34" name="ZoneTexte 33">
            <a:extLst>
              <a:ext uri="{FF2B5EF4-FFF2-40B4-BE49-F238E27FC236}">
                <a16:creationId xmlns:a16="http://schemas.microsoft.com/office/drawing/2014/main" id="{7A2698A4-88F8-8B06-4C9E-3EA4CEA55D05}"/>
              </a:ext>
            </a:extLst>
          </p:cNvPr>
          <p:cNvSpPr txBox="1"/>
          <p:nvPr/>
        </p:nvSpPr>
        <p:spPr>
          <a:xfrm>
            <a:off x="6868380" y="1872195"/>
            <a:ext cx="4634506" cy="584775"/>
          </a:xfrm>
          <a:prstGeom prst="rect">
            <a:avLst/>
          </a:prstGeom>
          <a:noFill/>
        </p:spPr>
        <p:txBody>
          <a:bodyPr wrap="square">
            <a:spAutoFit/>
          </a:bodyPr>
          <a:lstStyle/>
          <a:p>
            <a:pPr>
              <a:buClr>
                <a:srgbClr val="000000"/>
              </a:buClr>
              <a:buFont typeface="Arial"/>
              <a:buNone/>
            </a:pPr>
            <a:r>
              <a:rPr lang="fr-FR" sz="1600" kern="0" dirty="0">
                <a:solidFill>
                  <a:srgbClr val="FFFFFF"/>
                </a:solidFill>
                <a:latin typeface="Arial" panose="020B0604020202020204" pitchFamily="34" charset="0"/>
                <a:cs typeface="Arial" panose="020B0604020202020204" pitchFamily="34" charset="0"/>
                <a:sym typeface="Arial"/>
              </a:rPr>
              <a:t>J’ai 29 ans maximum</a:t>
            </a:r>
            <a:br>
              <a:rPr lang="fr-FR" sz="1600" kern="0" dirty="0">
                <a:solidFill>
                  <a:srgbClr val="FFFFFF"/>
                </a:solidFill>
                <a:latin typeface="Arial" panose="020B0604020202020204" pitchFamily="34" charset="0"/>
                <a:cs typeface="Arial" panose="020B0604020202020204" pitchFamily="34" charset="0"/>
                <a:sym typeface="Arial"/>
              </a:rPr>
            </a:br>
            <a:r>
              <a:rPr lang="fr-FR" sz="1600" kern="0" dirty="0">
                <a:solidFill>
                  <a:srgbClr val="FFFFFF"/>
                </a:solidFill>
                <a:latin typeface="Arial" panose="020B0604020202020204" pitchFamily="34" charset="0"/>
                <a:cs typeface="Arial" panose="020B0604020202020204" pitchFamily="34" charset="0"/>
                <a:sym typeface="Arial"/>
              </a:rPr>
              <a:t>Je suis en formation initiale </a:t>
            </a:r>
          </a:p>
        </p:txBody>
      </p:sp>
      <p:graphicFrame>
        <p:nvGraphicFramePr>
          <p:cNvPr id="35" name="Google Shape;243;p30">
            <a:extLst>
              <a:ext uri="{FF2B5EF4-FFF2-40B4-BE49-F238E27FC236}">
                <a16:creationId xmlns:a16="http://schemas.microsoft.com/office/drawing/2014/main" id="{A0E1CB32-F3A9-6969-7BCF-9514E24BBC93}"/>
              </a:ext>
            </a:extLst>
          </p:cNvPr>
          <p:cNvGraphicFramePr/>
          <p:nvPr>
            <p:extLst>
              <p:ext uri="{D42A27DB-BD31-4B8C-83A1-F6EECF244321}">
                <p14:modId xmlns:p14="http://schemas.microsoft.com/office/powerpoint/2010/main" val="2176897827"/>
              </p:ext>
            </p:extLst>
          </p:nvPr>
        </p:nvGraphicFramePr>
        <p:xfrm>
          <a:off x="6953247" y="2636474"/>
          <a:ext cx="4691062" cy="1211741"/>
        </p:xfrm>
        <a:graphic>
          <a:graphicData uri="http://schemas.openxmlformats.org/drawingml/2006/table">
            <a:tbl>
              <a:tblPr>
                <a:noFill/>
              </a:tblPr>
              <a:tblGrid>
                <a:gridCol w="1746644">
                  <a:extLst>
                    <a:ext uri="{9D8B030D-6E8A-4147-A177-3AD203B41FA5}">
                      <a16:colId xmlns:a16="http://schemas.microsoft.com/office/drawing/2014/main" val="20000"/>
                    </a:ext>
                  </a:extLst>
                </a:gridCol>
                <a:gridCol w="2944418">
                  <a:extLst>
                    <a:ext uri="{9D8B030D-6E8A-4147-A177-3AD203B41FA5}">
                      <a16:colId xmlns:a16="http://schemas.microsoft.com/office/drawing/2014/main" val="20001"/>
                    </a:ext>
                  </a:extLst>
                </a:gridCol>
              </a:tblGrid>
              <a:tr h="654639">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600"/>
                        <a:buFont typeface="Arial"/>
                        <a:buNone/>
                      </a:pPr>
                      <a:r>
                        <a:rPr lang="fr-FR" sz="1400" u="none" strike="noStrike" cap="none" dirty="0">
                          <a:solidFill>
                            <a:schemeClr val="bg1"/>
                          </a:solidFill>
                          <a:latin typeface="Arial" panose="020B0604020202020204" pitchFamily="34" charset="0"/>
                          <a:ea typeface="Arial"/>
                          <a:cs typeface="Arial" panose="020B0604020202020204" pitchFamily="34" charset="0"/>
                          <a:sym typeface="Arial"/>
                        </a:rPr>
                        <a:t>21-25 ans révolus</a:t>
                      </a:r>
                      <a:endParaRPr sz="1400" u="none" strike="noStrike" cap="none" dirty="0">
                        <a:solidFill>
                          <a:schemeClr val="bg1"/>
                        </a:solidFill>
                        <a:latin typeface="Arial" panose="020B0604020202020204" pitchFamily="34" charset="0"/>
                        <a:ea typeface="Arial"/>
                        <a:cs typeface="Arial" panose="020B0604020202020204" pitchFamily="34" charset="0"/>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fr-FR" sz="1400" b="1" i="0" u="none" strike="noStrike" cap="none" dirty="0">
                          <a:solidFill>
                            <a:schemeClr val="bg1"/>
                          </a:solidFill>
                          <a:effectLst/>
                          <a:latin typeface="Arial" panose="020B0604020202020204" pitchFamily="34" charset="0"/>
                          <a:ea typeface="+mn-ea"/>
                          <a:cs typeface="Arial" panose="020B0604020202020204" pitchFamily="34" charset="0"/>
                          <a:sym typeface="Arial"/>
                        </a:rPr>
                        <a:t>905,92 € </a:t>
                      </a:r>
                      <a:r>
                        <a:rPr lang="fr-FR" sz="1400" b="0" i="0" u="none" strike="noStrike" cap="none" dirty="0">
                          <a:solidFill>
                            <a:schemeClr val="bg1"/>
                          </a:solidFill>
                          <a:effectLst/>
                          <a:latin typeface="Arial" panose="020B0604020202020204" pitchFamily="34" charset="0"/>
                          <a:ea typeface="+mn-ea"/>
                          <a:cs typeface="Arial" panose="020B0604020202020204" pitchFamily="34" charset="0"/>
                          <a:sym typeface="Arial"/>
                        </a:rPr>
                        <a:t>(53% Smic) </a:t>
                      </a:r>
                      <a:endParaRPr lang="fr-FR" sz="1400" dirty="0">
                        <a:solidFill>
                          <a:schemeClr val="bg1"/>
                        </a:solidFill>
                        <a:latin typeface="Arial" panose="020B0604020202020204" pitchFamily="34" charset="0"/>
                        <a:cs typeface="Arial" panose="020B0604020202020204" pitchFamily="34" charset="0"/>
                      </a:endParaRPr>
                    </a:p>
                  </a:txBody>
                  <a:tcPr marL="91450" marR="91450" marT="45725" marB="457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0"/>
                  </a:ext>
                </a:extLst>
              </a:tr>
              <a:tr h="55710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600"/>
                        <a:buFont typeface="Arial"/>
                        <a:buNone/>
                      </a:pPr>
                      <a:r>
                        <a:rPr lang="fr-FR" sz="1400" b="0" u="none" strike="noStrike" cap="none" dirty="0">
                          <a:solidFill>
                            <a:schemeClr val="bg1"/>
                          </a:solidFill>
                          <a:latin typeface="Arial" panose="020B0604020202020204" pitchFamily="34" charset="0"/>
                          <a:ea typeface="Arial"/>
                          <a:cs typeface="Arial" panose="020B0604020202020204" pitchFamily="34" charset="0"/>
                          <a:sym typeface="Arial"/>
                        </a:rPr>
                        <a:t>26 ans et plus</a:t>
                      </a:r>
                      <a:endParaRPr sz="1400" b="0" u="none" strike="noStrike" cap="none" dirty="0">
                        <a:solidFill>
                          <a:schemeClr val="bg1"/>
                        </a:solidFill>
                        <a:latin typeface="Arial" panose="020B0604020202020204" pitchFamily="34" charset="0"/>
                        <a:ea typeface="Arial"/>
                        <a:cs typeface="Arial" panose="020B0604020202020204" pitchFamily="34" charset="0"/>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fr-FR" sz="1400" b="1" i="0" u="none" strike="noStrike" cap="none" dirty="0">
                          <a:solidFill>
                            <a:schemeClr val="bg1"/>
                          </a:solidFill>
                          <a:effectLst/>
                          <a:latin typeface="Arial" panose="020B0604020202020204" pitchFamily="34" charset="0"/>
                          <a:ea typeface="+mn-ea"/>
                          <a:cs typeface="Arial" panose="020B0604020202020204" pitchFamily="34" charset="0"/>
                          <a:sym typeface="Arial"/>
                        </a:rPr>
                        <a:t>1709,28 € </a:t>
                      </a:r>
                      <a:r>
                        <a:rPr lang="fr-FR" sz="1400" b="0" i="0" u="none" strike="noStrike" cap="none" dirty="0">
                          <a:solidFill>
                            <a:schemeClr val="bg1"/>
                          </a:solidFill>
                          <a:effectLst/>
                          <a:latin typeface="Arial" panose="020B0604020202020204" pitchFamily="34" charset="0"/>
                          <a:ea typeface="+mn-ea"/>
                          <a:cs typeface="Arial" panose="020B0604020202020204" pitchFamily="34" charset="0"/>
                          <a:sym typeface="Arial"/>
                        </a:rPr>
                        <a:t>(100% Smic) </a:t>
                      </a:r>
                      <a:endParaRPr lang="fr-FR" sz="1400" dirty="0">
                        <a:solidFill>
                          <a:schemeClr val="bg1"/>
                        </a:solidFill>
                        <a:latin typeface="Arial" panose="020B0604020202020204" pitchFamily="34" charset="0"/>
                        <a:cs typeface="Arial" panose="020B0604020202020204" pitchFamily="34" charset="0"/>
                      </a:endParaRPr>
                    </a:p>
                  </a:txBody>
                  <a:tcPr marL="91450" marR="91450" marT="45725" marB="457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
        <p:nvSpPr>
          <p:cNvPr id="36" name="ZoneTexte 35">
            <a:extLst>
              <a:ext uri="{FF2B5EF4-FFF2-40B4-BE49-F238E27FC236}">
                <a16:creationId xmlns:a16="http://schemas.microsoft.com/office/drawing/2014/main" id="{9EDAB3DA-7985-8C98-3108-53D04281AB8A}"/>
              </a:ext>
            </a:extLst>
          </p:cNvPr>
          <p:cNvSpPr txBox="1"/>
          <p:nvPr/>
        </p:nvSpPr>
        <p:spPr>
          <a:xfrm>
            <a:off x="6868380" y="4280699"/>
            <a:ext cx="5045324" cy="338554"/>
          </a:xfrm>
          <a:prstGeom prst="rect">
            <a:avLst/>
          </a:prstGeom>
          <a:noFill/>
        </p:spPr>
        <p:txBody>
          <a:bodyPr wrap="square" rtlCol="0">
            <a:spAutoFit/>
          </a:bodyPr>
          <a:lstStyle/>
          <a:p>
            <a:pPr>
              <a:buClr>
                <a:srgbClr val="000000"/>
              </a:buClr>
              <a:buFont typeface="Arial"/>
              <a:buNone/>
            </a:pPr>
            <a:r>
              <a:rPr lang="fr-FR" sz="1600" b="1" kern="0" dirty="0">
                <a:solidFill>
                  <a:srgbClr val="FFFFFF"/>
                </a:solidFill>
                <a:latin typeface="Arial" panose="020B0604020202020204" pitchFamily="34" charset="0"/>
                <a:cs typeface="Arial" panose="020B0604020202020204" pitchFamily="34" charset="0"/>
                <a:sym typeface="Arial"/>
              </a:rPr>
              <a:t>CONTRAT DE PROFESSIONALISATION </a:t>
            </a:r>
          </a:p>
        </p:txBody>
      </p:sp>
      <p:sp>
        <p:nvSpPr>
          <p:cNvPr id="37" name="ZoneTexte 36">
            <a:extLst>
              <a:ext uri="{FF2B5EF4-FFF2-40B4-BE49-F238E27FC236}">
                <a16:creationId xmlns:a16="http://schemas.microsoft.com/office/drawing/2014/main" id="{91A7B328-9EDA-BCB4-2942-2EF58621F560}"/>
              </a:ext>
            </a:extLst>
          </p:cNvPr>
          <p:cNvSpPr txBox="1"/>
          <p:nvPr/>
        </p:nvSpPr>
        <p:spPr>
          <a:xfrm>
            <a:off x="6824555" y="4557698"/>
            <a:ext cx="4456853" cy="584775"/>
          </a:xfrm>
          <a:prstGeom prst="rect">
            <a:avLst/>
          </a:prstGeom>
          <a:noFill/>
        </p:spPr>
        <p:txBody>
          <a:bodyPr wrap="square">
            <a:spAutoFit/>
          </a:bodyPr>
          <a:lstStyle/>
          <a:p>
            <a:pPr>
              <a:buClr>
                <a:srgbClr val="000000"/>
              </a:buClr>
              <a:buFont typeface="Arial"/>
              <a:buNone/>
            </a:pPr>
            <a:r>
              <a:rPr lang="fr-FR" sz="1600" kern="0" dirty="0">
                <a:solidFill>
                  <a:srgbClr val="FFFFFF"/>
                </a:solidFill>
                <a:latin typeface="Arial" panose="020B0604020202020204" pitchFamily="34" charset="0"/>
                <a:cs typeface="Arial" panose="020B0604020202020204" pitchFamily="34" charset="0"/>
                <a:sym typeface="Arial"/>
              </a:rPr>
              <a:t>Je suis demandeur d’emploi de 26 ans et plus </a:t>
            </a:r>
            <a:br>
              <a:rPr lang="fr-FR" sz="1600" kern="0" dirty="0">
                <a:solidFill>
                  <a:srgbClr val="FFFFFF"/>
                </a:solidFill>
                <a:latin typeface="Arial" panose="020B0604020202020204" pitchFamily="34" charset="0"/>
                <a:cs typeface="Arial" panose="020B0604020202020204" pitchFamily="34" charset="0"/>
                <a:sym typeface="Arial"/>
              </a:rPr>
            </a:br>
            <a:r>
              <a:rPr lang="fr-FR" sz="1600" kern="0" dirty="0">
                <a:solidFill>
                  <a:srgbClr val="FFFFFF"/>
                </a:solidFill>
                <a:latin typeface="Arial" panose="020B0604020202020204" pitchFamily="34" charset="0"/>
                <a:cs typeface="Arial" panose="020B0604020202020204" pitchFamily="34" charset="0"/>
                <a:sym typeface="Arial"/>
              </a:rPr>
              <a:t>Je suis inscrit à Pôle Emploi </a:t>
            </a:r>
          </a:p>
        </p:txBody>
      </p:sp>
      <p:graphicFrame>
        <p:nvGraphicFramePr>
          <p:cNvPr id="38" name="Google Shape;243;p30">
            <a:extLst>
              <a:ext uri="{FF2B5EF4-FFF2-40B4-BE49-F238E27FC236}">
                <a16:creationId xmlns:a16="http://schemas.microsoft.com/office/drawing/2014/main" id="{02BCB058-16F8-80DB-FF23-F524AE01E8FB}"/>
              </a:ext>
            </a:extLst>
          </p:cNvPr>
          <p:cNvGraphicFramePr/>
          <p:nvPr>
            <p:extLst>
              <p:ext uri="{D42A27DB-BD31-4B8C-83A1-F6EECF244321}">
                <p14:modId xmlns:p14="http://schemas.microsoft.com/office/powerpoint/2010/main" val="558423775"/>
              </p:ext>
            </p:extLst>
          </p:nvPr>
        </p:nvGraphicFramePr>
        <p:xfrm>
          <a:off x="6953247" y="5306179"/>
          <a:ext cx="4801431" cy="731530"/>
        </p:xfrm>
        <a:graphic>
          <a:graphicData uri="http://schemas.openxmlformats.org/drawingml/2006/table">
            <a:tbl>
              <a:tblPr>
                <a:noFill/>
              </a:tblPr>
              <a:tblGrid>
                <a:gridCol w="2177363">
                  <a:extLst>
                    <a:ext uri="{9D8B030D-6E8A-4147-A177-3AD203B41FA5}">
                      <a16:colId xmlns:a16="http://schemas.microsoft.com/office/drawing/2014/main" val="20000"/>
                    </a:ext>
                  </a:extLst>
                </a:gridCol>
                <a:gridCol w="2624068">
                  <a:extLst>
                    <a:ext uri="{9D8B030D-6E8A-4147-A177-3AD203B41FA5}">
                      <a16:colId xmlns:a16="http://schemas.microsoft.com/office/drawing/2014/main" val="20001"/>
                    </a:ext>
                  </a:extLst>
                </a:gridCol>
              </a:tblGrid>
              <a:tr h="557102">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marL="0" marR="0" lvl="0" indent="0" algn="l" rtl="0">
                        <a:lnSpc>
                          <a:spcPct val="100000"/>
                        </a:lnSpc>
                        <a:spcBef>
                          <a:spcPts val="0"/>
                        </a:spcBef>
                        <a:spcAft>
                          <a:spcPts val="0"/>
                        </a:spcAft>
                        <a:buClr>
                          <a:srgbClr val="000000"/>
                        </a:buClr>
                        <a:buSzPts val="1600"/>
                        <a:buFont typeface="Arial"/>
                        <a:buNone/>
                      </a:pPr>
                      <a:r>
                        <a:rPr lang="fr-FR" sz="1400" b="0" u="none" strike="noStrike" cap="none" dirty="0">
                          <a:solidFill>
                            <a:schemeClr val="bg1"/>
                          </a:solidFill>
                          <a:latin typeface="Arial" panose="020B0604020202020204" pitchFamily="34" charset="0"/>
                          <a:ea typeface="Arial"/>
                          <a:cs typeface="Arial" panose="020B0604020202020204" pitchFamily="34" charset="0"/>
                          <a:sym typeface="Arial"/>
                        </a:rPr>
                        <a:t>26 ans et plus</a:t>
                      </a:r>
                      <a:endParaRPr sz="1400" b="0" u="none" strike="noStrike" cap="none" dirty="0">
                        <a:solidFill>
                          <a:schemeClr val="bg1"/>
                        </a:solidFill>
                        <a:latin typeface="Arial" panose="020B0604020202020204" pitchFamily="34" charset="0"/>
                        <a:ea typeface="Arial"/>
                        <a:cs typeface="Arial" panose="020B0604020202020204" pitchFamily="34" charset="0"/>
                        <a:sym typeface="Arial"/>
                      </a:endParaRPr>
                    </a:p>
                  </a:txBody>
                  <a:tcPr marL="91450" marR="91450" marT="45725" marB="457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tc>
                  <a:txBody>
                    <a:bodyPr/>
                    <a:lstStyle>
                      <a:lvl1pPr marL="0" algn="l" defTabSz="914400" rtl="0" eaLnBrk="1" latinLnBrk="0" hangingPunct="1">
                        <a:defRPr sz="1800" kern="1200">
                          <a:solidFill>
                            <a:schemeClr val="tx1"/>
                          </a:solidFill>
                          <a:latin typeface="Arial"/>
                        </a:defRPr>
                      </a:lvl1pPr>
                      <a:lvl2pPr marL="457200" algn="l" defTabSz="914400" rtl="0" eaLnBrk="1" latinLnBrk="0" hangingPunct="1">
                        <a:defRPr sz="1800" kern="1200">
                          <a:solidFill>
                            <a:schemeClr val="tx1"/>
                          </a:solidFill>
                          <a:latin typeface="Arial"/>
                        </a:defRPr>
                      </a:lvl2pPr>
                      <a:lvl3pPr marL="914400" algn="l" defTabSz="914400" rtl="0" eaLnBrk="1" latinLnBrk="0" hangingPunct="1">
                        <a:defRPr sz="1800" kern="1200">
                          <a:solidFill>
                            <a:schemeClr val="tx1"/>
                          </a:solidFill>
                          <a:latin typeface="Arial"/>
                        </a:defRPr>
                      </a:lvl3pPr>
                      <a:lvl4pPr marL="1371600" algn="l" defTabSz="914400" rtl="0" eaLnBrk="1" latinLnBrk="0" hangingPunct="1">
                        <a:defRPr sz="1800" kern="1200">
                          <a:solidFill>
                            <a:schemeClr val="tx1"/>
                          </a:solidFill>
                          <a:latin typeface="Arial"/>
                        </a:defRPr>
                      </a:lvl4pPr>
                      <a:lvl5pPr marL="1828800" algn="l" defTabSz="914400" rtl="0" eaLnBrk="1" latinLnBrk="0" hangingPunct="1">
                        <a:defRPr sz="1800" kern="1200">
                          <a:solidFill>
                            <a:schemeClr val="tx1"/>
                          </a:solidFill>
                          <a:latin typeface="Arial"/>
                        </a:defRPr>
                      </a:lvl5pPr>
                      <a:lvl6pPr marL="2286000" algn="l" defTabSz="914400" rtl="0" eaLnBrk="1" latinLnBrk="0" hangingPunct="1">
                        <a:defRPr sz="1800" kern="1200">
                          <a:solidFill>
                            <a:schemeClr val="tx1"/>
                          </a:solidFill>
                          <a:latin typeface="Arial"/>
                        </a:defRPr>
                      </a:lvl6pPr>
                      <a:lvl7pPr marL="2743200" algn="l" defTabSz="914400" rtl="0" eaLnBrk="1" latinLnBrk="0" hangingPunct="1">
                        <a:defRPr sz="1800" kern="1200">
                          <a:solidFill>
                            <a:schemeClr val="tx1"/>
                          </a:solidFill>
                          <a:latin typeface="Arial"/>
                        </a:defRPr>
                      </a:lvl7pPr>
                      <a:lvl8pPr marL="3200400" algn="l" defTabSz="914400" rtl="0" eaLnBrk="1" latinLnBrk="0" hangingPunct="1">
                        <a:defRPr sz="1800" kern="1200">
                          <a:solidFill>
                            <a:schemeClr val="tx1"/>
                          </a:solidFill>
                          <a:latin typeface="Arial"/>
                        </a:defRPr>
                      </a:lvl8pPr>
                      <a:lvl9pPr marL="3657600" algn="l" defTabSz="914400" rtl="0" eaLnBrk="1" latinLnBrk="0" hangingPunct="1">
                        <a:defRPr sz="1800" kern="1200">
                          <a:solidFill>
                            <a:schemeClr val="tx1"/>
                          </a:solidFill>
                          <a:latin typeface="Arial"/>
                        </a:defRPr>
                      </a:lvl9pPr>
                    </a:lstStyle>
                    <a:p>
                      <a:pPr algn="l"/>
                      <a:r>
                        <a:rPr lang="fr-FR" sz="1400" b="1" i="0" u="none" strike="noStrike" cap="none" dirty="0">
                          <a:solidFill>
                            <a:schemeClr val="bg1"/>
                          </a:solidFill>
                          <a:effectLst/>
                          <a:latin typeface="Arial" panose="020B0604020202020204" pitchFamily="34" charset="0"/>
                          <a:ea typeface="+mn-ea"/>
                          <a:cs typeface="Arial" panose="020B0604020202020204" pitchFamily="34" charset="0"/>
                          <a:sym typeface="Arial"/>
                        </a:rPr>
                        <a:t>1709,28 € </a:t>
                      </a:r>
                      <a:r>
                        <a:rPr lang="fr-FR" sz="1400" b="0" i="0" u="none" strike="noStrike" cap="none" dirty="0">
                          <a:solidFill>
                            <a:schemeClr val="bg1"/>
                          </a:solidFill>
                          <a:effectLst/>
                          <a:latin typeface="Arial" panose="020B0604020202020204" pitchFamily="34" charset="0"/>
                          <a:ea typeface="+mn-ea"/>
                          <a:cs typeface="Arial" panose="020B0604020202020204" pitchFamily="34" charset="0"/>
                          <a:sym typeface="Arial"/>
                        </a:rPr>
                        <a:t>(100% Smic) ou </a:t>
                      </a:r>
                      <a:r>
                        <a:rPr lang="fr-FR" sz="1400" b="1" i="0" u="none" strike="noStrike" cap="none" dirty="0">
                          <a:solidFill>
                            <a:schemeClr val="bg1"/>
                          </a:solidFill>
                          <a:effectLst/>
                          <a:latin typeface="Arial" panose="020B0604020202020204" pitchFamily="34" charset="0"/>
                          <a:ea typeface="+mn-ea"/>
                          <a:cs typeface="Arial" panose="020B0604020202020204" pitchFamily="34" charset="0"/>
                          <a:sym typeface="Arial"/>
                        </a:rPr>
                        <a:t>85% de la rémunération minimale conventionnelle</a:t>
                      </a:r>
                      <a:endParaRPr lang="fr-FR" sz="1400" b="1" dirty="0">
                        <a:solidFill>
                          <a:schemeClr val="bg1"/>
                        </a:solidFill>
                        <a:latin typeface="Arial" panose="020B0604020202020204" pitchFamily="34" charset="0"/>
                        <a:cs typeface="Arial" panose="020B0604020202020204" pitchFamily="34" charset="0"/>
                      </a:endParaRPr>
                    </a:p>
                  </a:txBody>
                  <a:tcPr marL="91450" marR="91450" marT="45725" marB="45725"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0001"/>
                  </a:ext>
                </a:extLst>
              </a:tr>
            </a:tbl>
          </a:graphicData>
        </a:graphic>
      </p:graphicFrame>
    </p:spTree>
    <p:extLst>
      <p:ext uri="{BB962C8B-B14F-4D97-AF65-F5344CB8AC3E}">
        <p14:creationId xmlns:p14="http://schemas.microsoft.com/office/powerpoint/2010/main" val="17804866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69387" y="873131"/>
            <a:ext cx="5456722" cy="390525"/>
          </a:xfrm>
        </p:spPr>
        <p:txBody>
          <a:bodyPr>
            <a:noAutofit/>
          </a:bodyPr>
          <a:lstStyle/>
          <a:p>
            <a:pPr marL="0" indent="0">
              <a:buNone/>
            </a:pPr>
            <a:r>
              <a:rPr lang="fr-FR" sz="4000" spc="0" dirty="0">
                <a:solidFill>
                  <a:srgbClr val="333331"/>
                </a:solidFill>
              </a:rPr>
              <a:t>Parcours expérimenté 3 mois</a:t>
            </a:r>
          </a:p>
          <a:p>
            <a:pPr marL="0" indent="0">
              <a:buNone/>
            </a:pPr>
            <a:endParaRPr lang="fr-FR" sz="4000" dirty="0">
              <a:solidFill>
                <a:srgbClr val="333331"/>
              </a:solidFill>
            </a:endParaRPr>
          </a:p>
        </p:txBody>
      </p:sp>
      <p:sp>
        <p:nvSpPr>
          <p:cNvPr id="6" name="Google Shape;782;p68">
            <a:extLst>
              <a:ext uri="{FF2B5EF4-FFF2-40B4-BE49-F238E27FC236}">
                <a16:creationId xmlns:a16="http://schemas.microsoft.com/office/drawing/2014/main" id="{3DE8DBFE-665A-5549-BDDB-2984A64D1AD6}"/>
              </a:ext>
            </a:extLst>
          </p:cNvPr>
          <p:cNvSpPr/>
          <p:nvPr/>
        </p:nvSpPr>
        <p:spPr>
          <a:xfrm>
            <a:off x="806451" y="5051006"/>
            <a:ext cx="5555100" cy="738600"/>
          </a:xfrm>
          <a:prstGeom prst="rect">
            <a:avLst/>
          </a:prstGeom>
          <a:noFill/>
          <a:ln>
            <a:noFill/>
          </a:ln>
        </p:spPr>
        <p:txBody>
          <a:bodyPr spcFirstLastPara="1" wrap="square" lIns="91425" tIns="45700" rIns="91425" bIns="45700" anchor="t" anchorCtr="0">
            <a:noAutofit/>
          </a:bodyPr>
          <a:lstStyle/>
          <a:p>
            <a:pPr marL="0" marR="0" lvl="0" indent="0" algn="l" rtl="0">
              <a:spcBef>
                <a:spcPts val="0"/>
              </a:spcBef>
              <a:spcAft>
                <a:spcPts val="0"/>
              </a:spcAft>
              <a:buNone/>
            </a:pPr>
            <a:r>
              <a:rPr lang="fr-FR" sz="1400" dirty="0">
                <a:solidFill>
                  <a:srgbClr val="E84525"/>
                </a:solidFill>
                <a:latin typeface="Arial"/>
                <a:ea typeface="Arial"/>
                <a:cs typeface="Arial"/>
                <a:sym typeface="Arial"/>
              </a:rPr>
              <a:t>Pour tous : recherche de prise en charge en autonomie</a:t>
            </a:r>
            <a:endParaRPr dirty="0"/>
          </a:p>
          <a:p>
            <a:pPr marL="0" marR="0" lvl="0" indent="0" algn="l" rtl="0">
              <a:spcBef>
                <a:spcPts val="0"/>
              </a:spcBef>
              <a:spcAft>
                <a:spcPts val="0"/>
              </a:spcAft>
              <a:buNone/>
            </a:pPr>
            <a:r>
              <a:rPr lang="fr-FR" sz="1400" dirty="0">
                <a:solidFill>
                  <a:srgbClr val="333331"/>
                </a:solidFill>
                <a:latin typeface="Arial"/>
                <a:ea typeface="Arial"/>
                <a:cs typeface="Arial"/>
                <a:sym typeface="Arial"/>
              </a:rPr>
              <a:t>Notamment auprès de votre région de résidence hors Auvergne Rhône-Alpes, Conseils Généraux, communes, financements privés</a:t>
            </a:r>
            <a:endParaRPr sz="1400" dirty="0">
              <a:solidFill>
                <a:srgbClr val="333331"/>
              </a:solidFill>
              <a:latin typeface="Arial"/>
              <a:ea typeface="Arial"/>
              <a:cs typeface="Arial"/>
              <a:sym typeface="Arial"/>
            </a:endParaRPr>
          </a:p>
        </p:txBody>
      </p:sp>
      <p:graphicFrame>
        <p:nvGraphicFramePr>
          <p:cNvPr id="13" name="Google Shape;806;p71">
            <a:extLst>
              <a:ext uri="{FF2B5EF4-FFF2-40B4-BE49-F238E27FC236}">
                <a16:creationId xmlns:a16="http://schemas.microsoft.com/office/drawing/2014/main" id="{5DFA1D6B-4088-A7E8-7877-26F0C9C61B38}"/>
              </a:ext>
            </a:extLst>
          </p:cNvPr>
          <p:cNvGraphicFramePr/>
          <p:nvPr/>
        </p:nvGraphicFramePr>
        <p:xfrm>
          <a:off x="895707" y="2421663"/>
          <a:ext cx="5204083" cy="2062530"/>
        </p:xfrm>
        <a:graphic>
          <a:graphicData uri="http://schemas.openxmlformats.org/drawingml/2006/table">
            <a:tbl>
              <a:tblPr firstRow="1" bandRow="1">
                <a:noFill/>
              </a:tblPr>
              <a:tblGrid>
                <a:gridCol w="3420639">
                  <a:extLst>
                    <a:ext uri="{9D8B030D-6E8A-4147-A177-3AD203B41FA5}">
                      <a16:colId xmlns:a16="http://schemas.microsoft.com/office/drawing/2014/main" val="20000"/>
                    </a:ext>
                  </a:extLst>
                </a:gridCol>
                <a:gridCol w="1783444">
                  <a:extLst>
                    <a:ext uri="{9D8B030D-6E8A-4147-A177-3AD203B41FA5}">
                      <a16:colId xmlns:a16="http://schemas.microsoft.com/office/drawing/2014/main" val="20001"/>
                    </a:ext>
                  </a:extLst>
                </a:gridCol>
              </a:tblGrid>
              <a:tr h="370850">
                <a:tc>
                  <a:txBody>
                    <a:bodyPr/>
                    <a:lstStyle/>
                    <a:p>
                      <a:pPr marL="0" marR="0" lvl="0" indent="0" algn="l" rtl="0">
                        <a:spcBef>
                          <a:spcPts val="0"/>
                        </a:spcBef>
                        <a:spcAft>
                          <a:spcPts val="0"/>
                        </a:spcAft>
                        <a:buNone/>
                      </a:pPr>
                      <a:endParaRPr sz="1600">
                        <a:solidFill>
                          <a:srgbClr val="333331"/>
                        </a:solidFill>
                        <a:latin typeface="Arial"/>
                        <a:ea typeface="Arial"/>
                        <a:cs typeface="Arial"/>
                        <a:sym typeface="Arial"/>
                      </a:endParaRPr>
                    </a:p>
                  </a:txBody>
                  <a:tcPr marL="91450" marR="91450" marT="45725" marB="45725">
                    <a:lnR w="12700" cap="flat" cmpd="sng">
                      <a:solidFill>
                        <a:srgbClr val="E8EFF1"/>
                      </a:solidFill>
                      <a:prstDash val="solid"/>
                      <a:round/>
                      <a:headEnd type="none" w="sm" len="sm"/>
                      <a:tailEnd type="none" w="sm" len="sm"/>
                    </a:lnR>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a:solidFill>
                            <a:srgbClr val="333331"/>
                          </a:solidFill>
                          <a:latin typeface="Arial"/>
                          <a:ea typeface="Arial"/>
                          <a:cs typeface="Arial"/>
                          <a:sym typeface="Arial"/>
                        </a:rPr>
                        <a:t>Frais de formation*</a:t>
                      </a:r>
                      <a:endParaRPr/>
                    </a:p>
                  </a:txBody>
                  <a:tcPr marL="91450" marR="91450" marT="45725" marB="45725">
                    <a:lnL w="12700" cap="flat" cmpd="sng">
                      <a:solidFill>
                        <a:srgbClr val="E8EFF1"/>
                      </a:solidFill>
                      <a:prstDash val="solid"/>
                      <a:round/>
                      <a:headEnd type="none" w="sm" len="sm"/>
                      <a:tailEnd type="none" w="sm" len="sm"/>
                    </a:lnL>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spcBef>
                          <a:spcPts val="0"/>
                        </a:spcBef>
                        <a:spcAft>
                          <a:spcPts val="0"/>
                        </a:spcAft>
                        <a:buNone/>
                      </a:pPr>
                      <a:r>
                        <a:rPr lang="fr-FR" sz="1600" dirty="0">
                          <a:solidFill>
                            <a:srgbClr val="333331"/>
                          </a:solidFill>
                          <a:latin typeface="Arial"/>
                          <a:ea typeface="Arial"/>
                          <a:cs typeface="Arial"/>
                          <a:sym typeface="Arial"/>
                        </a:rPr>
                        <a:t>Responsable RH et Finances</a:t>
                      </a:r>
                      <a:endParaRPr dirty="0"/>
                    </a:p>
                  </a:txBody>
                  <a:tcPr marL="91450" marR="91450" marT="45725" marB="45725" anchor="ctr">
                    <a:lnR w="12700" cap="flat" cmpd="sng">
                      <a:solidFill>
                        <a:srgbClr val="E8EFF1"/>
                      </a:solidFill>
                      <a:prstDash val="solid"/>
                      <a:round/>
                      <a:headEnd type="none" w="sm" len="sm"/>
                      <a:tailEnd type="none" w="sm" len="sm"/>
                    </a:lnR>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6 688 €</a:t>
                      </a:r>
                      <a:endParaRPr dirty="0"/>
                    </a:p>
                  </a:txBody>
                  <a:tcPr marL="91450" marR="91450" marT="45725" marB="45725" anchor="ctr">
                    <a:lnL w="12700" cap="flat" cmpd="sng">
                      <a:solidFill>
                        <a:srgbClr val="E8EFF1"/>
                      </a:solidFill>
                      <a:prstDash val="solid"/>
                      <a:round/>
                      <a:headEnd type="none" w="sm" len="sm"/>
                      <a:tailEnd type="none" w="sm" len="sm"/>
                    </a:lnL>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spcBef>
                          <a:spcPts val="0"/>
                        </a:spcBef>
                        <a:spcAft>
                          <a:spcPts val="0"/>
                        </a:spcAft>
                        <a:buNone/>
                      </a:pPr>
                      <a:r>
                        <a:rPr lang="fr-FR" sz="1600" dirty="0">
                          <a:solidFill>
                            <a:srgbClr val="333331"/>
                          </a:solidFill>
                          <a:latin typeface="Arial"/>
                          <a:ea typeface="Arial"/>
                          <a:cs typeface="Arial"/>
                          <a:sym typeface="Arial"/>
                        </a:rPr>
                        <a:t>Coordinateur de programme</a:t>
                      </a:r>
                      <a:endParaRPr dirty="0"/>
                    </a:p>
                  </a:txBody>
                  <a:tcPr marL="91450" marR="91450" marT="45725" marB="45725" anchor="ctr">
                    <a:lnR w="12700" cap="flat" cmpd="sng">
                      <a:solidFill>
                        <a:srgbClr val="E8EFF1"/>
                      </a:solidFill>
                      <a:prstDash val="solid"/>
                      <a:round/>
                      <a:headEnd type="none" w="sm" len="sm"/>
                      <a:tailEnd type="none" w="sm" len="sm"/>
                    </a:lnR>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6 688 €</a:t>
                      </a:r>
                      <a:endParaRPr dirty="0"/>
                    </a:p>
                  </a:txBody>
                  <a:tcPr marL="91450" marR="91450" marT="45725" marB="45725" anchor="ctr">
                    <a:lnL w="12700" cap="flat" cmpd="sng">
                      <a:solidFill>
                        <a:srgbClr val="E8EFF1"/>
                      </a:solidFill>
                      <a:prstDash val="solid"/>
                      <a:round/>
                      <a:headEnd type="none" w="sm" len="sm"/>
                      <a:tailEnd type="none" w="sm" len="sm"/>
                    </a:lnL>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333331"/>
                        </a:buClr>
                        <a:buSzPts val="1600"/>
                        <a:buFont typeface="Arial"/>
                        <a:buNone/>
                      </a:pPr>
                      <a:r>
                        <a:rPr lang="fr-FR" sz="1600" dirty="0">
                          <a:solidFill>
                            <a:srgbClr val="333331"/>
                          </a:solidFill>
                          <a:latin typeface="Arial"/>
                          <a:ea typeface="Arial"/>
                          <a:cs typeface="Arial"/>
                          <a:sym typeface="Arial"/>
                        </a:rPr>
                        <a:t>Responsable Logistique</a:t>
                      </a:r>
                      <a:endParaRPr dirty="0"/>
                    </a:p>
                  </a:txBody>
                  <a:tcPr marL="91450" marR="91450" marT="45725" marB="45725" anchor="ctr">
                    <a:lnR w="12700" cap="flat" cmpd="sng">
                      <a:solidFill>
                        <a:srgbClr val="E8EFF1"/>
                      </a:solidFill>
                      <a:prstDash val="solid"/>
                      <a:round/>
                      <a:headEnd type="none" w="sm" len="sm"/>
                      <a:tailEnd type="none" w="sm" len="sm"/>
                    </a:lnR>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6 688 €</a:t>
                      </a:r>
                      <a:endParaRPr dirty="0"/>
                    </a:p>
                  </a:txBody>
                  <a:tcPr marL="91450" marR="91450" marT="45725" marB="45725" anchor="ctr">
                    <a:lnL w="12700" cap="flat" cmpd="sng">
                      <a:solidFill>
                        <a:srgbClr val="E8EFF1"/>
                      </a:solidFill>
                      <a:prstDash val="solid"/>
                      <a:round/>
                      <a:headEnd type="none" w="sm" len="sm"/>
                      <a:tailEnd type="none" w="sm" len="sm"/>
                    </a:lnL>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3"/>
                  </a:ext>
                </a:extLst>
              </a:tr>
              <a:tr h="370850">
                <a:tc>
                  <a:txBody>
                    <a:bodyPr/>
                    <a:lstStyle/>
                    <a:p>
                      <a:pPr marL="0" marR="0" lvl="0" indent="0" algn="l" rtl="0">
                        <a:lnSpc>
                          <a:spcPct val="100000"/>
                        </a:lnSpc>
                        <a:spcBef>
                          <a:spcPts val="0"/>
                        </a:spcBef>
                        <a:spcAft>
                          <a:spcPts val="0"/>
                        </a:spcAft>
                        <a:buClr>
                          <a:srgbClr val="333331"/>
                        </a:buClr>
                        <a:buSzPts val="1600"/>
                        <a:buFont typeface="Arial"/>
                        <a:buNone/>
                      </a:pPr>
                      <a:r>
                        <a:rPr lang="fr-FR" sz="1600">
                          <a:solidFill>
                            <a:srgbClr val="333331"/>
                          </a:solidFill>
                          <a:latin typeface="Arial"/>
                          <a:ea typeface="Arial"/>
                          <a:cs typeface="Arial"/>
                          <a:sym typeface="Arial"/>
                        </a:rPr>
                        <a:t>Humanitarian Programme Manager</a:t>
                      </a:r>
                      <a:endParaRPr/>
                    </a:p>
                  </a:txBody>
                  <a:tcPr marL="91450" marR="91450" marT="45725" marB="45725" anchor="ctr">
                    <a:lnR w="12700" cap="flat" cmpd="sng">
                      <a:solidFill>
                        <a:srgbClr val="E8EFF1"/>
                      </a:solidFill>
                      <a:prstDash val="solid"/>
                      <a:round/>
                      <a:headEnd type="none" w="sm" len="sm"/>
                      <a:tailEnd type="none" w="sm" len="sm"/>
                    </a:lnR>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tc>
                  <a:txBody>
                    <a:bodyPr/>
                    <a:lstStyle/>
                    <a:p>
                      <a:pPr marL="0" marR="0" lvl="0" indent="0" algn="ctr" rtl="0">
                        <a:spcBef>
                          <a:spcPts val="0"/>
                        </a:spcBef>
                        <a:spcAft>
                          <a:spcPts val="0"/>
                        </a:spcAft>
                        <a:buNone/>
                      </a:pPr>
                      <a:r>
                        <a:rPr lang="fr-FR" sz="1600" dirty="0">
                          <a:solidFill>
                            <a:srgbClr val="333331"/>
                          </a:solidFill>
                          <a:latin typeface="Arial"/>
                          <a:ea typeface="Arial"/>
                          <a:cs typeface="Arial"/>
                          <a:sym typeface="Arial"/>
                        </a:rPr>
                        <a:t>6 688 €</a:t>
                      </a:r>
                      <a:endParaRPr dirty="0"/>
                    </a:p>
                  </a:txBody>
                  <a:tcPr marL="91450" marR="91450" marT="45725" marB="45725" anchor="ctr">
                    <a:lnL w="12700" cap="flat" cmpd="sng">
                      <a:solidFill>
                        <a:srgbClr val="E8EFF1"/>
                      </a:solidFill>
                      <a:prstDash val="solid"/>
                      <a:round/>
                      <a:headEnd type="none" w="sm" len="sm"/>
                      <a:tailEnd type="none" w="sm" len="sm"/>
                    </a:lnL>
                    <a:lnT w="12700" cap="flat" cmpd="sng">
                      <a:solidFill>
                        <a:srgbClr val="E8EFF1"/>
                      </a:solidFill>
                      <a:prstDash val="solid"/>
                      <a:round/>
                      <a:headEnd type="none" w="sm" len="sm"/>
                      <a:tailEnd type="none" w="sm" len="sm"/>
                    </a:lnT>
                    <a:lnB w="12700" cap="flat" cmpd="sng">
                      <a:solidFill>
                        <a:srgbClr val="E8EFF1"/>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4" name="Google Shape;805;p71">
            <a:extLst>
              <a:ext uri="{FF2B5EF4-FFF2-40B4-BE49-F238E27FC236}">
                <a16:creationId xmlns:a16="http://schemas.microsoft.com/office/drawing/2014/main" id="{B4021959-5FCC-90F1-EFA7-2550987DACDF}"/>
              </a:ext>
            </a:extLst>
          </p:cNvPr>
          <p:cNvSpPr txBox="1"/>
          <p:nvPr/>
        </p:nvSpPr>
        <p:spPr>
          <a:xfrm>
            <a:off x="6891600" y="665354"/>
            <a:ext cx="5048609" cy="6324768"/>
          </a:xfrm>
          <a:prstGeom prst="rect">
            <a:avLst/>
          </a:prstGeom>
          <a:noFill/>
          <a:ln>
            <a:noFill/>
          </a:ln>
        </p:spPr>
        <p:txBody>
          <a:bodyPr spcFirstLastPara="1" wrap="square" lIns="91425" tIns="45700" rIns="91425" bIns="45700" anchor="t" anchorCtr="0">
            <a:spAutoFit/>
          </a:bodyPr>
          <a:lstStyle/>
          <a:p>
            <a:pPr marL="0" marR="0" lvl="0" indent="0" rtl="0">
              <a:spcBef>
                <a:spcPts val="0"/>
              </a:spcBef>
              <a:spcAft>
                <a:spcPts val="0"/>
              </a:spcAft>
              <a:buNone/>
            </a:pPr>
            <a:r>
              <a:rPr lang="fr-FR" sz="2100" b="1" dirty="0">
                <a:solidFill>
                  <a:schemeClr val="lt1"/>
                </a:solidFill>
                <a:latin typeface="Arial" panose="020B0604020202020204" pitchFamily="34" charset="0"/>
                <a:ea typeface="Arial"/>
                <a:cs typeface="Arial" panose="020B0604020202020204" pitchFamily="34" charset="0"/>
                <a:sym typeface="Arial"/>
              </a:rPr>
              <a:t>Quelques pistes</a:t>
            </a:r>
            <a:br>
              <a:rPr lang="fr-FR" sz="2400" dirty="0">
                <a:solidFill>
                  <a:schemeClr val="lt1"/>
                </a:solidFill>
                <a:latin typeface="Arial" panose="020B0604020202020204" pitchFamily="34" charset="0"/>
                <a:ea typeface="Arial"/>
                <a:cs typeface="Arial" panose="020B0604020202020204" pitchFamily="34" charset="0"/>
                <a:sym typeface="Arial"/>
              </a:rPr>
            </a:br>
            <a:r>
              <a:rPr lang="fr-FR" sz="2400" dirty="0">
                <a:solidFill>
                  <a:schemeClr val="lt1"/>
                </a:solidFill>
                <a:latin typeface="Arial" panose="020B0604020202020204" pitchFamily="34" charset="0"/>
                <a:ea typeface="Arial"/>
                <a:cs typeface="Arial" panose="020B0604020202020204" pitchFamily="34" charset="0"/>
                <a:sym typeface="Arial"/>
              </a:rPr>
              <a:t> </a:t>
            </a:r>
            <a:endParaRPr dirty="0">
              <a:latin typeface="Arial" panose="020B0604020202020204" pitchFamily="34" charset="0"/>
              <a:cs typeface="Arial" panose="020B0604020202020204" pitchFamily="34" charset="0"/>
            </a:endParaRPr>
          </a:p>
          <a:p>
            <a:pPr marL="342900" marR="0" lvl="0" indent="-342900" algn="l" rtl="0">
              <a:spcBef>
                <a:spcPts val="0"/>
              </a:spcBef>
              <a:spcAft>
                <a:spcPts val="0"/>
              </a:spcAft>
              <a:buClr>
                <a:schemeClr val="lt1"/>
              </a:buClr>
              <a:buSzPts val="1400"/>
              <a:buFont typeface="Arial"/>
              <a:buChar char="•"/>
            </a:pPr>
            <a:r>
              <a:rPr lang="fr-FR" sz="1600" b="1" dirty="0">
                <a:solidFill>
                  <a:schemeClr val="lt1"/>
                </a:solidFill>
                <a:latin typeface="Arial" panose="020B0604020202020204" pitchFamily="34" charset="0"/>
                <a:ea typeface="Arial"/>
                <a:cs typeface="Arial" panose="020B0604020202020204" pitchFamily="34" charset="0"/>
                <a:sym typeface="Arial"/>
              </a:rPr>
              <a:t>Pôle Emploi </a:t>
            </a:r>
            <a:r>
              <a:rPr lang="fr-FR" sz="1600" dirty="0">
                <a:solidFill>
                  <a:schemeClr val="lt1"/>
                </a:solidFill>
                <a:latin typeface="Arial" panose="020B0604020202020204" pitchFamily="34" charset="0"/>
                <a:ea typeface="Arial"/>
                <a:cs typeface="Arial" panose="020B0604020202020204" pitchFamily="34" charset="0"/>
                <a:sym typeface="Arial"/>
              </a:rPr>
              <a:t>(Aide individuelle à la Formation, </a:t>
            </a:r>
            <a:r>
              <a:rPr lang="fr-FR" sz="1600" dirty="0" err="1">
                <a:solidFill>
                  <a:schemeClr val="lt1"/>
                </a:solidFill>
                <a:latin typeface="Arial" panose="020B0604020202020204" pitchFamily="34" charset="0"/>
                <a:ea typeface="Arial"/>
                <a:cs typeface="Arial" panose="020B0604020202020204" pitchFamily="34" charset="0"/>
                <a:sym typeface="Arial"/>
              </a:rPr>
              <a:t>etc</a:t>
            </a:r>
            <a:r>
              <a:rPr lang="fr-FR" sz="1600" dirty="0">
                <a:solidFill>
                  <a:schemeClr val="lt1"/>
                </a:solidFill>
                <a:latin typeface="Arial" panose="020B0604020202020204" pitchFamily="34" charset="0"/>
                <a:ea typeface="Arial"/>
                <a:cs typeface="Arial" panose="020B0604020202020204" pitchFamily="34" charset="0"/>
                <a:sym typeface="Arial"/>
              </a:rPr>
              <a:t>)</a:t>
            </a:r>
            <a:endParaRPr sz="1600" dirty="0">
              <a:latin typeface="Arial" panose="020B0604020202020204" pitchFamily="34" charset="0"/>
              <a:cs typeface="Arial" panose="020B0604020202020204" pitchFamily="34" charset="0"/>
            </a:endParaRPr>
          </a:p>
          <a:p>
            <a:pPr marL="342900" marR="0" lvl="0" indent="-254000" algn="l" rtl="0">
              <a:spcBef>
                <a:spcPts val="0"/>
              </a:spcBef>
              <a:spcAft>
                <a:spcPts val="0"/>
              </a:spcAft>
              <a:buClr>
                <a:schemeClr val="dk1"/>
              </a:buClr>
              <a:buSzPts val="1400"/>
              <a:buFont typeface="Arial"/>
              <a:buNone/>
            </a:pPr>
            <a:endParaRPr sz="1600" dirty="0">
              <a:solidFill>
                <a:srgbClr val="595959"/>
              </a:solidFill>
              <a:latin typeface="Arial" panose="020B0604020202020204" pitchFamily="34" charset="0"/>
              <a:ea typeface="Arial"/>
              <a:cs typeface="Arial" panose="020B0604020202020204" pitchFamily="34" charset="0"/>
              <a:sym typeface="Arial"/>
            </a:endParaRPr>
          </a:p>
          <a:p>
            <a:pPr marL="342900" marR="0" lvl="0" indent="-342900" algn="l" rtl="0">
              <a:spcBef>
                <a:spcPts val="0"/>
              </a:spcBef>
              <a:spcAft>
                <a:spcPts val="0"/>
              </a:spcAft>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Votre employeur</a:t>
            </a:r>
            <a:endParaRPr sz="1600" dirty="0">
              <a:latin typeface="Arial" panose="020B0604020202020204" pitchFamily="34" charset="0"/>
              <a:cs typeface="Arial" panose="020B0604020202020204" pitchFamily="34" charset="0"/>
            </a:endParaRPr>
          </a:p>
          <a:p>
            <a:pPr marL="342900" marR="0" lvl="0" indent="-254000" algn="l" rtl="0">
              <a:spcBef>
                <a:spcPts val="0"/>
              </a:spcBef>
              <a:spcAft>
                <a:spcPts val="0"/>
              </a:spcAft>
              <a:buClr>
                <a:schemeClr val="dk1"/>
              </a:buClr>
              <a:buSzPts val="1400"/>
              <a:buFont typeface="Arial"/>
              <a:buNone/>
            </a:pPr>
            <a:endParaRPr sz="1600" dirty="0">
              <a:solidFill>
                <a:schemeClr val="lt1"/>
              </a:solidFill>
              <a:latin typeface="Arial" panose="020B0604020202020204" pitchFamily="34" charset="0"/>
              <a:ea typeface="Arial"/>
              <a:cs typeface="Arial" panose="020B0604020202020204" pitchFamily="34" charset="0"/>
              <a:sym typeface="Arial"/>
            </a:endParaRPr>
          </a:p>
          <a:p>
            <a:pPr marL="285750" indent="-285750">
              <a:buClr>
                <a:schemeClr val="lt1"/>
              </a:buClr>
              <a:buSzPts val="1400"/>
              <a:buFont typeface="Arial"/>
              <a:buChar char="•"/>
            </a:pPr>
            <a:r>
              <a:rPr lang="fr-FR" sz="1600" dirty="0">
                <a:solidFill>
                  <a:schemeClr val="lt1"/>
                </a:solidFill>
                <a:latin typeface="Arial" panose="020B0604020202020204" pitchFamily="34" charset="0"/>
                <a:ea typeface="Arial"/>
                <a:cs typeface="Arial" panose="020B0604020202020204" pitchFamily="34" charset="0"/>
                <a:sym typeface="Arial"/>
              </a:rPr>
              <a:t>En utilisant votre </a:t>
            </a:r>
            <a:r>
              <a:rPr lang="fr-FR" sz="1600" b="1" dirty="0">
                <a:solidFill>
                  <a:schemeClr val="lt1"/>
                </a:solidFill>
                <a:latin typeface="Arial" panose="020B0604020202020204" pitchFamily="34" charset="0"/>
                <a:ea typeface="Arial"/>
                <a:cs typeface="Arial" panose="020B0604020202020204" pitchFamily="34" charset="0"/>
                <a:sym typeface="Arial"/>
              </a:rPr>
              <a:t>Compte Personnel de Formation </a:t>
            </a:r>
            <a:r>
              <a:rPr lang="fr-FR" sz="1600" dirty="0">
                <a:solidFill>
                  <a:schemeClr val="lt1"/>
                </a:solidFill>
                <a:latin typeface="Arial" panose="020B0604020202020204" pitchFamily="34" charset="0"/>
                <a:ea typeface="Arial"/>
                <a:cs typeface="Arial" panose="020B0604020202020204" pitchFamily="34" charset="0"/>
                <a:sym typeface="Arial"/>
              </a:rPr>
              <a:t>: consultez vos droits sur le site </a:t>
            </a:r>
            <a:r>
              <a:rPr lang="fr-FR" sz="1600" dirty="0" err="1">
                <a:solidFill>
                  <a:schemeClr val="lt1"/>
                </a:solidFill>
                <a:latin typeface="Arial" panose="020B0604020202020204" pitchFamily="34" charset="0"/>
                <a:ea typeface="Arial"/>
                <a:cs typeface="Arial" panose="020B0604020202020204" pitchFamily="34" charset="0"/>
                <a:sym typeface="Arial"/>
              </a:rPr>
              <a:t>moncompteformation.fr</a:t>
            </a:r>
            <a:r>
              <a:rPr lang="fr-FR" sz="1600" dirty="0">
                <a:solidFill>
                  <a:schemeClr val="lt1"/>
                </a:solidFill>
                <a:latin typeface="Arial" panose="020B0604020202020204" pitchFamily="34" charset="0"/>
                <a:ea typeface="Arial"/>
                <a:cs typeface="Arial" panose="020B0604020202020204" pitchFamily="34" charset="0"/>
                <a:sym typeface="Arial"/>
              </a:rPr>
              <a:t> puis recherchez la formation (pour vous aider, cette information figure sur notre site internet)</a:t>
            </a:r>
          </a:p>
          <a:p>
            <a:pPr marR="0" lvl="0" algn="l" rtl="0">
              <a:spcBef>
                <a:spcPts val="0"/>
              </a:spcBef>
              <a:spcAft>
                <a:spcPts val="0"/>
              </a:spcAft>
              <a:buClr>
                <a:schemeClr val="lt1"/>
              </a:buClr>
              <a:buSzPts val="1400"/>
            </a:pPr>
            <a:endParaRPr lang="fr-FR" sz="1400" dirty="0">
              <a:solidFill>
                <a:schemeClr val="lt1"/>
              </a:solidFill>
              <a:latin typeface="Arial" panose="020B0604020202020204" pitchFamily="34" charset="0"/>
              <a:ea typeface="Arial"/>
              <a:cs typeface="Arial" panose="020B0604020202020204" pitchFamily="34" charset="0"/>
              <a:sym typeface="Arial"/>
            </a:endParaRPr>
          </a:p>
          <a:p>
            <a:pPr marL="285750" indent="-285750">
              <a:buClr>
                <a:schemeClr val="lt1"/>
              </a:buClr>
              <a:buSzPts val="1400"/>
              <a:buFont typeface="Arial"/>
              <a:buChar char="•"/>
            </a:pPr>
            <a:r>
              <a:rPr lang="fr-FR" sz="1600" dirty="0">
                <a:solidFill>
                  <a:schemeClr val="lt1"/>
                </a:solidFill>
                <a:latin typeface="Arial" panose="020B0604020202020204" pitchFamily="34" charset="0"/>
                <a:cs typeface="Arial" panose="020B0604020202020204" pitchFamily="34" charset="0"/>
              </a:rPr>
              <a:t>Paiement en </a:t>
            </a:r>
            <a:r>
              <a:rPr lang="fr-FR" sz="1600" b="1" dirty="0">
                <a:solidFill>
                  <a:schemeClr val="lt1"/>
                </a:solidFill>
                <a:latin typeface="Arial" panose="020B0604020202020204" pitchFamily="34" charset="0"/>
                <a:cs typeface="Arial" panose="020B0604020202020204" pitchFamily="34" charset="0"/>
              </a:rPr>
              <a:t>3 échéances </a:t>
            </a:r>
            <a:r>
              <a:rPr lang="fr-FR" sz="1600" dirty="0">
                <a:solidFill>
                  <a:schemeClr val="lt1"/>
                </a:solidFill>
                <a:latin typeface="Arial" panose="020B0604020202020204" pitchFamily="34" charset="0"/>
                <a:cs typeface="Arial" panose="020B0604020202020204" pitchFamily="34" charset="0"/>
              </a:rPr>
              <a:t>pendant la période de formation en centre</a:t>
            </a:r>
            <a:endParaRPr lang="fr-FR" sz="1600" dirty="0">
              <a:latin typeface="Arial" panose="020B0604020202020204" pitchFamily="34" charset="0"/>
              <a:cs typeface="Arial" panose="020B0604020202020204" pitchFamily="34" charset="0"/>
            </a:endParaRPr>
          </a:p>
          <a:p>
            <a:pPr marL="285750" marR="0" lvl="0" indent="-285750" algn="l" rtl="0">
              <a:spcBef>
                <a:spcPts val="0"/>
              </a:spcBef>
              <a:spcAft>
                <a:spcPts val="0"/>
              </a:spcAft>
              <a:buClr>
                <a:schemeClr val="lt1"/>
              </a:buClr>
              <a:buSzPts val="1400"/>
              <a:buFont typeface="Arial"/>
              <a:buChar char="•"/>
            </a:pPr>
            <a:endParaRPr lang="fr-FR" sz="1400" dirty="0">
              <a:solidFill>
                <a:schemeClr val="lt1"/>
              </a:solidFill>
              <a:latin typeface="Arial" panose="020B0604020202020204" pitchFamily="34" charset="0"/>
              <a:ea typeface="Arial"/>
              <a:cs typeface="Arial" panose="020B0604020202020204" pitchFamily="34" charset="0"/>
              <a:sym typeface="Arial"/>
            </a:endParaRPr>
          </a:p>
          <a:p>
            <a:pPr marL="0" lvl="0" indent="0" algn="l" rtl="0">
              <a:spcBef>
                <a:spcPts val="0"/>
              </a:spcBef>
              <a:spcAft>
                <a:spcPts val="0"/>
              </a:spcAft>
              <a:buNone/>
            </a:pPr>
            <a:r>
              <a:rPr lang="fr-FR" dirty="0">
                <a:solidFill>
                  <a:schemeClr val="lt1"/>
                </a:solidFill>
                <a:latin typeface="Arial" panose="020B0604020202020204" pitchFamily="34" charset="0"/>
                <a:cs typeface="Arial" panose="020B0604020202020204" pitchFamily="34" charset="0"/>
              </a:rPr>
              <a:t>Dans la mesure où la </a:t>
            </a:r>
            <a:r>
              <a:rPr lang="fr-FR" dirty="0" err="1">
                <a:solidFill>
                  <a:schemeClr val="lt1"/>
                </a:solidFill>
                <a:latin typeface="Arial" panose="020B0604020202020204" pitchFamily="34" charset="0"/>
                <a:cs typeface="Arial" panose="020B0604020202020204" pitchFamily="34" charset="0"/>
              </a:rPr>
              <a:t>Région</a:t>
            </a:r>
            <a:r>
              <a:rPr lang="fr-FR" dirty="0">
                <a:solidFill>
                  <a:schemeClr val="lt1"/>
                </a:solidFill>
                <a:latin typeface="Arial" panose="020B0604020202020204" pitchFamily="34" charset="0"/>
                <a:cs typeface="Arial" panose="020B0604020202020204" pitchFamily="34" charset="0"/>
              </a:rPr>
              <a:t> Auvergne-Rhône-Alpes participe déjà au financement des Parcours 6 mois, il est inutile de les solliciter pour les Parcours Expérimentés 3 mois.</a:t>
            </a:r>
            <a:endParaRPr sz="1400" dirty="0">
              <a:solidFill>
                <a:schemeClr val="lt1"/>
              </a:solidFill>
              <a:latin typeface="Arial" panose="020B0604020202020204" pitchFamily="34" charset="0"/>
              <a:ea typeface="Arial"/>
              <a:cs typeface="Arial" panose="020B0604020202020204" pitchFamily="34" charset="0"/>
              <a:sym typeface="Arial"/>
            </a:endParaRPr>
          </a:p>
          <a:p>
            <a:pPr marL="0" marR="0" lvl="0" indent="0" algn="l" rtl="0">
              <a:spcBef>
                <a:spcPts val="0"/>
              </a:spcBef>
              <a:spcAft>
                <a:spcPts val="0"/>
              </a:spcAft>
              <a:buClr>
                <a:schemeClr val="dk1"/>
              </a:buClr>
              <a:buSzPts val="1400"/>
              <a:buFont typeface="Arial"/>
              <a:buNone/>
            </a:pPr>
            <a:endParaRPr sz="1400" dirty="0">
              <a:solidFill>
                <a:schemeClr val="lt1"/>
              </a:solidFill>
              <a:latin typeface="Arial" panose="020B0604020202020204" pitchFamily="34" charset="0"/>
              <a:ea typeface="Arial"/>
              <a:cs typeface="Arial" panose="020B0604020202020204" pitchFamily="34" charset="0"/>
              <a:sym typeface="Arial"/>
            </a:endParaRPr>
          </a:p>
          <a:p>
            <a:pPr marL="0" marR="0" lvl="0" indent="0" rtl="0">
              <a:spcBef>
                <a:spcPts val="0"/>
              </a:spcBef>
              <a:spcAft>
                <a:spcPts val="0"/>
              </a:spcAft>
              <a:buNone/>
            </a:pPr>
            <a:r>
              <a:rPr lang="fr-FR" sz="1400" dirty="0">
                <a:solidFill>
                  <a:schemeClr val="lt1"/>
                </a:solidFill>
                <a:latin typeface="Arial" panose="020B0604020202020204" pitchFamily="34" charset="0"/>
                <a:ea typeface="Arial"/>
                <a:cs typeface="Arial" panose="020B0604020202020204" pitchFamily="34" charset="0"/>
                <a:sym typeface="Arial"/>
              </a:rPr>
              <a:t>D’autres pistes à explorer sur notre site internet </a:t>
            </a:r>
            <a:br>
              <a:rPr lang="fr-FR" sz="1400" dirty="0">
                <a:solidFill>
                  <a:schemeClr val="lt1"/>
                </a:solidFill>
                <a:latin typeface="Arial" panose="020B0604020202020204" pitchFamily="34" charset="0"/>
                <a:ea typeface="Arial"/>
                <a:cs typeface="Arial" panose="020B0604020202020204" pitchFamily="34" charset="0"/>
                <a:sym typeface="Arial"/>
              </a:rPr>
            </a:br>
            <a:r>
              <a:rPr lang="fr-FR" sz="1400" dirty="0">
                <a:solidFill>
                  <a:schemeClr val="lt1"/>
                </a:solidFill>
                <a:latin typeface="Arial" panose="020B0604020202020204" pitchFamily="34" charset="0"/>
                <a:ea typeface="Arial"/>
                <a:cs typeface="Arial" panose="020B0604020202020204" pitchFamily="34" charset="0"/>
                <a:sym typeface="Arial"/>
              </a:rPr>
              <a:t>&gt; page Financements</a:t>
            </a:r>
            <a:endParaRPr dirty="0">
              <a:latin typeface="Arial" panose="020B0604020202020204" pitchFamily="34" charset="0"/>
              <a:cs typeface="Arial" panose="020B0604020202020204" pitchFamily="34" charset="0"/>
            </a:endParaRPr>
          </a:p>
          <a:p>
            <a:pPr marL="342900" marR="0" lvl="0" indent="-254000" algn="l" rtl="0">
              <a:spcBef>
                <a:spcPts val="0"/>
              </a:spcBef>
              <a:spcAft>
                <a:spcPts val="0"/>
              </a:spcAft>
              <a:buClr>
                <a:schemeClr val="dk1"/>
              </a:buClr>
              <a:buSzPts val="1400"/>
              <a:buFont typeface="Arial"/>
              <a:buNone/>
            </a:pPr>
            <a:endParaRPr sz="1400" dirty="0">
              <a:solidFill>
                <a:schemeClr val="lt1"/>
              </a:solidFill>
              <a:latin typeface="Arial" panose="020B0604020202020204" pitchFamily="34" charset="0"/>
              <a:ea typeface="Arial"/>
              <a:cs typeface="Arial" panose="020B0604020202020204" pitchFamily="34" charset="0"/>
              <a:sym typeface="Arial"/>
            </a:endParaRPr>
          </a:p>
        </p:txBody>
      </p:sp>
    </p:spTree>
    <p:extLst>
      <p:ext uri="{BB962C8B-B14F-4D97-AF65-F5344CB8AC3E}">
        <p14:creationId xmlns:p14="http://schemas.microsoft.com/office/powerpoint/2010/main" val="368563913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23902" y="835248"/>
            <a:ext cx="5456722" cy="390525"/>
          </a:xfrm>
        </p:spPr>
        <p:txBody>
          <a:bodyPr>
            <a:noAutofit/>
          </a:bodyPr>
          <a:lstStyle/>
          <a:p>
            <a:pPr marL="0" indent="0">
              <a:buNone/>
            </a:pPr>
            <a:r>
              <a:rPr lang="fr-FR" sz="4000" spc="0" dirty="0" err="1">
                <a:solidFill>
                  <a:srgbClr val="333331"/>
                </a:solidFill>
              </a:rPr>
              <a:t>Bachelor</a:t>
            </a:r>
            <a:r>
              <a:rPr lang="fr-FR" sz="4000" spc="0" dirty="0">
                <a:solidFill>
                  <a:srgbClr val="333331"/>
                </a:solidFill>
              </a:rPr>
              <a:t> </a:t>
            </a:r>
            <a:r>
              <a:rPr lang="fr-FR" sz="4000" spc="0" dirty="0" err="1">
                <a:solidFill>
                  <a:srgbClr val="333331"/>
                </a:solidFill>
              </a:rPr>
              <a:t>post-bac</a:t>
            </a:r>
            <a:r>
              <a:rPr lang="fr-FR" sz="4000" spc="0" dirty="0">
                <a:solidFill>
                  <a:srgbClr val="333331"/>
                </a:solidFill>
              </a:rPr>
              <a:t> </a:t>
            </a:r>
            <a:br>
              <a:rPr lang="fr-FR" sz="4000" spc="0" dirty="0">
                <a:solidFill>
                  <a:srgbClr val="333331"/>
                </a:solidFill>
              </a:rPr>
            </a:br>
            <a:r>
              <a:rPr lang="fr-FR" sz="4000" spc="0" dirty="0">
                <a:solidFill>
                  <a:srgbClr val="333331"/>
                </a:solidFill>
              </a:rPr>
              <a:t>en 3 ans</a:t>
            </a:r>
          </a:p>
          <a:p>
            <a:pPr marL="0" indent="0">
              <a:buNone/>
            </a:pPr>
            <a:endParaRPr lang="fr-FR" sz="4000" dirty="0">
              <a:solidFill>
                <a:srgbClr val="333331"/>
              </a:solidFill>
            </a:endParaRPr>
          </a:p>
        </p:txBody>
      </p:sp>
      <p:sp>
        <p:nvSpPr>
          <p:cNvPr id="4" name="ZoneTexte 3"/>
          <p:cNvSpPr txBox="1"/>
          <p:nvPr/>
        </p:nvSpPr>
        <p:spPr>
          <a:xfrm>
            <a:off x="6891588" y="559581"/>
            <a:ext cx="4982360" cy="6078587"/>
          </a:xfrm>
          <a:prstGeom prst="rect">
            <a:avLst/>
          </a:prstGeom>
          <a:noFill/>
        </p:spPr>
        <p:txBody>
          <a:bodyPr wrap="square" rtlCol="0">
            <a:spAutoFit/>
          </a:bodyPr>
          <a:lstStyle/>
          <a:p>
            <a:r>
              <a:rPr lang="fr-FR" sz="2100" b="1" dirty="0">
                <a:solidFill>
                  <a:schemeClr val="bg1"/>
                </a:solidFill>
                <a:latin typeface="Arial" panose="020B0604020202020204" pitchFamily="34" charset="0"/>
                <a:ea typeface="Gotham Book" charset="0"/>
                <a:cs typeface="Arial" panose="020B0604020202020204" pitchFamily="34" charset="0"/>
              </a:rPr>
              <a:t>Quelques pistes</a:t>
            </a:r>
            <a:br>
              <a:rPr lang="fr-FR" sz="2400" dirty="0">
                <a:solidFill>
                  <a:schemeClr val="bg1"/>
                </a:solidFill>
                <a:latin typeface="Arial" panose="020B0604020202020204" pitchFamily="34" charset="0"/>
                <a:ea typeface="Gotham Book" charset="0"/>
                <a:cs typeface="Arial" panose="020B0604020202020204" pitchFamily="34" charset="0"/>
              </a:rPr>
            </a:br>
            <a:r>
              <a:rPr lang="fr-FR" sz="2400" dirty="0">
                <a:solidFill>
                  <a:schemeClr val="bg1"/>
                </a:solidFill>
                <a:latin typeface="Arial" panose="020B0604020202020204" pitchFamily="34" charset="0"/>
                <a:ea typeface="Gotham Book" charset="0"/>
                <a:cs typeface="Arial" panose="020B0604020202020204" pitchFamily="34" charset="0"/>
              </a:rPr>
              <a:t> </a:t>
            </a:r>
            <a:endParaRPr lang="fr-FR" sz="14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ea typeface="Gotham Book" charset="0"/>
                <a:cs typeface="Arial" panose="020B0604020202020204" pitchFamily="34" charset="0"/>
              </a:rPr>
              <a:t>Emploi du temps hebdomadaire aménagé sur 4 jours en 1ère et 2e années pour permettre un job étudiant</a:t>
            </a:r>
          </a:p>
          <a:p>
            <a:pPr marL="342900" indent="-342900">
              <a:buFont typeface="Arial" panose="020B0604020202020204" pitchFamily="34" charset="0"/>
              <a:buChar char="•"/>
            </a:pPr>
            <a:endParaRPr lang="fr-FR" sz="16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ea typeface="Gotham Book" charset="0"/>
                <a:cs typeface="Arial" panose="020B0604020202020204" pitchFamily="34" charset="0"/>
              </a:rPr>
              <a:t>Fin des cours en 1ère année fin juin et reprise des cours en 2e année début octobre pour permettre un job d’été</a:t>
            </a:r>
          </a:p>
          <a:p>
            <a:pPr marL="342900" indent="-342900">
              <a:buFont typeface="Arial" panose="020B0604020202020204" pitchFamily="34" charset="0"/>
              <a:buChar char="•"/>
            </a:pPr>
            <a:endParaRPr lang="fr-FR" sz="16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ea typeface="Gotham Book" charset="0"/>
                <a:cs typeface="Arial" panose="020B0604020202020204" pitchFamily="34" charset="0"/>
              </a:rPr>
              <a:t>Paiement possible en 3 fois ou par mensualités (sur 8 mois)</a:t>
            </a:r>
          </a:p>
          <a:p>
            <a:pPr marL="342900" indent="-342900">
              <a:buFont typeface="Arial" panose="020B0604020202020204" pitchFamily="34" charset="0"/>
              <a:buChar char="•"/>
            </a:pPr>
            <a:endParaRPr lang="fr-FR" sz="16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ea typeface="Gotham Book" charset="0"/>
                <a:cs typeface="Arial" panose="020B0604020202020204" pitchFamily="34" charset="0"/>
              </a:rPr>
              <a:t>En 2e année : Bourse Régionale de la Mobilité Internationale de la région Auvergne-Rhône-Alpes (nombre limité)</a:t>
            </a:r>
          </a:p>
          <a:p>
            <a:pPr marL="342900" indent="-342900">
              <a:buFont typeface="Arial" panose="020B0604020202020204" pitchFamily="34" charset="0"/>
              <a:buChar char="•"/>
            </a:pPr>
            <a:endParaRPr lang="fr-FR" sz="1600" dirty="0">
              <a:solidFill>
                <a:schemeClr val="bg1"/>
              </a:solidFill>
              <a:latin typeface="Arial" panose="020B0604020202020204" pitchFamily="34" charset="0"/>
              <a:ea typeface="Gotham Book" charset="0"/>
              <a:cs typeface="Arial" panose="020B0604020202020204" pitchFamily="34" charset="0"/>
            </a:endParaRPr>
          </a:p>
          <a:p>
            <a:pPr marL="342900" indent="-342900">
              <a:buFont typeface="Arial" panose="020B0604020202020204" pitchFamily="34" charset="0"/>
              <a:buChar char="•"/>
            </a:pPr>
            <a:r>
              <a:rPr lang="fr-FR" sz="1600" dirty="0">
                <a:solidFill>
                  <a:schemeClr val="bg1"/>
                </a:solidFill>
                <a:latin typeface="Arial" panose="020B0604020202020204" pitchFamily="34" charset="0"/>
                <a:ea typeface="Gotham Book" charset="0"/>
                <a:cs typeface="Arial" panose="020B0604020202020204" pitchFamily="34" charset="0"/>
              </a:rPr>
              <a:t>3e année financée par le Dispositif de l’Apprentissage (prise en charge des frais de scolarité et rémunération)</a:t>
            </a:r>
          </a:p>
          <a:p>
            <a:pPr algn="ctr"/>
            <a:endParaRPr lang="fr-FR" sz="1400" dirty="0">
              <a:solidFill>
                <a:schemeClr val="bg1"/>
              </a:solidFill>
              <a:latin typeface="Arial" panose="020B0604020202020204" pitchFamily="34" charset="0"/>
              <a:ea typeface="Gotham Book" charset="0"/>
              <a:cs typeface="Arial" panose="020B0604020202020204" pitchFamily="34" charset="0"/>
            </a:endParaRPr>
          </a:p>
          <a:p>
            <a:r>
              <a:rPr lang="fr-FR" sz="1400" dirty="0">
                <a:solidFill>
                  <a:schemeClr val="bg1"/>
                </a:solidFill>
                <a:latin typeface="Arial" panose="020B0604020202020204" pitchFamily="34" charset="0"/>
                <a:ea typeface="Gotham Book" charset="0"/>
                <a:cs typeface="Arial" panose="020B0604020202020204" pitchFamily="34" charset="0"/>
              </a:rPr>
              <a:t>D’autres pistes à explorer sur notre site internet </a:t>
            </a:r>
            <a:br>
              <a:rPr lang="fr-FR" sz="1400" dirty="0">
                <a:solidFill>
                  <a:schemeClr val="bg1"/>
                </a:solidFill>
                <a:latin typeface="Arial" panose="020B0604020202020204" pitchFamily="34" charset="0"/>
                <a:ea typeface="Gotham Book" charset="0"/>
                <a:cs typeface="Arial" panose="020B0604020202020204" pitchFamily="34" charset="0"/>
              </a:rPr>
            </a:br>
            <a:r>
              <a:rPr lang="fr-FR" sz="1400" dirty="0">
                <a:solidFill>
                  <a:schemeClr val="bg1"/>
                </a:solidFill>
                <a:latin typeface="Arial" panose="020B0604020202020204" pitchFamily="34" charset="0"/>
                <a:ea typeface="Gotham Book" charset="0"/>
                <a:cs typeface="Arial" panose="020B0604020202020204" pitchFamily="34" charset="0"/>
              </a:rPr>
              <a:t>&gt; page Financements</a:t>
            </a:r>
          </a:p>
          <a:p>
            <a:pPr marL="342900" indent="-342900">
              <a:buFont typeface="Arial" panose="020B0604020202020204" pitchFamily="34" charset="0"/>
              <a:buChar char="•"/>
            </a:pPr>
            <a:endParaRPr lang="fr-FR" sz="1400" dirty="0">
              <a:solidFill>
                <a:schemeClr val="bg1"/>
              </a:solidFill>
              <a:latin typeface="Arial" panose="020B0604020202020204" pitchFamily="34" charset="0"/>
              <a:ea typeface="Gotham Book" charset="0"/>
              <a:cs typeface="Arial" panose="020B0604020202020204" pitchFamily="34" charset="0"/>
            </a:endParaRPr>
          </a:p>
        </p:txBody>
      </p:sp>
      <p:sp>
        <p:nvSpPr>
          <p:cNvPr id="12" name="Rectangle 11"/>
          <p:cNvSpPr/>
          <p:nvPr/>
        </p:nvSpPr>
        <p:spPr>
          <a:xfrm>
            <a:off x="765798" y="5190691"/>
            <a:ext cx="5555089" cy="738664"/>
          </a:xfrm>
          <a:prstGeom prst="rect">
            <a:avLst/>
          </a:prstGeom>
        </p:spPr>
        <p:txBody>
          <a:bodyPr wrap="square">
            <a:spAutoFit/>
          </a:bodyPr>
          <a:lstStyle/>
          <a:p>
            <a:pPr fontAlgn="ctr"/>
            <a:r>
              <a:rPr lang="fr-FR" sz="1400" dirty="0">
                <a:solidFill>
                  <a:srgbClr val="E84525"/>
                </a:solidFill>
                <a:latin typeface="Arial" panose="020B0604020202020204" pitchFamily="34" charset="0"/>
                <a:ea typeface="Gotham Book" charset="0"/>
                <a:cs typeface="Arial" panose="020B0604020202020204" pitchFamily="34" charset="0"/>
              </a:rPr>
              <a:t>Pour tous : Recherche de prise en charge en autonomie</a:t>
            </a:r>
          </a:p>
          <a:p>
            <a:pPr fontAlgn="ctr"/>
            <a:r>
              <a:rPr lang="fr-FR" sz="1400" dirty="0">
                <a:solidFill>
                  <a:srgbClr val="333331"/>
                </a:solidFill>
                <a:latin typeface="Arial" panose="020B0604020202020204" pitchFamily="34" charset="0"/>
                <a:ea typeface="Gotham Book" charset="0"/>
                <a:cs typeface="Arial" panose="020B0604020202020204" pitchFamily="34" charset="0"/>
              </a:rPr>
              <a:t>Notamment auprès de votre région de résidence hors Auvergne Rhône-Alpes, Conseils Généraux, communes, financements privés</a:t>
            </a:r>
            <a:endParaRPr lang="fr-FR" sz="1400" dirty="0">
              <a:solidFill>
                <a:srgbClr val="333331"/>
              </a:solidFill>
              <a:latin typeface="Arial" panose="020B0604020202020204" pitchFamily="34" charset="0"/>
              <a:ea typeface="Roboto" pitchFamily="2" charset="0"/>
              <a:cs typeface="Arial" panose="020B0604020202020204" pitchFamily="34" charset="0"/>
            </a:endParaRPr>
          </a:p>
        </p:txBody>
      </p:sp>
      <p:sp>
        <p:nvSpPr>
          <p:cNvPr id="7" name="Rectangle 6">
            <a:extLst>
              <a:ext uri="{FF2B5EF4-FFF2-40B4-BE49-F238E27FC236}">
                <a16:creationId xmlns:a16="http://schemas.microsoft.com/office/drawing/2014/main" id="{C842B4D4-5A2C-A266-2822-DFAF3B014928}"/>
              </a:ext>
            </a:extLst>
          </p:cNvPr>
          <p:cNvSpPr/>
          <p:nvPr/>
        </p:nvSpPr>
        <p:spPr>
          <a:xfrm>
            <a:off x="2213058" y="6453011"/>
            <a:ext cx="4433776" cy="230832"/>
          </a:xfrm>
          <a:prstGeom prst="rect">
            <a:avLst/>
          </a:prstGeom>
        </p:spPr>
        <p:txBody>
          <a:bodyPr wrap="square">
            <a:spAutoFit/>
          </a:bodyPr>
          <a:lstStyle/>
          <a:p>
            <a:pPr fontAlgn="ctr"/>
            <a:r>
              <a:rPr lang="fr-FR" sz="900">
                <a:solidFill>
                  <a:srgbClr val="333331"/>
                </a:solidFill>
                <a:latin typeface="Arial" panose="020B0604020202020204" pitchFamily="34" charset="0"/>
                <a:ea typeface="Gotham Book" charset="0"/>
                <a:cs typeface="Arial" panose="020B0604020202020204" pitchFamily="34" charset="0"/>
              </a:rPr>
              <a:t>*Tarifs indicatifs susceptibles d’évoluer - Hors frais de sélection et d’inscription</a:t>
            </a:r>
            <a:endParaRPr lang="fr-FR" sz="900">
              <a:solidFill>
                <a:srgbClr val="333331"/>
              </a:solidFill>
              <a:latin typeface="Arial" panose="020B0604020202020204" pitchFamily="34" charset="0"/>
              <a:ea typeface="Roboto" pitchFamily="2" charset="0"/>
              <a:cs typeface="Arial" panose="020B0604020202020204" pitchFamily="34" charset="0"/>
            </a:endParaRPr>
          </a:p>
        </p:txBody>
      </p:sp>
      <p:graphicFrame>
        <p:nvGraphicFramePr>
          <p:cNvPr id="8" name="Google Shape;275;p35">
            <a:extLst>
              <a:ext uri="{FF2B5EF4-FFF2-40B4-BE49-F238E27FC236}">
                <a16:creationId xmlns:a16="http://schemas.microsoft.com/office/drawing/2014/main" id="{D5B2002C-A8F6-F73E-B7A2-C375F879FFC3}"/>
              </a:ext>
            </a:extLst>
          </p:cNvPr>
          <p:cNvGraphicFramePr/>
          <p:nvPr>
            <p:extLst>
              <p:ext uri="{D42A27DB-BD31-4B8C-83A1-F6EECF244321}">
                <p14:modId xmlns:p14="http://schemas.microsoft.com/office/powerpoint/2010/main" val="2152136060"/>
              </p:ext>
            </p:extLst>
          </p:nvPr>
        </p:nvGraphicFramePr>
        <p:xfrm>
          <a:off x="824164" y="2613640"/>
          <a:ext cx="5256197" cy="1630720"/>
        </p:xfrm>
        <a:graphic>
          <a:graphicData uri="http://schemas.openxmlformats.org/drawingml/2006/table">
            <a:tbl>
              <a:tblPr>
                <a:noFill/>
              </a:tblPr>
              <a:tblGrid>
                <a:gridCol w="1485970">
                  <a:extLst>
                    <a:ext uri="{9D8B030D-6E8A-4147-A177-3AD203B41FA5}">
                      <a16:colId xmlns:a16="http://schemas.microsoft.com/office/drawing/2014/main" val="20000"/>
                    </a:ext>
                  </a:extLst>
                </a:gridCol>
                <a:gridCol w="3770227">
                  <a:extLst>
                    <a:ext uri="{9D8B030D-6E8A-4147-A177-3AD203B41FA5}">
                      <a16:colId xmlns:a16="http://schemas.microsoft.com/office/drawing/2014/main" val="20001"/>
                    </a:ext>
                  </a:extLst>
                </a:gridCol>
              </a:tblGrid>
              <a:tr h="370850">
                <a:tc>
                  <a:txBody>
                    <a:bodyPr/>
                    <a:lstStyle/>
                    <a:p>
                      <a:pPr marL="0" marR="0" lvl="0" indent="0" algn="l" rtl="0">
                        <a:lnSpc>
                          <a:spcPct val="100000"/>
                        </a:lnSpc>
                        <a:spcBef>
                          <a:spcPts val="0"/>
                        </a:spcBef>
                        <a:spcAft>
                          <a:spcPts val="0"/>
                        </a:spcAft>
                        <a:buClr>
                          <a:srgbClr val="000000"/>
                        </a:buClr>
                        <a:buSzPts val="1600"/>
                        <a:buFont typeface="Arial"/>
                        <a:buNone/>
                      </a:pPr>
                      <a:endParaRPr sz="1400" b="0" i="0" u="none" strike="noStrike" cap="none">
                        <a:solidFill>
                          <a:srgbClr val="333331"/>
                        </a:solidFill>
                        <a:latin typeface="Arial"/>
                        <a:ea typeface="Arial"/>
                        <a:cs typeface="Arial"/>
                        <a:sym typeface="Arial"/>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fr-FR" sz="1400" b="0" i="0" u="none" strike="noStrike" cap="none">
                          <a:solidFill>
                            <a:srgbClr val="333331"/>
                          </a:solidFill>
                          <a:latin typeface="Arial"/>
                          <a:ea typeface="Arial"/>
                          <a:cs typeface="Arial"/>
                          <a:sym typeface="Arial"/>
                        </a:rPr>
                        <a:t>Frais de formation*</a:t>
                      </a:r>
                      <a:endParaRPr sz="1400" b="0" i="0" u="none" strike="noStrike" cap="none">
                        <a:solidFill>
                          <a:srgbClr val="333331"/>
                        </a:solidFill>
                        <a:latin typeface="Arial"/>
                        <a:ea typeface="Arial"/>
                        <a:cs typeface="Arial"/>
                        <a:sym typeface="Arial"/>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extLst>
                  <a:ext uri="{0D108BD9-81ED-4DB2-BD59-A6C34878D82A}">
                    <a16:rowId xmlns:a16="http://schemas.microsoft.com/office/drawing/2014/main" val="10000"/>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fr-FR" sz="1400" b="0" i="0" u="none" strike="noStrike" cap="none">
                          <a:solidFill>
                            <a:srgbClr val="333331"/>
                          </a:solidFill>
                          <a:latin typeface="Arial"/>
                          <a:ea typeface="Arial"/>
                          <a:cs typeface="Arial"/>
                          <a:sym typeface="Arial"/>
                        </a:rPr>
                        <a:t>1ère année</a:t>
                      </a:r>
                      <a:endParaRPr sz="1400" b="0" i="0" u="none" strike="noStrike" cap="none">
                        <a:solidFill>
                          <a:srgbClr val="333331"/>
                        </a:solidFill>
                        <a:latin typeface="Arial"/>
                        <a:ea typeface="Arial"/>
                        <a:cs typeface="Arial"/>
                        <a:sym typeface="Arial"/>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fr-FR" sz="1400" b="0" i="0" u="none" strike="noStrike" cap="none">
                          <a:solidFill>
                            <a:srgbClr val="333331"/>
                          </a:solidFill>
                          <a:latin typeface="Arial"/>
                          <a:ea typeface="Arial"/>
                          <a:cs typeface="Arial"/>
                          <a:sym typeface="Arial"/>
                        </a:rPr>
                        <a:t>5 900 €</a:t>
                      </a:r>
                      <a:endParaRPr sz="1400" b="0" i="0" u="none" strike="noStrike" cap="none">
                        <a:solidFill>
                          <a:srgbClr val="333331"/>
                        </a:solidFill>
                        <a:latin typeface="Arial"/>
                        <a:ea typeface="Arial"/>
                        <a:cs typeface="Arial"/>
                        <a:sym typeface="Arial"/>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extLst>
                  <a:ext uri="{0D108BD9-81ED-4DB2-BD59-A6C34878D82A}">
                    <a16:rowId xmlns:a16="http://schemas.microsoft.com/office/drawing/2014/main" val="10001"/>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fr-FR" sz="1400" b="0" i="0" u="none" strike="noStrike" cap="none">
                          <a:solidFill>
                            <a:srgbClr val="333331"/>
                          </a:solidFill>
                          <a:latin typeface="Arial"/>
                          <a:ea typeface="Arial"/>
                          <a:cs typeface="Arial"/>
                          <a:sym typeface="Arial"/>
                        </a:rPr>
                        <a:t>2</a:t>
                      </a:r>
                      <a:r>
                        <a:rPr lang="fr-FR" sz="1400" b="0" i="0" u="none" strike="noStrike" cap="none" baseline="30000">
                          <a:solidFill>
                            <a:srgbClr val="333331"/>
                          </a:solidFill>
                          <a:latin typeface="Arial"/>
                          <a:ea typeface="Arial"/>
                          <a:cs typeface="Arial"/>
                          <a:sym typeface="Arial"/>
                        </a:rPr>
                        <a:t>e</a:t>
                      </a:r>
                      <a:r>
                        <a:rPr lang="fr-FR" sz="1400" b="0" i="0" u="none" strike="noStrike" cap="none">
                          <a:solidFill>
                            <a:srgbClr val="333331"/>
                          </a:solidFill>
                          <a:latin typeface="Arial"/>
                          <a:ea typeface="Arial"/>
                          <a:cs typeface="Arial"/>
                          <a:sym typeface="Arial"/>
                        </a:rPr>
                        <a:t> année</a:t>
                      </a:r>
                      <a:endParaRPr sz="1400" b="0" i="0" u="none" strike="noStrike" cap="none">
                        <a:solidFill>
                          <a:srgbClr val="333331"/>
                        </a:solidFill>
                        <a:latin typeface="Arial"/>
                        <a:ea typeface="Arial"/>
                        <a:cs typeface="Arial"/>
                        <a:sym typeface="Arial"/>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fr-FR" sz="1400" b="0" i="0" u="none" strike="noStrike" cap="none">
                          <a:solidFill>
                            <a:srgbClr val="333331"/>
                          </a:solidFill>
                          <a:latin typeface="Arial"/>
                          <a:ea typeface="Arial"/>
                          <a:cs typeface="Arial"/>
                          <a:sym typeface="Arial"/>
                        </a:rPr>
                        <a:t>4 100 €</a:t>
                      </a:r>
                      <a:endParaRPr sz="1400" b="0" i="0" u="none" strike="noStrike" cap="none">
                        <a:solidFill>
                          <a:srgbClr val="333331"/>
                        </a:solidFill>
                        <a:latin typeface="Arial"/>
                        <a:ea typeface="Arial"/>
                        <a:cs typeface="Arial"/>
                        <a:sym typeface="Arial"/>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extLst>
                  <a:ext uri="{0D108BD9-81ED-4DB2-BD59-A6C34878D82A}">
                    <a16:rowId xmlns:a16="http://schemas.microsoft.com/office/drawing/2014/main" val="10002"/>
                  </a:ext>
                </a:extLst>
              </a:tr>
              <a:tr h="370850">
                <a:tc>
                  <a:txBody>
                    <a:bodyPr/>
                    <a:lstStyle/>
                    <a:p>
                      <a:pPr marL="0" marR="0" lvl="0" indent="0" algn="l" rtl="0">
                        <a:lnSpc>
                          <a:spcPct val="100000"/>
                        </a:lnSpc>
                        <a:spcBef>
                          <a:spcPts val="0"/>
                        </a:spcBef>
                        <a:spcAft>
                          <a:spcPts val="0"/>
                        </a:spcAft>
                        <a:buClr>
                          <a:srgbClr val="000000"/>
                        </a:buClr>
                        <a:buSzPts val="1600"/>
                        <a:buFont typeface="Arial"/>
                        <a:buNone/>
                      </a:pPr>
                      <a:r>
                        <a:rPr lang="fr-FR" sz="1400" b="0" i="0" u="none" strike="noStrike" cap="none">
                          <a:solidFill>
                            <a:srgbClr val="333331"/>
                          </a:solidFill>
                          <a:latin typeface="Arial"/>
                          <a:ea typeface="Arial"/>
                          <a:cs typeface="Arial"/>
                          <a:sym typeface="Arial"/>
                        </a:rPr>
                        <a:t>3</a:t>
                      </a:r>
                      <a:r>
                        <a:rPr lang="fr-FR" sz="1400" b="0" i="0" u="none" strike="noStrike" cap="none" baseline="30000">
                          <a:solidFill>
                            <a:srgbClr val="333331"/>
                          </a:solidFill>
                          <a:latin typeface="Arial"/>
                          <a:ea typeface="Arial"/>
                          <a:cs typeface="Arial"/>
                          <a:sym typeface="Arial"/>
                        </a:rPr>
                        <a:t>e</a:t>
                      </a:r>
                      <a:r>
                        <a:rPr lang="fr-FR" sz="1400" b="0" i="0" u="none" strike="noStrike" cap="none">
                          <a:solidFill>
                            <a:srgbClr val="333331"/>
                          </a:solidFill>
                          <a:latin typeface="Arial"/>
                          <a:ea typeface="Arial"/>
                          <a:cs typeface="Arial"/>
                          <a:sym typeface="Arial"/>
                        </a:rPr>
                        <a:t> année</a:t>
                      </a:r>
                      <a:endParaRPr sz="1400" b="0" i="0" u="none" strike="noStrike" cap="none">
                        <a:solidFill>
                          <a:srgbClr val="333331"/>
                        </a:solidFill>
                        <a:latin typeface="Arial"/>
                        <a:ea typeface="Arial"/>
                        <a:cs typeface="Arial"/>
                        <a:sym typeface="Arial"/>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rgbClr val="000000"/>
                        </a:buClr>
                        <a:buSzPts val="1600"/>
                        <a:buFont typeface="Arial"/>
                        <a:buNone/>
                      </a:pPr>
                      <a:r>
                        <a:rPr lang="fr-FR" sz="1400" b="0" i="0" u="none" strike="noStrike" cap="none" dirty="0">
                          <a:solidFill>
                            <a:srgbClr val="333331"/>
                          </a:solidFill>
                          <a:latin typeface="Arial"/>
                          <a:ea typeface="Arial"/>
                          <a:cs typeface="Arial"/>
                          <a:sym typeface="Arial"/>
                        </a:rPr>
                        <a:t>Coût pris en charge par le dispositif de l’apprentissage</a:t>
                      </a:r>
                      <a:endParaRPr sz="1400" b="0" i="0" u="none" strike="noStrike" cap="none" dirty="0">
                        <a:solidFill>
                          <a:srgbClr val="333331"/>
                        </a:solidFill>
                        <a:latin typeface="Arial"/>
                        <a:ea typeface="Arial"/>
                        <a:cs typeface="Arial"/>
                        <a:sym typeface="Arial"/>
                      </a:endParaRPr>
                    </a:p>
                  </a:txBody>
                  <a:tcPr marL="91450" marR="91450" marT="45725" marB="45725">
                    <a:lnL w="12700" cap="flat" cmpd="sng">
                      <a:solidFill>
                        <a:schemeClr val="lt2"/>
                      </a:solidFill>
                      <a:prstDash val="solid"/>
                      <a:round/>
                      <a:headEnd type="none" w="sm" len="sm"/>
                      <a:tailEnd type="none" w="sm" len="sm"/>
                    </a:lnL>
                    <a:lnR w="12700" cap="flat" cmpd="sng">
                      <a:solidFill>
                        <a:schemeClr val="lt2"/>
                      </a:solidFill>
                      <a:prstDash val="solid"/>
                      <a:round/>
                      <a:headEnd type="none" w="sm" len="sm"/>
                      <a:tailEnd type="none" w="sm" len="sm"/>
                    </a:lnR>
                    <a:lnT w="12700" cap="flat" cmpd="sng">
                      <a:solidFill>
                        <a:schemeClr val="lt2"/>
                      </a:solidFill>
                      <a:prstDash val="solid"/>
                      <a:round/>
                      <a:headEnd type="none" w="sm" len="sm"/>
                      <a:tailEnd type="none" w="sm" len="sm"/>
                    </a:lnT>
                    <a:lnB w="12700" cap="flat" cmpd="sng">
                      <a:solidFill>
                        <a:schemeClr val="lt2"/>
                      </a:solidFill>
                      <a:prstDash val="solid"/>
                      <a:round/>
                      <a:headEnd type="none" w="sm" len="sm"/>
                      <a:tailEnd type="none" w="sm" len="sm"/>
                    </a:lnB>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436446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751371"/>
            <a:ext cx="9251090" cy="4361935"/>
          </a:xfrm>
        </p:spPr>
        <p:txBody>
          <a:bodyPr>
            <a:normAutofit/>
          </a:bodyPr>
          <a:lstStyle/>
          <a:p>
            <a:r>
              <a:rPr lang="fr-FR" sz="6000" dirty="0">
                <a:solidFill>
                  <a:srgbClr val="E84424"/>
                </a:solidFill>
              </a:rPr>
              <a:t>BIOFORCE : ET APRÈS ?</a:t>
            </a:r>
            <a:endParaRPr lang="fr-FR" sz="6000" b="0" spc="0" dirty="0">
              <a:solidFill>
                <a:srgbClr val="000002"/>
              </a:solidFill>
            </a:endParaRPr>
          </a:p>
        </p:txBody>
      </p:sp>
      <p:sp>
        <p:nvSpPr>
          <p:cNvPr id="3" name="ZoneTexte 2"/>
          <p:cNvSpPr txBox="1"/>
          <p:nvPr/>
        </p:nvSpPr>
        <p:spPr>
          <a:xfrm>
            <a:off x="1470455" y="1250490"/>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3</a:t>
            </a:r>
          </a:p>
        </p:txBody>
      </p:sp>
    </p:spTree>
    <p:extLst>
      <p:ext uri="{BB962C8B-B14F-4D97-AF65-F5344CB8AC3E}">
        <p14:creationId xmlns:p14="http://schemas.microsoft.com/office/powerpoint/2010/main" val="20473634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ZoneTexte 2"/>
          <p:cNvSpPr txBox="1"/>
          <p:nvPr/>
        </p:nvSpPr>
        <p:spPr>
          <a:xfrm>
            <a:off x="1470455" y="554110"/>
            <a:ext cx="10416745" cy="1569660"/>
          </a:xfrm>
          <a:prstGeom prst="rect">
            <a:avLst/>
          </a:prstGeom>
          <a:noFill/>
        </p:spPr>
        <p:txBody>
          <a:bodyPr wrap="square" rtlCol="0">
            <a:spAutoFit/>
          </a:bodyPr>
          <a:lstStyle/>
          <a:p>
            <a:r>
              <a:rPr lang="fr-FR" sz="9600" b="1">
                <a:solidFill>
                  <a:srgbClr val="E84424"/>
                </a:solidFill>
                <a:latin typeface="Arial" panose="020B0604020202020204" pitchFamily="34" charset="0"/>
                <a:cs typeface="Arial" panose="020B0604020202020204" pitchFamily="34" charset="0"/>
              </a:rPr>
              <a:t>Au sommaire</a:t>
            </a:r>
          </a:p>
        </p:txBody>
      </p:sp>
      <p:sp>
        <p:nvSpPr>
          <p:cNvPr id="4" name="Titre 1">
            <a:extLst>
              <a:ext uri="{FF2B5EF4-FFF2-40B4-BE49-F238E27FC236}">
                <a16:creationId xmlns:a16="http://schemas.microsoft.com/office/drawing/2014/main" id="{C9755AAD-67D2-D84D-80E7-F5B48C16609D}"/>
              </a:ext>
            </a:extLst>
          </p:cNvPr>
          <p:cNvSpPr txBox="1">
            <a:spLocks/>
          </p:cNvSpPr>
          <p:nvPr/>
        </p:nvSpPr>
        <p:spPr>
          <a:xfrm>
            <a:off x="1470455" y="4439856"/>
            <a:ext cx="10178750" cy="1504970"/>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endParaRPr lang="fr-FR" sz="1000" dirty="0">
              <a:solidFill>
                <a:srgbClr val="333331"/>
              </a:solidFill>
              <a:latin typeface="Arial" panose="020B0604020202020204" pitchFamily="34" charset="0"/>
              <a:cs typeface="Arial" panose="020B0604020202020204" pitchFamily="34" charset="0"/>
            </a:endParaRPr>
          </a:p>
          <a:p>
            <a:pPr marL="342900" indent="-342900" algn="l">
              <a:buFont typeface="Arial" panose="020B0604020202020204" pitchFamily="34" charset="0"/>
              <a:buChar char="•"/>
            </a:pPr>
            <a:endParaRPr lang="fr-FR" sz="1000" dirty="0">
              <a:solidFill>
                <a:srgbClr val="333331"/>
              </a:solidFill>
              <a:latin typeface="Arial" panose="020B0604020202020204" pitchFamily="34" charset="0"/>
              <a:cs typeface="Arial" panose="020B0604020202020204" pitchFamily="34" charset="0"/>
            </a:endParaRPr>
          </a:p>
          <a:p>
            <a:pPr algn="l">
              <a:lnSpc>
                <a:spcPct val="220000"/>
              </a:lnSpc>
            </a:pPr>
            <a:r>
              <a:rPr lang="fr-FR" sz="2800" dirty="0">
                <a:solidFill>
                  <a:srgbClr val="333331"/>
                </a:solidFill>
                <a:latin typeface="Arial" panose="020B0604020202020204" pitchFamily="34" charset="0"/>
                <a:cs typeface="Arial" panose="020B0604020202020204" pitchFamily="34" charset="0"/>
              </a:rPr>
              <a:t>UNE APPROCHE PEDAGOGIQUE ORIGINALE</a:t>
            </a:r>
          </a:p>
          <a:p>
            <a:pPr algn="l">
              <a:lnSpc>
                <a:spcPct val="220000"/>
              </a:lnSpc>
            </a:pPr>
            <a:r>
              <a:rPr lang="fr-FR" sz="2800" dirty="0">
                <a:solidFill>
                  <a:srgbClr val="333331"/>
                </a:solidFill>
                <a:latin typeface="Arial" panose="020B0604020202020204" pitchFamily="34" charset="0"/>
                <a:ea typeface="+mn-ea"/>
                <a:cs typeface="Arial" panose="020B0604020202020204" pitchFamily="34" charset="0"/>
              </a:rPr>
              <a:t>TROIS PILIERS POUR CONSTRUIRE SON ENGAGEMENT</a:t>
            </a:r>
          </a:p>
          <a:p>
            <a:pPr algn="l">
              <a:lnSpc>
                <a:spcPct val="220000"/>
              </a:lnSpc>
            </a:pPr>
            <a:r>
              <a:rPr lang="fr-FR" sz="2800" dirty="0">
                <a:solidFill>
                  <a:srgbClr val="333331"/>
                </a:solidFill>
                <a:latin typeface="Arial" panose="020B0604020202020204" pitchFamily="34" charset="0"/>
                <a:ea typeface="+mn-ea"/>
                <a:cs typeface="Arial" panose="020B0604020202020204" pitchFamily="34" charset="0"/>
              </a:rPr>
              <a:t>BIOFORCE, ET APRÈS ?</a:t>
            </a:r>
          </a:p>
          <a:p>
            <a:pPr marL="342900" indent="-342900" algn="l">
              <a:buFont typeface="Arial" panose="020B0604020202020204" pitchFamily="34" charset="0"/>
              <a:buChar char="•"/>
            </a:pPr>
            <a:endParaRPr lang="fr-FR" sz="900" dirty="0">
              <a:solidFill>
                <a:srgbClr val="33333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78061336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 name="Titre 1"/>
          <p:cNvSpPr>
            <a:spLocks noGrp="1"/>
          </p:cNvSpPr>
          <p:nvPr>
            <p:ph type="title"/>
          </p:nvPr>
        </p:nvSpPr>
        <p:spPr>
          <a:xfrm>
            <a:off x="723900" y="365125"/>
            <a:ext cx="5656579" cy="1325563"/>
          </a:xfrm>
        </p:spPr>
        <p:txBody>
          <a:bodyPr>
            <a:normAutofit/>
          </a:bodyPr>
          <a:lstStyle/>
          <a:p>
            <a:r>
              <a:rPr lang="fr-FR" sz="4400">
                <a:solidFill>
                  <a:srgbClr val="E84424"/>
                </a:solidFill>
              </a:rPr>
              <a:t>Ils sont en mission </a:t>
            </a:r>
            <a:br>
              <a:rPr lang="fr-FR">
                <a:solidFill>
                  <a:srgbClr val="E84424"/>
                </a:solidFill>
              </a:rPr>
            </a:br>
            <a:r>
              <a:rPr lang="fr-FR" sz="3200">
                <a:solidFill>
                  <a:srgbClr val="E84424"/>
                </a:solidFill>
              </a:rPr>
              <a:t>après leur formation métier</a:t>
            </a:r>
            <a:endParaRPr lang="fr-FR"/>
          </a:p>
        </p:txBody>
      </p:sp>
      <p:sp>
        <p:nvSpPr>
          <p:cNvPr id="4" name="ZoneTexte 3"/>
          <p:cNvSpPr txBox="1"/>
          <p:nvPr/>
        </p:nvSpPr>
        <p:spPr>
          <a:xfrm>
            <a:off x="6833384" y="2781717"/>
            <a:ext cx="4919704" cy="3416320"/>
          </a:xfrm>
          <a:prstGeom prst="rect">
            <a:avLst/>
          </a:prstGeom>
          <a:noFill/>
        </p:spPr>
        <p:txBody>
          <a:bodyPr wrap="square" rtlCol="0">
            <a:spAutoFit/>
          </a:bodyPr>
          <a:lstStyle/>
          <a:p>
            <a:r>
              <a:rPr lang="fr-FR" b="1">
                <a:solidFill>
                  <a:schemeClr val="bg1"/>
                </a:solidFill>
                <a:latin typeface="Arial" panose="020B0604020202020204" pitchFamily="34" charset="0"/>
                <a:ea typeface="Roboto" pitchFamily="2" charset="0"/>
                <a:cs typeface="Arial" panose="020B0604020202020204" pitchFamily="34" charset="0"/>
              </a:rPr>
              <a:t>Lieu</a:t>
            </a:r>
            <a:r>
              <a:rPr lang="fr-FR">
                <a:solidFill>
                  <a:schemeClr val="bg1"/>
                </a:solidFill>
                <a:latin typeface="Arial" panose="020B0604020202020204" pitchFamily="34" charset="0"/>
                <a:ea typeface="Roboto" pitchFamily="2" charset="0"/>
                <a:cs typeface="Arial" panose="020B0604020202020204" pitchFamily="34" charset="0"/>
              </a:rPr>
              <a:t> Partout dans le monde (en cas de stage : des restrictions peuvent s’appliquer en fonction de votre lieu de formation)</a:t>
            </a:r>
          </a:p>
          <a:p>
            <a:endParaRPr lang="fr-FR">
              <a:solidFill>
                <a:schemeClr val="bg1"/>
              </a:solidFill>
              <a:latin typeface="Arial" panose="020B0604020202020204" pitchFamily="34" charset="0"/>
              <a:ea typeface="Roboto" pitchFamily="2" charset="0"/>
              <a:cs typeface="Arial" panose="020B0604020202020204" pitchFamily="34" charset="0"/>
            </a:endParaRPr>
          </a:p>
          <a:p>
            <a:r>
              <a:rPr lang="fr-FR" b="1">
                <a:solidFill>
                  <a:schemeClr val="bg1"/>
                </a:solidFill>
                <a:latin typeface="Arial" panose="020B0604020202020204" pitchFamily="34" charset="0"/>
                <a:ea typeface="Roboto" pitchFamily="2" charset="0"/>
                <a:cs typeface="Arial" panose="020B0604020202020204" pitchFamily="34" charset="0"/>
              </a:rPr>
              <a:t>Dispositifs d’appui dans la recherche de mission  </a:t>
            </a:r>
            <a:r>
              <a:rPr lang="fr-FR">
                <a:solidFill>
                  <a:schemeClr val="bg1"/>
                </a:solidFill>
                <a:latin typeface="Arial" panose="020B0604020202020204" pitchFamily="34" charset="0"/>
                <a:ea typeface="Roboto" pitchFamily="2" charset="0"/>
                <a:cs typeface="Arial" panose="020B0604020202020204" pitchFamily="34" charset="0"/>
              </a:rPr>
              <a:t>Accompagnement de l’employeur (tuteur, manager, etc.) et de </a:t>
            </a:r>
            <a:r>
              <a:rPr lang="fr-FR" err="1">
                <a:solidFill>
                  <a:schemeClr val="bg1"/>
                </a:solidFill>
                <a:latin typeface="Arial" panose="020B0604020202020204" pitchFamily="34" charset="0"/>
                <a:ea typeface="Roboto" pitchFamily="2" charset="0"/>
                <a:cs typeface="Arial" panose="020B0604020202020204" pitchFamily="34" charset="0"/>
              </a:rPr>
              <a:t>Bioforce</a:t>
            </a:r>
            <a:r>
              <a:rPr lang="fr-FR">
                <a:solidFill>
                  <a:schemeClr val="bg1"/>
                </a:solidFill>
                <a:latin typeface="Arial" panose="020B0604020202020204" pitchFamily="34" charset="0"/>
                <a:ea typeface="Roboto" pitchFamily="2" charset="0"/>
                <a:cs typeface="Arial" panose="020B0604020202020204" pitchFamily="34" charset="0"/>
              </a:rPr>
              <a:t> (appui pédagogique, outils, appui des chargés d’orientation professionnelle).</a:t>
            </a:r>
          </a:p>
          <a:p>
            <a:br>
              <a:rPr lang="fr-FR">
                <a:solidFill>
                  <a:schemeClr val="bg1"/>
                </a:solidFill>
                <a:latin typeface="Arial" panose="020B0604020202020204" pitchFamily="34" charset="0"/>
                <a:ea typeface="Roboto" pitchFamily="2" charset="0"/>
                <a:cs typeface="Arial" panose="020B0604020202020204" pitchFamily="34" charset="0"/>
              </a:rPr>
            </a:br>
            <a:r>
              <a:rPr lang="fr-FR" b="1">
                <a:solidFill>
                  <a:schemeClr val="bg1"/>
                </a:solidFill>
                <a:latin typeface="Arial" panose="020B0604020202020204" pitchFamily="34" charset="0"/>
                <a:ea typeface="Roboto" pitchFamily="2" charset="0"/>
                <a:cs typeface="Arial" panose="020B0604020202020204" pitchFamily="34" charset="0"/>
              </a:rPr>
              <a:t>Sites d’offres d’emploi </a:t>
            </a:r>
            <a:r>
              <a:rPr lang="fr-FR">
                <a:solidFill>
                  <a:schemeClr val="bg1"/>
                </a:solidFill>
                <a:latin typeface="Arial" panose="020B0604020202020204" pitchFamily="34" charset="0"/>
                <a:ea typeface="Roboto" pitchFamily="2" charset="0"/>
                <a:cs typeface="Arial" panose="020B0604020202020204" pitchFamily="34" charset="0"/>
              </a:rPr>
              <a:t>Coordination Sud et Relief Web.</a:t>
            </a:r>
          </a:p>
        </p:txBody>
      </p:sp>
      <p:sp>
        <p:nvSpPr>
          <p:cNvPr id="12" name="Rectangle 11"/>
          <p:cNvSpPr/>
          <p:nvPr/>
        </p:nvSpPr>
        <p:spPr>
          <a:xfrm>
            <a:off x="673611" y="1959201"/>
            <a:ext cx="5555089" cy="4247317"/>
          </a:xfrm>
          <a:prstGeom prst="rect">
            <a:avLst/>
          </a:prstGeom>
        </p:spPr>
        <p:txBody>
          <a:bodyPr wrap="square">
            <a:spAutoFit/>
          </a:bodyPr>
          <a:lstStyle/>
          <a:p>
            <a:pPr fontAlgn="ctr"/>
            <a:r>
              <a:rPr lang="fr-FR">
                <a:solidFill>
                  <a:srgbClr val="E84525"/>
                </a:solidFill>
                <a:latin typeface="Arial" panose="020B0604020202020204" pitchFamily="34" charset="0"/>
                <a:cs typeface="Arial" panose="020B0604020202020204" pitchFamily="34" charset="0"/>
              </a:rPr>
              <a:t>86% </a:t>
            </a:r>
            <a:r>
              <a:rPr lang="fr-FR">
                <a:solidFill>
                  <a:srgbClr val="000002"/>
                </a:solidFill>
                <a:latin typeface="Arial" panose="020B0604020202020204" pitchFamily="34" charset="0"/>
                <a:cs typeface="Arial" panose="020B0604020202020204" pitchFamily="34" charset="0"/>
              </a:rPr>
              <a:t>de nos élèves de plus de 22 ans qui ont suivi une </a:t>
            </a:r>
            <a:r>
              <a:rPr lang="fr-FR">
                <a:solidFill>
                  <a:srgbClr val="E84525"/>
                </a:solidFill>
                <a:latin typeface="Arial" panose="020B0604020202020204" pitchFamily="34" charset="0"/>
                <a:cs typeface="Arial" panose="020B0604020202020204" pitchFamily="34" charset="0"/>
              </a:rPr>
              <a:t>formation métier </a:t>
            </a:r>
            <a:r>
              <a:rPr lang="fr-FR">
                <a:solidFill>
                  <a:srgbClr val="000002"/>
                </a:solidFill>
                <a:latin typeface="Arial" panose="020B0604020202020204" pitchFamily="34" charset="0"/>
                <a:cs typeface="Arial" panose="020B0604020202020204" pitchFamily="34" charset="0"/>
              </a:rPr>
              <a:t>sont </a:t>
            </a:r>
            <a:r>
              <a:rPr lang="fr-FR">
                <a:solidFill>
                  <a:srgbClr val="E84525"/>
                </a:solidFill>
                <a:latin typeface="Arial" panose="020B0604020202020204" pitchFamily="34" charset="0"/>
                <a:cs typeface="Arial" panose="020B0604020202020204" pitchFamily="34" charset="0"/>
              </a:rPr>
              <a:t>en mission </a:t>
            </a:r>
            <a:r>
              <a:rPr lang="fr-FR">
                <a:solidFill>
                  <a:srgbClr val="000002"/>
                </a:solidFill>
                <a:latin typeface="Arial" panose="020B0604020202020204" pitchFamily="34" charset="0"/>
                <a:cs typeface="Arial" panose="020B0604020202020204" pitchFamily="34" charset="0"/>
              </a:rPr>
              <a:t>dans les 12 mois après leur période de formation</a:t>
            </a:r>
          </a:p>
          <a:p>
            <a:pPr fontAlgn="ctr"/>
            <a:endParaRPr lang="fr-FR" b="1">
              <a:solidFill>
                <a:srgbClr val="333331"/>
              </a:solidFill>
              <a:latin typeface="Arial" panose="020B0604020202020204" pitchFamily="34" charset="0"/>
              <a:ea typeface="Roboto" pitchFamily="2" charset="0"/>
              <a:cs typeface="Arial" panose="020B0604020202020204" pitchFamily="34" charset="0"/>
            </a:endParaRPr>
          </a:p>
          <a:p>
            <a:r>
              <a:rPr lang="fr-FR" b="1">
                <a:solidFill>
                  <a:srgbClr val="333331"/>
                </a:solidFill>
                <a:latin typeface="Arial" panose="020B0604020202020204" pitchFamily="34" charset="0"/>
                <a:ea typeface="Roboto" pitchFamily="2" charset="0"/>
                <a:cs typeface="Arial" panose="020B0604020202020204" pitchFamily="34" charset="0"/>
              </a:rPr>
              <a:t>Statut </a:t>
            </a:r>
            <a:r>
              <a:rPr lang="fr-FR">
                <a:solidFill>
                  <a:srgbClr val="333331"/>
                </a:solidFill>
                <a:latin typeface="Arial" panose="020B0604020202020204" pitchFamily="34" charset="0"/>
                <a:ea typeface="Roboto" pitchFamily="2" charset="0"/>
                <a:cs typeface="Arial" panose="020B0604020202020204" pitchFamily="34" charset="0"/>
              </a:rPr>
              <a:t>Volontaire (indemnisé) ou salarié, selon le profil de l’élève et l’organisation d’accueil. </a:t>
            </a:r>
          </a:p>
          <a:p>
            <a:r>
              <a:rPr lang="fr-FR">
                <a:solidFill>
                  <a:srgbClr val="333331"/>
                </a:solidFill>
                <a:latin typeface="Arial" panose="020B0604020202020204" pitchFamily="34" charset="0"/>
                <a:ea typeface="Roboto" pitchFamily="2" charset="0"/>
                <a:cs typeface="Arial" panose="020B0604020202020204" pitchFamily="34" charset="0"/>
              </a:rPr>
              <a:t>Un statut de stagiaire indemnisé est également possible sous certaines conditions (prise en charge de la couverture sociale, lieu de stage, etc.)</a:t>
            </a:r>
          </a:p>
          <a:p>
            <a:br>
              <a:rPr lang="fr-FR">
                <a:solidFill>
                  <a:srgbClr val="333331"/>
                </a:solidFill>
                <a:latin typeface="Arial" panose="020B0604020202020204" pitchFamily="34" charset="0"/>
                <a:ea typeface="Roboto" pitchFamily="2" charset="0"/>
                <a:cs typeface="Arial" panose="020B0604020202020204" pitchFamily="34" charset="0"/>
              </a:rPr>
            </a:br>
            <a:r>
              <a:rPr lang="fr-FR" b="1">
                <a:solidFill>
                  <a:srgbClr val="333331"/>
                </a:solidFill>
                <a:latin typeface="Arial" panose="020B0604020202020204" pitchFamily="34" charset="0"/>
                <a:ea typeface="Roboto" pitchFamily="2" charset="0"/>
                <a:cs typeface="Arial" panose="020B0604020202020204" pitchFamily="34" charset="0"/>
              </a:rPr>
              <a:t>Structure d’accueil </a:t>
            </a:r>
            <a:r>
              <a:rPr lang="fr-FR">
                <a:solidFill>
                  <a:srgbClr val="333331"/>
                </a:solidFill>
                <a:latin typeface="Arial" panose="020B0604020202020204" pitchFamily="34" charset="0"/>
                <a:ea typeface="Roboto" pitchFamily="2" charset="0"/>
                <a:cs typeface="Arial" panose="020B0604020202020204" pitchFamily="34" charset="0"/>
              </a:rPr>
              <a:t>Tout type d’organisation locale, nationale, internationale ayant une action à caractère humanitaire.</a:t>
            </a:r>
          </a:p>
          <a:p>
            <a:r>
              <a:rPr lang="fr-FR">
                <a:solidFill>
                  <a:srgbClr val="333331"/>
                </a:solidFill>
                <a:latin typeface="Arial" panose="020B0604020202020204" pitchFamily="34" charset="0"/>
                <a:ea typeface="Roboto" pitchFamily="2" charset="0"/>
                <a:cs typeface="Arial" panose="020B0604020202020204" pitchFamily="34" charset="0"/>
              </a:rPr>
              <a:t> </a:t>
            </a:r>
          </a:p>
          <a:p>
            <a:r>
              <a:rPr lang="fr-FR" b="1">
                <a:solidFill>
                  <a:srgbClr val="333331"/>
                </a:solidFill>
                <a:latin typeface="Arial" panose="020B0604020202020204" pitchFamily="34" charset="0"/>
                <a:ea typeface="Roboto" pitchFamily="2" charset="0"/>
                <a:cs typeface="Arial" panose="020B0604020202020204" pitchFamily="34" charset="0"/>
              </a:rPr>
              <a:t>Durée</a:t>
            </a:r>
            <a:r>
              <a:rPr lang="fr-FR">
                <a:solidFill>
                  <a:srgbClr val="333331"/>
                </a:solidFill>
                <a:latin typeface="Arial" panose="020B0604020202020204" pitchFamily="34" charset="0"/>
                <a:ea typeface="Roboto" pitchFamily="2" charset="0"/>
                <a:cs typeface="Arial" panose="020B0604020202020204" pitchFamily="34" charset="0"/>
              </a:rPr>
              <a:t> 6 mois</a:t>
            </a:r>
          </a:p>
        </p:txBody>
      </p:sp>
      <p:cxnSp>
        <p:nvCxnSpPr>
          <p:cNvPr id="6" name="Connecteur droit 5"/>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068288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5" name="Connecteur droit 4"/>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2" name="Titre 1">
            <a:extLst>
              <a:ext uri="{FF2B5EF4-FFF2-40B4-BE49-F238E27FC236}">
                <a16:creationId xmlns:a16="http://schemas.microsoft.com/office/drawing/2014/main" id="{AC191AFA-8253-1D4A-A3B1-B448894854F1}"/>
              </a:ext>
            </a:extLst>
          </p:cNvPr>
          <p:cNvSpPr>
            <a:spLocks noGrp="1"/>
          </p:cNvSpPr>
          <p:nvPr>
            <p:ph type="title"/>
          </p:nvPr>
        </p:nvSpPr>
        <p:spPr>
          <a:xfrm>
            <a:off x="639278" y="601180"/>
            <a:ext cx="5456722" cy="704369"/>
          </a:xfrm>
        </p:spPr>
        <p:txBody>
          <a:bodyPr>
            <a:noAutofit/>
          </a:bodyPr>
          <a:lstStyle/>
          <a:p>
            <a:pPr algn="l"/>
            <a:r>
              <a:rPr lang="fr-FR" sz="4400" b="1">
                <a:solidFill>
                  <a:srgbClr val="E84424"/>
                </a:solidFill>
                <a:latin typeface="Arial" panose="020B0604020202020204" pitchFamily="34" charset="0"/>
                <a:cs typeface="Arial" panose="020B0604020202020204" pitchFamily="34" charset="0"/>
              </a:rPr>
              <a:t>Ils sont en emploi</a:t>
            </a:r>
            <a:br>
              <a:rPr lang="fr-FR" sz="4000" b="1">
                <a:solidFill>
                  <a:srgbClr val="E84424"/>
                </a:solidFill>
                <a:latin typeface="Arial" panose="020B0604020202020204" pitchFamily="34" charset="0"/>
                <a:cs typeface="Arial" panose="020B0604020202020204" pitchFamily="34" charset="0"/>
              </a:rPr>
            </a:br>
            <a:r>
              <a:rPr lang="fr-FR" sz="3200" b="1">
                <a:solidFill>
                  <a:srgbClr val="E84424"/>
                </a:solidFill>
                <a:latin typeface="Arial" panose="020B0604020202020204" pitchFamily="34" charset="0"/>
                <a:cs typeface="Arial" panose="020B0604020202020204" pitchFamily="34" charset="0"/>
              </a:rPr>
              <a:t>après leur formation initiale</a:t>
            </a:r>
            <a:endParaRPr lang="fr-FR" sz="4000" b="1">
              <a:solidFill>
                <a:srgbClr val="E84424"/>
              </a:solidFill>
              <a:latin typeface="Arial" panose="020B0604020202020204" pitchFamily="34" charset="0"/>
              <a:cs typeface="Arial" panose="020B0604020202020204" pitchFamily="34" charset="0"/>
            </a:endParaRPr>
          </a:p>
        </p:txBody>
      </p:sp>
      <p:sp>
        <p:nvSpPr>
          <p:cNvPr id="11" name="Titre 1">
            <a:extLst>
              <a:ext uri="{FF2B5EF4-FFF2-40B4-BE49-F238E27FC236}">
                <a16:creationId xmlns:a16="http://schemas.microsoft.com/office/drawing/2014/main" id="{A27AF576-AC60-1E47-9EBF-15061828C88A}"/>
              </a:ext>
            </a:extLst>
          </p:cNvPr>
          <p:cNvSpPr txBox="1">
            <a:spLocks/>
          </p:cNvSpPr>
          <p:nvPr/>
        </p:nvSpPr>
        <p:spPr>
          <a:xfrm>
            <a:off x="639278" y="2428239"/>
            <a:ext cx="5438454" cy="1612133"/>
          </a:xfrm>
          <a:prstGeom prst="rect">
            <a:avLst/>
          </a:prstGeom>
        </p:spPr>
        <p:txBody>
          <a:bodyPr vert="horz" lIns="91440" tIns="45720" rIns="91440" bIns="4572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fr-FR" sz="2000">
                <a:solidFill>
                  <a:srgbClr val="E84525"/>
                </a:solidFill>
                <a:latin typeface="Arial" panose="020B0604020202020204" pitchFamily="34" charset="0"/>
                <a:cs typeface="Arial" panose="020B0604020202020204" pitchFamily="34" charset="0"/>
              </a:rPr>
              <a:t>79% </a:t>
            </a:r>
            <a:r>
              <a:rPr lang="fr-FR" sz="2000">
                <a:solidFill>
                  <a:srgbClr val="000002"/>
                </a:solidFill>
                <a:latin typeface="Arial" panose="020B0604020202020204" pitchFamily="34" charset="0"/>
                <a:cs typeface="Arial" panose="020B0604020202020204" pitchFamily="34" charset="0"/>
              </a:rPr>
              <a:t>des diplômés de la formation post-bac </a:t>
            </a:r>
            <a:r>
              <a:rPr lang="fr-FR" sz="2000">
                <a:solidFill>
                  <a:srgbClr val="E84525"/>
                </a:solidFill>
                <a:latin typeface="Arial" panose="020B0604020202020204" pitchFamily="34" charset="0"/>
                <a:cs typeface="Arial" panose="020B0604020202020204" pitchFamily="34" charset="0"/>
              </a:rPr>
              <a:t>Responsable de l’Environnement de Travail et de la Logistique Humanitaire </a:t>
            </a:r>
            <a:r>
              <a:rPr lang="fr-FR" sz="2000">
                <a:solidFill>
                  <a:srgbClr val="000002"/>
                </a:solidFill>
                <a:latin typeface="Arial" panose="020B0604020202020204" pitchFamily="34" charset="0"/>
                <a:cs typeface="Arial" panose="020B0604020202020204" pitchFamily="34" charset="0"/>
              </a:rPr>
              <a:t>sont en poste ou en poursuite d’études 3 mois après leur fin de formation</a:t>
            </a:r>
          </a:p>
        </p:txBody>
      </p:sp>
      <p:pic>
        <p:nvPicPr>
          <p:cNvPr id="3" name="Image 2"/>
          <p:cNvPicPr>
            <a:picLocks noChangeAspect="1"/>
          </p:cNvPicPr>
          <p:nvPr/>
        </p:nvPicPr>
        <p:blipFill rotWithShape="1">
          <a:blip r:embed="rId2">
            <a:extLst>
              <a:ext uri="{28A0092B-C50C-407E-A947-70E740481C1C}">
                <a14:useLocalDpi xmlns:a14="http://schemas.microsoft.com/office/drawing/2010/main" val="0"/>
              </a:ext>
            </a:extLst>
          </a:blip>
          <a:srcRect r="42967"/>
          <a:stretch/>
        </p:blipFill>
        <p:spPr>
          <a:xfrm>
            <a:off x="6453204" y="0"/>
            <a:ext cx="5880563" cy="6887290"/>
          </a:xfrm>
          <a:prstGeom prst="rect">
            <a:avLst/>
          </a:prstGeom>
        </p:spPr>
      </p:pic>
    </p:spTree>
    <p:extLst>
      <p:ext uri="{BB962C8B-B14F-4D97-AF65-F5344CB8AC3E}">
        <p14:creationId xmlns:p14="http://schemas.microsoft.com/office/powerpoint/2010/main" val="9410760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2290" y="-12700"/>
            <a:ext cx="12530294" cy="7048290"/>
          </a:xfrm>
          <a:prstGeom prst="rect">
            <a:avLst/>
          </a:prstGeom>
        </p:spPr>
      </p:pic>
      <p:sp>
        <p:nvSpPr>
          <p:cNvPr id="7" name="ZoneTexte 6"/>
          <p:cNvSpPr txBox="1"/>
          <p:nvPr/>
        </p:nvSpPr>
        <p:spPr>
          <a:xfrm>
            <a:off x="5448300" y="4113546"/>
            <a:ext cx="1517032" cy="830997"/>
          </a:xfrm>
          <a:prstGeom prst="rect">
            <a:avLst/>
          </a:prstGeom>
          <a:noFill/>
        </p:spPr>
        <p:txBody>
          <a:bodyPr wrap="square" rtlCol="0">
            <a:spAutoFit/>
          </a:bodyPr>
          <a:lstStyle/>
          <a:p>
            <a:r>
              <a:rPr lang="fr-FR" sz="4800" b="1" dirty="0">
                <a:solidFill>
                  <a:srgbClr val="E84525"/>
                </a:solidFill>
                <a:latin typeface="Arial" panose="020B0604020202020204" pitchFamily="34" charset="0"/>
                <a:cs typeface="Arial" panose="020B0604020202020204" pitchFamily="34" charset="0"/>
              </a:rPr>
              <a:t>64%</a:t>
            </a:r>
          </a:p>
        </p:txBody>
      </p:sp>
      <p:sp>
        <p:nvSpPr>
          <p:cNvPr id="12" name="ZoneTexte 11"/>
          <p:cNvSpPr txBox="1"/>
          <p:nvPr/>
        </p:nvSpPr>
        <p:spPr>
          <a:xfrm>
            <a:off x="8617561" y="3126224"/>
            <a:ext cx="1690188" cy="461665"/>
          </a:xfrm>
          <a:prstGeom prst="rect">
            <a:avLst/>
          </a:prstGeom>
          <a:noFill/>
        </p:spPr>
        <p:txBody>
          <a:bodyPr wrap="square" rtlCol="0">
            <a:spAutoFit/>
          </a:bodyPr>
          <a:lstStyle/>
          <a:p>
            <a:r>
              <a:rPr lang="fr-FR" sz="2400" b="1" spc="-300">
                <a:solidFill>
                  <a:srgbClr val="E84525"/>
                </a:solidFill>
                <a:latin typeface="Arial" panose="020B0604020202020204" pitchFamily="34" charset="0"/>
                <a:cs typeface="Arial" panose="020B0604020202020204" pitchFamily="34" charset="0"/>
              </a:rPr>
              <a:t>1 %</a:t>
            </a:r>
          </a:p>
        </p:txBody>
      </p:sp>
      <p:sp>
        <p:nvSpPr>
          <p:cNvPr id="13" name="ZoneTexte 12"/>
          <p:cNvSpPr txBox="1"/>
          <p:nvPr/>
        </p:nvSpPr>
        <p:spPr>
          <a:xfrm>
            <a:off x="5882728" y="2592724"/>
            <a:ext cx="1595914" cy="461665"/>
          </a:xfrm>
          <a:prstGeom prst="rect">
            <a:avLst/>
          </a:prstGeom>
          <a:noFill/>
        </p:spPr>
        <p:txBody>
          <a:bodyPr wrap="square" rtlCol="0">
            <a:spAutoFit/>
          </a:bodyPr>
          <a:lstStyle/>
          <a:p>
            <a:r>
              <a:rPr lang="fr-FR" sz="2400" b="1">
                <a:solidFill>
                  <a:srgbClr val="E84525"/>
                </a:solidFill>
                <a:latin typeface="Arial" panose="020B0604020202020204" pitchFamily="34" charset="0"/>
                <a:cs typeface="Arial" panose="020B0604020202020204" pitchFamily="34" charset="0"/>
              </a:rPr>
              <a:t>27 %</a:t>
            </a:r>
          </a:p>
        </p:txBody>
      </p:sp>
      <p:sp>
        <p:nvSpPr>
          <p:cNvPr id="14" name="ZoneTexte 13"/>
          <p:cNvSpPr txBox="1"/>
          <p:nvPr/>
        </p:nvSpPr>
        <p:spPr>
          <a:xfrm>
            <a:off x="2048177" y="3908007"/>
            <a:ext cx="2279620" cy="523220"/>
          </a:xfrm>
          <a:prstGeom prst="rect">
            <a:avLst/>
          </a:prstGeom>
          <a:noFill/>
        </p:spPr>
        <p:txBody>
          <a:bodyPr wrap="square" rtlCol="0">
            <a:spAutoFit/>
          </a:bodyPr>
          <a:lstStyle/>
          <a:p>
            <a:r>
              <a:rPr lang="fr-FR" sz="2800" b="1">
                <a:solidFill>
                  <a:srgbClr val="E84525"/>
                </a:solidFill>
                <a:latin typeface="Arial" panose="020B0604020202020204" pitchFamily="34" charset="0"/>
                <a:cs typeface="Arial" panose="020B0604020202020204" pitchFamily="34" charset="0"/>
              </a:rPr>
              <a:t>3%</a:t>
            </a:r>
          </a:p>
        </p:txBody>
      </p:sp>
      <p:sp>
        <p:nvSpPr>
          <p:cNvPr id="15" name="ZoneTexte 14"/>
          <p:cNvSpPr txBox="1"/>
          <p:nvPr/>
        </p:nvSpPr>
        <p:spPr>
          <a:xfrm>
            <a:off x="6840839" y="3252285"/>
            <a:ext cx="1073393" cy="584775"/>
          </a:xfrm>
          <a:prstGeom prst="rect">
            <a:avLst/>
          </a:prstGeom>
          <a:noFill/>
        </p:spPr>
        <p:txBody>
          <a:bodyPr wrap="square" rtlCol="0">
            <a:spAutoFit/>
          </a:bodyPr>
          <a:lstStyle/>
          <a:p>
            <a:r>
              <a:rPr lang="fr-FR" sz="3200" b="1">
                <a:solidFill>
                  <a:srgbClr val="E84525"/>
                </a:solidFill>
                <a:latin typeface="Arial" panose="020B0604020202020204" pitchFamily="34" charset="0"/>
                <a:cs typeface="Arial" panose="020B0604020202020204" pitchFamily="34" charset="0"/>
              </a:rPr>
              <a:t>3%</a:t>
            </a:r>
          </a:p>
        </p:txBody>
      </p:sp>
      <p:sp>
        <p:nvSpPr>
          <p:cNvPr id="3" name="Ellipse 2"/>
          <p:cNvSpPr/>
          <p:nvPr/>
        </p:nvSpPr>
        <p:spPr>
          <a:xfrm>
            <a:off x="2257727" y="3693546"/>
            <a:ext cx="170912" cy="170912"/>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9" name="Ellipse 18"/>
          <p:cNvSpPr/>
          <p:nvPr/>
        </p:nvSpPr>
        <p:spPr>
          <a:xfrm>
            <a:off x="7039991" y="3068068"/>
            <a:ext cx="170912" cy="170912"/>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0" name="Ellipse 19"/>
          <p:cNvSpPr/>
          <p:nvPr/>
        </p:nvSpPr>
        <p:spPr>
          <a:xfrm>
            <a:off x="8846699" y="2959407"/>
            <a:ext cx="135683" cy="135683"/>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1" name="Ellipse 20"/>
          <p:cNvSpPr/>
          <p:nvPr/>
        </p:nvSpPr>
        <p:spPr>
          <a:xfrm>
            <a:off x="5448300" y="2403792"/>
            <a:ext cx="474557" cy="474557"/>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22" name="Ellipse 21"/>
          <p:cNvSpPr/>
          <p:nvPr/>
        </p:nvSpPr>
        <p:spPr>
          <a:xfrm>
            <a:off x="5563084" y="3466570"/>
            <a:ext cx="719545" cy="719545"/>
          </a:xfrm>
          <a:prstGeom prst="ellipse">
            <a:avLst/>
          </a:prstGeom>
          <a:solidFill>
            <a:srgbClr val="E84525"/>
          </a:solidFill>
          <a:ln>
            <a:solidFill>
              <a:srgbClr val="E8452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5" name="Rectangle 4"/>
          <p:cNvSpPr/>
          <p:nvPr/>
        </p:nvSpPr>
        <p:spPr>
          <a:xfrm>
            <a:off x="0" y="894857"/>
            <a:ext cx="5448300" cy="709306"/>
          </a:xfrm>
          <a:prstGeom prst="rect">
            <a:avLst/>
          </a:prstGeom>
          <a:solidFill>
            <a:srgbClr val="EAEAE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1" name="Titre 1"/>
          <p:cNvSpPr txBox="1">
            <a:spLocks/>
          </p:cNvSpPr>
          <p:nvPr/>
        </p:nvSpPr>
        <p:spPr>
          <a:xfrm>
            <a:off x="343411" y="611478"/>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3600" b="1" spc="-150">
                <a:solidFill>
                  <a:srgbClr val="333331"/>
                </a:solidFill>
                <a:latin typeface="Arial" panose="020B0604020202020204" pitchFamily="34" charset="0"/>
                <a:cs typeface="Arial" panose="020B0604020202020204" pitchFamily="34" charset="0"/>
              </a:rPr>
              <a:t>Où sont-ils en mission ?</a:t>
            </a:r>
          </a:p>
        </p:txBody>
      </p:sp>
      <p:cxnSp>
        <p:nvCxnSpPr>
          <p:cNvPr id="8" name="Connecteur droit 7"/>
          <p:cNvCxnSpPr/>
          <p:nvPr/>
        </p:nvCxnSpPr>
        <p:spPr>
          <a:xfrm>
            <a:off x="-342290" y="894857"/>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0231460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 name="Rectangle 63"/>
          <p:cNvSpPr/>
          <p:nvPr/>
        </p:nvSpPr>
        <p:spPr>
          <a:xfrm>
            <a:off x="327836" y="653798"/>
            <a:ext cx="6199963" cy="519278"/>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65" name="Connecteur droit 64"/>
          <p:cNvCxnSpPr/>
          <p:nvPr/>
        </p:nvCxnSpPr>
        <p:spPr>
          <a:xfrm>
            <a:off x="-14453" y="653798"/>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1" name="Titre 1"/>
          <p:cNvSpPr txBox="1">
            <a:spLocks/>
          </p:cNvSpPr>
          <p:nvPr/>
        </p:nvSpPr>
        <p:spPr>
          <a:xfrm>
            <a:off x="723900" y="365125"/>
            <a:ext cx="757082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fr-FR" sz="4000" b="1" spc="-150">
                <a:solidFill>
                  <a:srgbClr val="E84424"/>
                </a:solidFill>
                <a:latin typeface="Arial" panose="020B0604020202020204" pitchFamily="34" charset="0"/>
                <a:cs typeface="Arial" panose="020B0604020202020204" pitchFamily="34" charset="0"/>
              </a:rPr>
              <a:t>Ils emploient nos élèves</a:t>
            </a:r>
          </a:p>
        </p:txBody>
      </p:sp>
      <p:grpSp>
        <p:nvGrpSpPr>
          <p:cNvPr id="2" name="Groupe 1"/>
          <p:cNvGrpSpPr/>
          <p:nvPr/>
        </p:nvGrpSpPr>
        <p:grpSpPr>
          <a:xfrm>
            <a:off x="825660" y="1290647"/>
            <a:ext cx="10958934" cy="5247494"/>
            <a:chOff x="1209675" y="1245380"/>
            <a:chExt cx="10958934" cy="5247494"/>
          </a:xfrm>
        </p:grpSpPr>
        <p:grpSp>
          <p:nvGrpSpPr>
            <p:cNvPr id="22" name="Groupe 21">
              <a:extLst>
                <a:ext uri="{FF2B5EF4-FFF2-40B4-BE49-F238E27FC236}">
                  <a16:creationId xmlns:a16="http://schemas.microsoft.com/office/drawing/2014/main" id="{56F57005-2937-624D-922F-39195F41F80E}"/>
                </a:ext>
              </a:extLst>
            </p:cNvPr>
            <p:cNvGrpSpPr/>
            <p:nvPr/>
          </p:nvGrpSpPr>
          <p:grpSpPr>
            <a:xfrm>
              <a:off x="1209675" y="1245380"/>
              <a:ext cx="10958934" cy="5247494"/>
              <a:chOff x="1209675" y="1245380"/>
              <a:chExt cx="10958934" cy="5247494"/>
            </a:xfrm>
          </p:grpSpPr>
          <p:sp>
            <p:nvSpPr>
              <p:cNvPr id="94" name="Rectangle 93"/>
              <p:cNvSpPr/>
              <p:nvPr/>
            </p:nvSpPr>
            <p:spPr>
              <a:xfrm>
                <a:off x="1209675" y="1462087"/>
                <a:ext cx="7030397" cy="5030787"/>
              </a:xfrm>
              <a:prstGeom prst="rect">
                <a:avLst/>
              </a:prstGeom>
              <a:solidFill>
                <a:srgbClr val="E84525"/>
              </a:solidFill>
              <a:ln w="3175">
                <a:solidFill>
                  <a:srgbClr val="E84525">
                    <a:alpha val="21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grpSp>
            <p:nvGrpSpPr>
              <p:cNvPr id="16" name="Groupe 15"/>
              <p:cNvGrpSpPr/>
              <p:nvPr/>
            </p:nvGrpSpPr>
            <p:grpSpPr>
              <a:xfrm>
                <a:off x="1517073" y="1816903"/>
                <a:ext cx="1771057" cy="853830"/>
                <a:chOff x="971600" y="1580356"/>
                <a:chExt cx="1728192" cy="833165"/>
              </a:xfrm>
            </p:grpSpPr>
            <p:sp>
              <p:nvSpPr>
                <p:cNvPr id="17" name="Rectangle 16"/>
                <p:cNvSpPr/>
                <p:nvPr/>
              </p:nvSpPr>
              <p:spPr>
                <a:xfrm>
                  <a:off x="971600" y="1580356"/>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8" name="Picture 68" descr="MSF"/>
                <p:cNvPicPr>
                  <a:picLocks noChangeAspect="1" noChangeArrowheads="1"/>
                </p:cNvPicPr>
                <p:nvPr/>
              </p:nvPicPr>
              <p:blipFill>
                <a:blip r:embed="rId3" cstate="print"/>
                <a:srcRect/>
                <a:stretch>
                  <a:fillRect/>
                </a:stretch>
              </p:blipFill>
              <p:spPr bwMode="auto">
                <a:xfrm>
                  <a:off x="1115765" y="1692138"/>
                  <a:ext cx="1439862" cy="609600"/>
                </a:xfrm>
                <a:prstGeom prst="rect">
                  <a:avLst/>
                </a:prstGeom>
                <a:noFill/>
                <a:ln w="9525">
                  <a:noFill/>
                  <a:miter lim="800000"/>
                  <a:headEnd/>
                  <a:tailEnd/>
                </a:ln>
              </p:spPr>
            </p:pic>
          </p:grpSp>
          <p:grpSp>
            <p:nvGrpSpPr>
              <p:cNvPr id="23" name="Groupe 22"/>
              <p:cNvGrpSpPr/>
              <p:nvPr/>
            </p:nvGrpSpPr>
            <p:grpSpPr>
              <a:xfrm>
                <a:off x="8697018" y="1887843"/>
                <a:ext cx="1383272" cy="666878"/>
                <a:chOff x="5292080" y="1273822"/>
                <a:chExt cx="1728192" cy="833165"/>
              </a:xfrm>
            </p:grpSpPr>
            <p:sp>
              <p:nvSpPr>
                <p:cNvPr id="24" name="Rectangle 23"/>
                <p:cNvSpPr/>
                <p:nvPr/>
              </p:nvSpPr>
              <p:spPr>
                <a:xfrm>
                  <a:off x="5292080" y="1273822"/>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5" name="Image 26" descr="MDM copie.gif"/>
                <p:cNvPicPr>
                  <a:picLocks noChangeAspect="1"/>
                </p:cNvPicPr>
                <p:nvPr/>
              </p:nvPicPr>
              <p:blipFill>
                <a:blip r:embed="rId4" cstate="print"/>
                <a:srcRect/>
                <a:stretch>
                  <a:fillRect/>
                </a:stretch>
              </p:blipFill>
              <p:spPr bwMode="auto">
                <a:xfrm>
                  <a:off x="5812690" y="1352229"/>
                  <a:ext cx="675071" cy="676349"/>
                </a:xfrm>
                <a:prstGeom prst="rect">
                  <a:avLst/>
                </a:prstGeom>
                <a:noFill/>
                <a:ln w="9525">
                  <a:noFill/>
                  <a:miter lim="800000"/>
                  <a:headEnd/>
                  <a:tailEnd/>
                </a:ln>
              </p:spPr>
            </p:pic>
          </p:grpSp>
          <p:grpSp>
            <p:nvGrpSpPr>
              <p:cNvPr id="26" name="Groupe 25"/>
              <p:cNvGrpSpPr/>
              <p:nvPr/>
            </p:nvGrpSpPr>
            <p:grpSpPr>
              <a:xfrm>
                <a:off x="3848187" y="2986109"/>
                <a:ext cx="1771057" cy="853830"/>
                <a:chOff x="971600" y="2603225"/>
                <a:chExt cx="1728192" cy="833165"/>
              </a:xfrm>
            </p:grpSpPr>
            <p:sp>
              <p:nvSpPr>
                <p:cNvPr id="27" name="Rectangle 26"/>
                <p:cNvSpPr/>
                <p:nvPr/>
              </p:nvSpPr>
              <p:spPr>
                <a:xfrm>
                  <a:off x="971600" y="2603225"/>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28" name="Picture 42" descr="U:\DIR\marie.p\IMAGES\Logos\PARTENAIRES\Solidarités\logo-solidarites-international-horizontal.gif"/>
                <p:cNvPicPr>
                  <a:picLocks noChangeAspect="1" noChangeArrowheads="1"/>
                </p:cNvPicPr>
                <p:nvPr/>
              </p:nvPicPr>
              <p:blipFill>
                <a:blip r:embed="rId5" cstate="print"/>
                <a:srcRect/>
                <a:stretch>
                  <a:fillRect/>
                </a:stretch>
              </p:blipFill>
              <p:spPr bwMode="auto">
                <a:xfrm>
                  <a:off x="1043757" y="2798482"/>
                  <a:ext cx="1584027" cy="486502"/>
                </a:xfrm>
                <a:prstGeom prst="rect">
                  <a:avLst/>
                </a:prstGeom>
                <a:noFill/>
                <a:ln w="9525">
                  <a:noFill/>
                  <a:miter lim="800000"/>
                  <a:headEnd/>
                  <a:tailEnd/>
                </a:ln>
              </p:spPr>
            </p:pic>
          </p:grpSp>
          <p:grpSp>
            <p:nvGrpSpPr>
              <p:cNvPr id="30" name="Groupe 29"/>
              <p:cNvGrpSpPr/>
              <p:nvPr/>
            </p:nvGrpSpPr>
            <p:grpSpPr>
              <a:xfrm>
                <a:off x="3841237" y="1816903"/>
                <a:ext cx="1771057" cy="853830"/>
                <a:chOff x="3131840" y="4339233"/>
                <a:chExt cx="1728192" cy="833165"/>
              </a:xfrm>
            </p:grpSpPr>
            <p:sp>
              <p:nvSpPr>
                <p:cNvPr id="31" name="Rectangle 30"/>
                <p:cNvSpPr/>
                <p:nvPr/>
              </p:nvSpPr>
              <p:spPr>
                <a:xfrm>
                  <a:off x="3131840" y="4339233"/>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32" name="Picture 3" descr="U:\DIR\marie.p\IMAGES\Logos\PARTENAIRES\CROIX-ROUGE FRSE\logo-crf.gif"/>
                <p:cNvPicPr>
                  <a:picLocks noChangeAspect="1" noChangeArrowheads="1"/>
                </p:cNvPicPr>
                <p:nvPr/>
              </p:nvPicPr>
              <p:blipFill>
                <a:blip r:embed="rId6" cstate="print"/>
                <a:srcRect/>
                <a:stretch>
                  <a:fillRect/>
                </a:stretch>
              </p:blipFill>
              <p:spPr bwMode="auto">
                <a:xfrm>
                  <a:off x="3184044" y="4450578"/>
                  <a:ext cx="1531823" cy="646215"/>
                </a:xfrm>
                <a:prstGeom prst="rect">
                  <a:avLst/>
                </a:prstGeom>
                <a:noFill/>
                <a:ln w="9525">
                  <a:noFill/>
                  <a:miter lim="800000"/>
                  <a:headEnd/>
                  <a:tailEnd/>
                </a:ln>
              </p:spPr>
            </p:pic>
          </p:grpSp>
          <p:grpSp>
            <p:nvGrpSpPr>
              <p:cNvPr id="45" name="Groupe 44"/>
              <p:cNvGrpSpPr/>
              <p:nvPr/>
            </p:nvGrpSpPr>
            <p:grpSpPr>
              <a:xfrm>
                <a:off x="8697018" y="2755449"/>
                <a:ext cx="1383272" cy="666878"/>
                <a:chOff x="5292080" y="2307803"/>
                <a:chExt cx="1728192" cy="833165"/>
              </a:xfrm>
            </p:grpSpPr>
            <p:sp>
              <p:nvSpPr>
                <p:cNvPr id="46" name="Rectangle 45"/>
                <p:cNvSpPr/>
                <p:nvPr/>
              </p:nvSpPr>
              <p:spPr>
                <a:xfrm>
                  <a:off x="5292080" y="2307803"/>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47" name="Picture 4" descr="U:\DIR\marie.p\IMAGES\Logos\PARTENAIRES\TRIANGLE GH\1-LOGO TRIANGLE[OK]NOIR-72.jpg"/>
                <p:cNvPicPr>
                  <a:picLocks noChangeAspect="1" noChangeArrowheads="1"/>
                </p:cNvPicPr>
                <p:nvPr/>
              </p:nvPicPr>
              <p:blipFill>
                <a:blip r:embed="rId7" cstate="print"/>
                <a:srcRect/>
                <a:stretch>
                  <a:fillRect/>
                </a:stretch>
              </p:blipFill>
              <p:spPr bwMode="auto">
                <a:xfrm>
                  <a:off x="5824590" y="2389700"/>
                  <a:ext cx="663171" cy="685865"/>
                </a:xfrm>
                <a:prstGeom prst="rect">
                  <a:avLst/>
                </a:prstGeom>
                <a:noFill/>
                <a:ln w="9525">
                  <a:noFill/>
                  <a:miter lim="800000"/>
                  <a:headEnd/>
                  <a:tailEnd/>
                </a:ln>
              </p:spPr>
            </p:pic>
          </p:grpSp>
          <p:sp>
            <p:nvSpPr>
              <p:cNvPr id="49" name="ZoneTexte 48"/>
              <p:cNvSpPr txBox="1"/>
              <p:nvPr/>
            </p:nvSpPr>
            <p:spPr>
              <a:xfrm>
                <a:off x="1515817" y="2661727"/>
                <a:ext cx="2165811" cy="230832"/>
              </a:xfrm>
              <a:prstGeom prst="rect">
                <a:avLst/>
              </a:prstGeom>
              <a:noFill/>
            </p:spPr>
            <p:txBody>
              <a:bodyPr wrap="square" rtlCol="0">
                <a:spAutoFit/>
              </a:bodyPr>
              <a:lstStyle/>
              <a:p>
                <a:r>
                  <a:rPr lang="fr-FR" sz="900">
                    <a:solidFill>
                      <a:schemeClr val="bg1"/>
                    </a:solidFill>
                    <a:latin typeface="Roboto" pitchFamily="2" charset="0"/>
                    <a:ea typeface="Roboto" pitchFamily="2" charset="0"/>
                  </a:rPr>
                  <a:t>SUISSE – BELGIQUE - FRANCE</a:t>
                </a:r>
              </a:p>
            </p:txBody>
          </p:sp>
          <p:grpSp>
            <p:nvGrpSpPr>
              <p:cNvPr id="6" name="Groupe 5"/>
              <p:cNvGrpSpPr/>
              <p:nvPr/>
            </p:nvGrpSpPr>
            <p:grpSpPr>
              <a:xfrm>
                <a:off x="6165133" y="4146529"/>
                <a:ext cx="1760879" cy="898527"/>
                <a:chOff x="1944297" y="4191125"/>
                <a:chExt cx="2199955" cy="1122576"/>
              </a:xfrm>
            </p:grpSpPr>
            <p:sp>
              <p:nvSpPr>
                <p:cNvPr id="33" name="Rectangle 32"/>
                <p:cNvSpPr/>
                <p:nvPr/>
              </p:nvSpPr>
              <p:spPr>
                <a:xfrm>
                  <a:off x="1944297" y="4191125"/>
                  <a:ext cx="2199955" cy="1122576"/>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2" name="Image 51"/>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16258" y="4490105"/>
                  <a:ext cx="1744984" cy="558395"/>
                </a:xfrm>
                <a:prstGeom prst="rect">
                  <a:avLst/>
                </a:prstGeom>
              </p:spPr>
            </p:pic>
          </p:grpSp>
          <p:grpSp>
            <p:nvGrpSpPr>
              <p:cNvPr id="93" name="Groupe 92"/>
              <p:cNvGrpSpPr/>
              <p:nvPr/>
            </p:nvGrpSpPr>
            <p:grpSpPr>
              <a:xfrm>
                <a:off x="8720033" y="4499346"/>
                <a:ext cx="1383272" cy="666878"/>
                <a:chOff x="9833966" y="5544228"/>
                <a:chExt cx="1771057" cy="853830"/>
              </a:xfrm>
            </p:grpSpPr>
            <p:sp>
              <p:nvSpPr>
                <p:cNvPr id="54" name="Rectangle 53"/>
                <p:cNvSpPr/>
                <p:nvPr/>
              </p:nvSpPr>
              <p:spPr>
                <a:xfrm>
                  <a:off x="9833966" y="5544228"/>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5" name="Image 5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338021" y="5635891"/>
                  <a:ext cx="670503" cy="670503"/>
                </a:xfrm>
                <a:prstGeom prst="rect">
                  <a:avLst/>
                </a:prstGeom>
              </p:spPr>
            </p:pic>
          </p:grpSp>
          <p:grpSp>
            <p:nvGrpSpPr>
              <p:cNvPr id="5" name="Groupe 4"/>
              <p:cNvGrpSpPr/>
              <p:nvPr/>
            </p:nvGrpSpPr>
            <p:grpSpPr>
              <a:xfrm>
                <a:off x="6165401" y="1812095"/>
                <a:ext cx="1771057" cy="863446"/>
                <a:chOff x="7169671" y="3459556"/>
                <a:chExt cx="1728192" cy="842548"/>
              </a:xfrm>
            </p:grpSpPr>
            <p:sp>
              <p:nvSpPr>
                <p:cNvPr id="41" name="Rectangle 40"/>
                <p:cNvSpPr/>
                <p:nvPr/>
              </p:nvSpPr>
              <p:spPr>
                <a:xfrm>
                  <a:off x="7169671" y="3459556"/>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6" name="Image 5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372103" y="3481478"/>
                  <a:ext cx="1277913" cy="820626"/>
                </a:xfrm>
                <a:prstGeom prst="rect">
                  <a:avLst/>
                </a:prstGeom>
              </p:spPr>
            </p:pic>
          </p:grpSp>
          <p:grpSp>
            <p:nvGrpSpPr>
              <p:cNvPr id="92" name="Groupe 91"/>
              <p:cNvGrpSpPr/>
              <p:nvPr/>
            </p:nvGrpSpPr>
            <p:grpSpPr>
              <a:xfrm>
                <a:off x="8699181" y="3625611"/>
                <a:ext cx="1383272" cy="666878"/>
                <a:chOff x="9833966" y="4479315"/>
                <a:chExt cx="1771057" cy="853830"/>
              </a:xfrm>
            </p:grpSpPr>
            <p:sp>
              <p:nvSpPr>
                <p:cNvPr id="53" name="Rectangle 52"/>
                <p:cNvSpPr/>
                <p:nvPr/>
              </p:nvSpPr>
              <p:spPr>
                <a:xfrm>
                  <a:off x="9833966" y="4479315"/>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7" name="Espace réservé du contenu 5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9953500" y="4673480"/>
                  <a:ext cx="1579127" cy="496184"/>
                </a:xfrm>
                <a:prstGeom prst="rect">
                  <a:avLst/>
                </a:prstGeom>
              </p:spPr>
            </p:pic>
          </p:grpSp>
          <p:grpSp>
            <p:nvGrpSpPr>
              <p:cNvPr id="4" name="Groupe 3"/>
              <p:cNvGrpSpPr/>
              <p:nvPr/>
            </p:nvGrpSpPr>
            <p:grpSpPr>
              <a:xfrm>
                <a:off x="1515817" y="4164803"/>
                <a:ext cx="1771057" cy="853830"/>
                <a:chOff x="9833967" y="3481778"/>
                <a:chExt cx="1728192" cy="833165"/>
              </a:xfrm>
            </p:grpSpPr>
            <p:sp>
              <p:nvSpPr>
                <p:cNvPr id="48" name="Rectangle 47"/>
                <p:cNvSpPr/>
                <p:nvPr/>
              </p:nvSpPr>
              <p:spPr>
                <a:xfrm>
                  <a:off x="9833967" y="3481778"/>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8" name="Image 57"/>
                <p:cNvPicPr>
                  <a:picLocks noChangeAspect="1"/>
                </p:cNvPicPr>
                <p:nvPr/>
              </p:nvPicPr>
              <p:blipFill rotWithShape="1">
                <a:blip r:embed="rId12">
                  <a:extLst>
                    <a:ext uri="{28A0092B-C50C-407E-A947-70E740481C1C}">
                      <a14:useLocalDpi xmlns:a14="http://schemas.microsoft.com/office/drawing/2010/main" val="0"/>
                    </a:ext>
                  </a:extLst>
                </a:blip>
                <a:srcRect t="29399" b="32249"/>
                <a:stretch/>
              </p:blipFill>
              <p:spPr>
                <a:xfrm>
                  <a:off x="9878063" y="3709366"/>
                  <a:ext cx="1627091" cy="468014"/>
                </a:xfrm>
                <a:prstGeom prst="rect">
                  <a:avLst/>
                </a:prstGeom>
              </p:spPr>
            </p:pic>
          </p:grpSp>
          <p:grpSp>
            <p:nvGrpSpPr>
              <p:cNvPr id="89" name="Groupe 88"/>
              <p:cNvGrpSpPr/>
              <p:nvPr/>
            </p:nvGrpSpPr>
            <p:grpSpPr>
              <a:xfrm>
                <a:off x="10347603" y="3625611"/>
                <a:ext cx="1383272" cy="666878"/>
                <a:chOff x="7169671" y="1530722"/>
                <a:chExt cx="1477946" cy="712521"/>
              </a:xfrm>
            </p:grpSpPr>
            <p:sp>
              <p:nvSpPr>
                <p:cNvPr id="40" name="Rectangle 39"/>
                <p:cNvSpPr/>
                <p:nvPr/>
              </p:nvSpPr>
              <p:spPr>
                <a:xfrm>
                  <a:off x="7169671" y="1530722"/>
                  <a:ext cx="1477946" cy="71252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59" name="Image 58"/>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7241679" y="1729145"/>
                  <a:ext cx="1359600" cy="234784"/>
                </a:xfrm>
                <a:prstGeom prst="rect">
                  <a:avLst/>
                </a:prstGeom>
              </p:spPr>
            </p:pic>
          </p:grpSp>
          <p:grpSp>
            <p:nvGrpSpPr>
              <p:cNvPr id="90" name="Groupe 89"/>
              <p:cNvGrpSpPr/>
              <p:nvPr/>
            </p:nvGrpSpPr>
            <p:grpSpPr>
              <a:xfrm>
                <a:off x="3839344" y="4164803"/>
                <a:ext cx="1771057" cy="853830"/>
                <a:chOff x="7141388" y="3573580"/>
                <a:chExt cx="1477946" cy="712521"/>
              </a:xfrm>
            </p:grpSpPr>
            <p:sp>
              <p:nvSpPr>
                <p:cNvPr id="29" name="Rectangle 28"/>
                <p:cNvSpPr/>
                <p:nvPr/>
              </p:nvSpPr>
              <p:spPr>
                <a:xfrm>
                  <a:off x="7141388" y="3573580"/>
                  <a:ext cx="1477946" cy="712521"/>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0" name="Image 59"/>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7306813" y="3589651"/>
                  <a:ext cx="1239513" cy="696449"/>
                </a:xfrm>
                <a:prstGeom prst="rect">
                  <a:avLst/>
                </a:prstGeom>
              </p:spPr>
            </p:pic>
          </p:grpSp>
          <p:grpSp>
            <p:nvGrpSpPr>
              <p:cNvPr id="9" name="Groupe 8"/>
              <p:cNvGrpSpPr/>
              <p:nvPr/>
            </p:nvGrpSpPr>
            <p:grpSpPr>
              <a:xfrm>
                <a:off x="1515817" y="2986109"/>
                <a:ext cx="1771057" cy="853830"/>
                <a:chOff x="7134019" y="4499979"/>
                <a:chExt cx="1728192" cy="833165"/>
              </a:xfrm>
            </p:grpSpPr>
            <p:sp>
              <p:nvSpPr>
                <p:cNvPr id="38" name="Rectangle 37"/>
                <p:cNvSpPr/>
                <p:nvPr/>
              </p:nvSpPr>
              <p:spPr>
                <a:xfrm>
                  <a:off x="7134019" y="4499979"/>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8" name="Image 7"/>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750070" y="4585649"/>
                  <a:ext cx="562874" cy="661824"/>
                </a:xfrm>
                <a:prstGeom prst="rect">
                  <a:avLst/>
                </a:prstGeom>
              </p:spPr>
            </p:pic>
          </p:grpSp>
          <p:grpSp>
            <p:nvGrpSpPr>
              <p:cNvPr id="61" name="Groupe 60"/>
              <p:cNvGrpSpPr/>
              <p:nvPr/>
            </p:nvGrpSpPr>
            <p:grpSpPr>
              <a:xfrm>
                <a:off x="10347603" y="1887842"/>
                <a:ext cx="1383272" cy="666878"/>
                <a:chOff x="7134019" y="2404508"/>
                <a:chExt cx="1728192" cy="833165"/>
              </a:xfrm>
            </p:grpSpPr>
            <p:sp>
              <p:nvSpPr>
                <p:cNvPr id="35" name="Rectangle 34"/>
                <p:cNvSpPr/>
                <p:nvPr/>
              </p:nvSpPr>
              <p:spPr>
                <a:xfrm>
                  <a:off x="7134019" y="2404508"/>
                  <a:ext cx="1728192" cy="83316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 name="Image 9"/>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89765" y="2493137"/>
                  <a:ext cx="1431438" cy="631028"/>
                </a:xfrm>
                <a:prstGeom prst="rect">
                  <a:avLst/>
                </a:prstGeom>
              </p:spPr>
            </p:pic>
          </p:grpSp>
          <p:grpSp>
            <p:nvGrpSpPr>
              <p:cNvPr id="19" name="Groupe 18">
                <a:extLst>
                  <a:ext uri="{FF2B5EF4-FFF2-40B4-BE49-F238E27FC236}">
                    <a16:creationId xmlns:a16="http://schemas.microsoft.com/office/drawing/2014/main" id="{58AA8799-5C28-D044-BDE2-5EF568907940}"/>
                  </a:ext>
                </a:extLst>
              </p:cNvPr>
              <p:cNvGrpSpPr/>
              <p:nvPr/>
            </p:nvGrpSpPr>
            <p:grpSpPr>
              <a:xfrm>
                <a:off x="8720829" y="5314603"/>
                <a:ext cx="1363564" cy="657377"/>
                <a:chOff x="8806586" y="4085923"/>
                <a:chExt cx="1363564" cy="657377"/>
              </a:xfrm>
            </p:grpSpPr>
            <p:sp>
              <p:nvSpPr>
                <p:cNvPr id="43" name="Rectangle 42"/>
                <p:cNvSpPr/>
                <p:nvPr/>
              </p:nvSpPr>
              <p:spPr>
                <a:xfrm>
                  <a:off x="8806586" y="4085923"/>
                  <a:ext cx="1363564" cy="657377"/>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62" name="Image 61"/>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8929659" y="4206226"/>
                  <a:ext cx="1216666" cy="468416"/>
                </a:xfrm>
                <a:prstGeom prst="rect">
                  <a:avLst/>
                </a:prstGeom>
              </p:spPr>
            </p:pic>
          </p:grpSp>
          <p:sp>
            <p:nvSpPr>
              <p:cNvPr id="91" name="Rectangle 90"/>
              <p:cNvSpPr/>
              <p:nvPr/>
            </p:nvSpPr>
            <p:spPr>
              <a:xfrm>
                <a:off x="6858485" y="1245380"/>
                <a:ext cx="1916011" cy="253916"/>
              </a:xfrm>
              <a:prstGeom prst="rect">
                <a:avLst/>
              </a:prstGeom>
            </p:spPr>
            <p:txBody>
              <a:bodyPr wrap="square">
                <a:spAutoFit/>
              </a:bodyPr>
              <a:lstStyle/>
              <a:p>
                <a:pPr fontAlgn="ctr"/>
                <a:r>
                  <a:rPr lang="fr-FR" sz="1050">
                    <a:solidFill>
                      <a:srgbClr val="E84525"/>
                    </a:solidFill>
                    <a:latin typeface="Arial" panose="020B0604020202020204" pitchFamily="34" charset="0"/>
                    <a:ea typeface="Gotham Book" charset="0"/>
                    <a:cs typeface="Arial" panose="020B0604020202020204" pitchFamily="34" charset="0"/>
                  </a:rPr>
                  <a:t>Top employeurs 2021</a:t>
                </a:r>
                <a:endParaRPr lang="fr-FR" sz="1050">
                  <a:solidFill>
                    <a:srgbClr val="E84525"/>
                  </a:solidFill>
                  <a:latin typeface="Arial" panose="020B0604020202020204" pitchFamily="34" charset="0"/>
                  <a:ea typeface="Roboto" pitchFamily="2" charset="0"/>
                  <a:cs typeface="Arial" panose="020B0604020202020204" pitchFamily="34" charset="0"/>
                </a:endParaRPr>
              </a:p>
            </p:txBody>
          </p:sp>
          <p:sp>
            <p:nvSpPr>
              <p:cNvPr id="95" name="Rectangle 94"/>
              <p:cNvSpPr/>
              <p:nvPr/>
            </p:nvSpPr>
            <p:spPr>
              <a:xfrm>
                <a:off x="10252598" y="4478506"/>
                <a:ext cx="1916011" cy="261610"/>
              </a:xfrm>
              <a:prstGeom prst="rect">
                <a:avLst/>
              </a:prstGeom>
            </p:spPr>
            <p:txBody>
              <a:bodyPr wrap="square">
                <a:spAutoFit/>
              </a:bodyPr>
              <a:lstStyle/>
              <a:p>
                <a:pPr fontAlgn="ctr"/>
                <a:r>
                  <a:rPr lang="fr-FR" sz="1100">
                    <a:solidFill>
                      <a:srgbClr val="333331"/>
                    </a:solidFill>
                    <a:latin typeface="Arial" panose="020B0604020202020204" pitchFamily="34" charset="0"/>
                    <a:ea typeface="Gotham Book" charset="0"/>
                    <a:cs typeface="Arial" panose="020B0604020202020204" pitchFamily="34" charset="0"/>
                  </a:rPr>
                  <a:t>Et bien d’autres…</a:t>
                </a:r>
                <a:endParaRPr lang="fr-FR" sz="1100">
                  <a:solidFill>
                    <a:srgbClr val="333331"/>
                  </a:solidFill>
                  <a:latin typeface="Arial" panose="020B0604020202020204" pitchFamily="34" charset="0"/>
                  <a:ea typeface="Roboto" pitchFamily="2" charset="0"/>
                  <a:cs typeface="Arial" panose="020B0604020202020204" pitchFamily="34" charset="0"/>
                </a:endParaRPr>
              </a:p>
            </p:txBody>
          </p:sp>
          <p:grpSp>
            <p:nvGrpSpPr>
              <p:cNvPr id="21" name="Groupe 20">
                <a:extLst>
                  <a:ext uri="{FF2B5EF4-FFF2-40B4-BE49-F238E27FC236}">
                    <a16:creationId xmlns:a16="http://schemas.microsoft.com/office/drawing/2014/main" id="{A9846435-4F39-CC45-B6AA-03A6F8E55D8C}"/>
                  </a:ext>
                </a:extLst>
              </p:cNvPr>
              <p:cNvGrpSpPr/>
              <p:nvPr/>
            </p:nvGrpSpPr>
            <p:grpSpPr>
              <a:xfrm>
                <a:off x="6164962" y="2986108"/>
                <a:ext cx="1771057" cy="853830"/>
                <a:chOff x="6209762" y="2941443"/>
                <a:chExt cx="1771057" cy="853830"/>
              </a:xfrm>
            </p:grpSpPr>
            <p:sp>
              <p:nvSpPr>
                <p:cNvPr id="66" name="Rectangle 65">
                  <a:extLst>
                    <a:ext uri="{FF2B5EF4-FFF2-40B4-BE49-F238E27FC236}">
                      <a16:creationId xmlns:a16="http://schemas.microsoft.com/office/drawing/2014/main" id="{EC77C576-D5CF-4742-8C81-57BDEA80B520}"/>
                    </a:ext>
                  </a:extLst>
                </p:cNvPr>
                <p:cNvSpPr/>
                <p:nvPr/>
              </p:nvSpPr>
              <p:spPr>
                <a:xfrm>
                  <a:off x="6209762" y="2941443"/>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5" name="Image 14" descr="Une image contenant texte, clipart&#10;&#10;Description générée automatiquement">
                  <a:extLst>
                    <a:ext uri="{FF2B5EF4-FFF2-40B4-BE49-F238E27FC236}">
                      <a16:creationId xmlns:a16="http://schemas.microsoft.com/office/drawing/2014/main" id="{08E3B531-D939-2247-B782-12364A028481}"/>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402020" y="3123957"/>
                  <a:ext cx="1386539" cy="525879"/>
                </a:xfrm>
                <a:prstGeom prst="rect">
                  <a:avLst/>
                </a:prstGeom>
              </p:spPr>
            </p:pic>
          </p:grpSp>
          <p:grpSp>
            <p:nvGrpSpPr>
              <p:cNvPr id="20" name="Groupe 19">
                <a:extLst>
                  <a:ext uri="{FF2B5EF4-FFF2-40B4-BE49-F238E27FC236}">
                    <a16:creationId xmlns:a16="http://schemas.microsoft.com/office/drawing/2014/main" id="{B87C8B46-1977-C646-A324-BBD3FEB6E4C8}"/>
                  </a:ext>
                </a:extLst>
              </p:cNvPr>
              <p:cNvGrpSpPr/>
              <p:nvPr/>
            </p:nvGrpSpPr>
            <p:grpSpPr>
              <a:xfrm>
                <a:off x="10318094" y="2682874"/>
                <a:ext cx="1413218" cy="681315"/>
                <a:chOff x="10911046" y="4106156"/>
                <a:chExt cx="1413218" cy="681315"/>
              </a:xfrm>
            </p:grpSpPr>
            <p:sp>
              <p:nvSpPr>
                <p:cNvPr id="67" name="Rectangle 66">
                  <a:extLst>
                    <a:ext uri="{FF2B5EF4-FFF2-40B4-BE49-F238E27FC236}">
                      <a16:creationId xmlns:a16="http://schemas.microsoft.com/office/drawing/2014/main" id="{5B9736C5-195B-3F43-A19A-1E26D59899D9}"/>
                    </a:ext>
                  </a:extLst>
                </p:cNvPr>
                <p:cNvSpPr/>
                <p:nvPr/>
              </p:nvSpPr>
              <p:spPr>
                <a:xfrm>
                  <a:off x="10911046" y="4106156"/>
                  <a:ext cx="1413218" cy="681315"/>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7" name="Image 6">
                  <a:extLst>
                    <a:ext uri="{FF2B5EF4-FFF2-40B4-BE49-F238E27FC236}">
                      <a16:creationId xmlns:a16="http://schemas.microsoft.com/office/drawing/2014/main" id="{028503F4-E0AB-3045-835B-17A44BA660DE}"/>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1644203" y="4315146"/>
                  <a:ext cx="583689" cy="333676"/>
                </a:xfrm>
                <a:prstGeom prst="rect">
                  <a:avLst/>
                </a:prstGeom>
              </p:spPr>
            </p:pic>
            <p:pic>
              <p:nvPicPr>
                <p:cNvPr id="13" name="Image 12">
                  <a:extLst>
                    <a:ext uri="{FF2B5EF4-FFF2-40B4-BE49-F238E27FC236}">
                      <a16:creationId xmlns:a16="http://schemas.microsoft.com/office/drawing/2014/main" id="{4C656CA4-CD55-584D-831D-AB687A09996F}"/>
                    </a:ext>
                  </a:extLst>
                </p:cNvPr>
                <p:cNvPicPr>
                  <a:picLocks noChangeAspect="1"/>
                </p:cNvPicPr>
                <p:nvPr/>
              </p:nvPicPr>
              <p:blipFill rotWithShape="1">
                <a:blip r:embed="rId20" cstate="print">
                  <a:extLst>
                    <a:ext uri="{28A0092B-C50C-407E-A947-70E740481C1C}">
                      <a14:useLocalDpi xmlns:a14="http://schemas.microsoft.com/office/drawing/2010/main" val="0"/>
                    </a:ext>
                  </a:extLst>
                </a:blip>
                <a:srcRect l="21096" t="1586" r="23756" b="41093"/>
                <a:stretch/>
              </p:blipFill>
              <p:spPr>
                <a:xfrm>
                  <a:off x="11130188" y="4262571"/>
                  <a:ext cx="422188" cy="438827"/>
                </a:xfrm>
                <a:prstGeom prst="rect">
                  <a:avLst/>
                </a:prstGeom>
              </p:spPr>
            </p:pic>
          </p:grpSp>
        </p:grpSp>
        <p:sp>
          <p:nvSpPr>
            <p:cNvPr id="63" name="Rectangle 62"/>
            <p:cNvSpPr/>
            <p:nvPr/>
          </p:nvSpPr>
          <p:spPr>
            <a:xfrm>
              <a:off x="1509202" y="5314603"/>
              <a:ext cx="1771057" cy="853830"/>
            </a:xfrm>
            <a:prstGeom prst="rect">
              <a:avLst/>
            </a:prstGeom>
            <a:solidFill>
              <a:schemeClr val="bg1"/>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026" name="Picture 2" descr="Fichier:Logo SavetheChildren.png — Wikipédia"/>
            <p:cNvPicPr>
              <a:picLocks noChangeAspect="1" noChangeArrowheads="1"/>
            </p:cNvPicPr>
            <p:nvPr/>
          </p:nvPicPr>
          <p:blipFill>
            <a:blip r:embed="rId21" cstate="print">
              <a:extLst>
                <a:ext uri="{28A0092B-C50C-407E-A947-70E740481C1C}">
                  <a14:useLocalDpi xmlns:a14="http://schemas.microsoft.com/office/drawing/2010/main" val="0"/>
                </a:ext>
              </a:extLst>
            </a:blip>
            <a:srcRect/>
            <a:stretch>
              <a:fillRect/>
            </a:stretch>
          </p:blipFill>
          <p:spPr bwMode="auto">
            <a:xfrm>
              <a:off x="1534718" y="5531667"/>
              <a:ext cx="1733254" cy="44817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07573187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1087820" y="2859676"/>
            <a:ext cx="10016400" cy="1042212"/>
          </a:xfrm>
          <a:prstGeom prst="rect">
            <a:avLst/>
          </a:prstGeom>
          <a:noFill/>
          <a:ln>
            <a:noFill/>
          </a:ln>
        </p:spPr>
        <p:txBody>
          <a:bodyPr spcFirstLastPara="1" wrap="square" lIns="91425" tIns="45700" rIns="91425" bIns="45700" anchor="ctr" anchorCtr="0">
            <a:noAutofit/>
          </a:bodyPr>
          <a:lstStyle/>
          <a:p>
            <a:pPr algn="just">
              <a:lnSpc>
                <a:spcPct val="100000"/>
              </a:lnSpc>
            </a:pPr>
            <a:r>
              <a:rPr lang="fr-FR" sz="5400"/>
              <a:t>STÉPHANIE</a:t>
            </a:r>
            <a:endParaRPr lang="fr-FR" sz="5400">
              <a:latin typeface="Arial"/>
              <a:ea typeface="Arial"/>
              <a:cs typeface="Arial"/>
            </a:endParaRPr>
          </a:p>
        </p:txBody>
      </p:sp>
      <p:sp>
        <p:nvSpPr>
          <p:cNvPr id="307" name="Google Shape;307;p40"/>
          <p:cNvSpPr txBox="1"/>
          <p:nvPr/>
        </p:nvSpPr>
        <p:spPr>
          <a:xfrm>
            <a:off x="1087820" y="2240176"/>
            <a:ext cx="8495700" cy="6195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3000"/>
            </a:pPr>
            <a:r>
              <a:rPr lang="fr-FR" sz="3600" b="0" i="0" u="none" strike="noStrike" cap="none">
                <a:solidFill>
                  <a:srgbClr val="333331"/>
                </a:solidFill>
                <a:latin typeface="Arial"/>
                <a:ea typeface="Arial"/>
                <a:cs typeface="Arial"/>
                <a:sym typeface="Arial"/>
              </a:rPr>
              <a:t>Alumni</a:t>
            </a:r>
            <a:endParaRPr sz="1400" b="0" i="0" u="none" strike="noStrike" cap="none">
              <a:solidFill>
                <a:srgbClr val="333331"/>
              </a:solidFill>
              <a:latin typeface="Arial"/>
              <a:ea typeface="Arial"/>
              <a:cs typeface="Arial"/>
              <a:sym typeface="Arial"/>
            </a:endParaRPr>
          </a:p>
        </p:txBody>
      </p:sp>
      <p:pic>
        <p:nvPicPr>
          <p:cNvPr id="3" name="Image 2" descr="Une image contenant personne, fermer&#10;&#10;Description générée automatiquement">
            <a:extLst>
              <a:ext uri="{FF2B5EF4-FFF2-40B4-BE49-F238E27FC236}">
                <a16:creationId xmlns:a16="http://schemas.microsoft.com/office/drawing/2014/main" id="{7439BB9F-BC09-1C38-EF28-2D18F831BE09}"/>
              </a:ext>
            </a:extLst>
          </p:cNvPr>
          <p:cNvPicPr>
            <a:picLocks noChangeAspect="1"/>
          </p:cNvPicPr>
          <p:nvPr/>
        </p:nvPicPr>
        <p:blipFill>
          <a:blip r:embed="rId3"/>
          <a:stretch>
            <a:fillRect/>
          </a:stretch>
        </p:blipFill>
        <p:spPr>
          <a:xfrm>
            <a:off x="8158447" y="1206191"/>
            <a:ext cx="1686000" cy="1686000"/>
          </a:xfrm>
          <a:prstGeom prst="rect">
            <a:avLst/>
          </a:prstGeom>
        </p:spPr>
      </p:pic>
      <p:sp>
        <p:nvSpPr>
          <p:cNvPr id="7" name="ZoneTexte 6">
            <a:extLst>
              <a:ext uri="{FF2B5EF4-FFF2-40B4-BE49-F238E27FC236}">
                <a16:creationId xmlns:a16="http://schemas.microsoft.com/office/drawing/2014/main" id="{8569705D-1F40-6749-87DE-91D0A34D3DB5}"/>
              </a:ext>
            </a:extLst>
          </p:cNvPr>
          <p:cNvSpPr txBox="1"/>
          <p:nvPr/>
        </p:nvSpPr>
        <p:spPr>
          <a:xfrm>
            <a:off x="1087780" y="3901888"/>
            <a:ext cx="10178934" cy="2308324"/>
          </a:xfrm>
          <a:prstGeom prst="rect">
            <a:avLst/>
          </a:prstGeom>
          <a:noFill/>
        </p:spPr>
        <p:txBody>
          <a:bodyPr wrap="square" lIns="91440" tIns="45720" rIns="91440" bIns="45720" anchor="t">
            <a:spAutoFit/>
          </a:bodyPr>
          <a:lstStyle/>
          <a:p>
            <a:pPr algn="l"/>
            <a:r>
              <a:rPr lang="fr-FR" sz="1800" b="0" i="0" u="none" strike="noStrike">
                <a:solidFill>
                  <a:schemeClr val="tx1">
                    <a:lumMod val="75000"/>
                    <a:lumOff val="25000"/>
                  </a:schemeClr>
                </a:solidFill>
                <a:effectLst/>
                <a:latin typeface="Arial" panose="020B0604020202020204" pitchFamily="34" charset="0"/>
                <a:cs typeface="Arial" panose="020B0604020202020204" pitchFamily="34" charset="0"/>
              </a:rPr>
              <a:t>Engagée depuis plusieurs années dans le secteur associatif, et après de nombreux questionnements sur l'aide humanitaire et le développement, leurs travers, et sur mes propres motivations à travailler dans ces secteurs, j’ai rejoint la formation en </a:t>
            </a:r>
            <a:r>
              <a:rPr lang="fr-FR" sz="1800" b="1" i="0" u="none" strike="noStrike">
                <a:solidFill>
                  <a:schemeClr val="tx1">
                    <a:lumMod val="75000"/>
                    <a:lumOff val="25000"/>
                  </a:schemeClr>
                </a:solidFill>
                <a:effectLst/>
                <a:latin typeface="Arial" panose="020B0604020202020204" pitchFamily="34" charset="0"/>
                <a:cs typeface="Arial" panose="020B0604020202020204" pitchFamily="34" charset="0"/>
              </a:rPr>
              <a:t>coordination de projet </a:t>
            </a:r>
            <a:r>
              <a:rPr lang="fr-FR" sz="1800" b="0" i="0" u="none" strike="noStrike">
                <a:solidFill>
                  <a:schemeClr val="tx1">
                    <a:lumMod val="75000"/>
                    <a:lumOff val="25000"/>
                  </a:schemeClr>
                </a:solidFill>
                <a:effectLst/>
                <a:latin typeface="Arial" panose="020B0604020202020204" pitchFamily="34" charset="0"/>
                <a:cs typeface="Arial" panose="020B0604020202020204" pitchFamily="34" charset="0"/>
              </a:rPr>
              <a:t>à </a:t>
            </a:r>
            <a:r>
              <a:rPr lang="fr-FR" sz="1800" b="0" i="0" u="none" strike="noStrike" dirty="0">
                <a:solidFill>
                  <a:schemeClr val="tx1">
                    <a:lumMod val="75000"/>
                    <a:lumOff val="25000"/>
                  </a:schemeClr>
                </a:solidFill>
                <a:effectLst/>
                <a:latin typeface="Arial" panose="020B0604020202020204" pitchFamily="34" charset="0"/>
                <a:cs typeface="Arial" panose="020B0604020202020204" pitchFamily="34" charset="0"/>
              </a:rPr>
              <a:t>Bioforce</a:t>
            </a:r>
            <a:r>
              <a:rPr lang="fr-FR" sz="1800" b="0" i="0" u="none" strike="noStrike">
                <a:solidFill>
                  <a:schemeClr val="tx1">
                    <a:lumMod val="75000"/>
                    <a:lumOff val="25000"/>
                  </a:schemeClr>
                </a:solidFill>
                <a:effectLst/>
                <a:latin typeface="Arial" panose="020B0604020202020204" pitchFamily="34" charset="0"/>
                <a:cs typeface="Arial" panose="020B0604020202020204" pitchFamily="34" charset="0"/>
              </a:rPr>
              <a:t> en 2020.</a:t>
            </a:r>
          </a:p>
          <a:p>
            <a:pPr algn="l"/>
            <a:r>
              <a:rPr lang="fr-FR" sz="1800" b="0" i="0" u="none" strike="noStrike">
                <a:solidFill>
                  <a:schemeClr val="tx1">
                    <a:lumMod val="75000"/>
                    <a:lumOff val="25000"/>
                  </a:schemeClr>
                </a:solidFill>
                <a:effectLst/>
                <a:latin typeface="Arial" panose="020B0604020202020204" pitchFamily="34" charset="0"/>
                <a:cs typeface="Arial" panose="020B0604020202020204" pitchFamily="34" charset="0"/>
              </a:rPr>
              <a:t>Par la suite, j’ai réalisé un stage au siège d'Action contre la Faim (Unité de Préparation et de Réponse aux Urgences) puis occupé le poste de Chargée de subventions au Mozambique, dans la province du Cabo Delgado. J’ai ensuite rejoint les équipes de Handicap International - Humanité &amp; Inclusion en Haïti, comme Cheffe de projet puis Chargée de subventions.</a:t>
            </a:r>
          </a:p>
        </p:txBody>
      </p:sp>
    </p:spTree>
    <p:extLst>
      <p:ext uri="{BB962C8B-B14F-4D97-AF65-F5344CB8AC3E}">
        <p14:creationId xmlns:p14="http://schemas.microsoft.com/office/powerpoint/2010/main" val="40081401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1087820" y="2464261"/>
            <a:ext cx="10016400" cy="1042212"/>
          </a:xfrm>
          <a:prstGeom prst="rect">
            <a:avLst/>
          </a:prstGeom>
          <a:noFill/>
          <a:ln>
            <a:noFill/>
          </a:ln>
        </p:spPr>
        <p:txBody>
          <a:bodyPr spcFirstLastPara="1" wrap="square" lIns="91425" tIns="45700" rIns="91425" bIns="45700" anchor="ctr" anchorCtr="0">
            <a:noAutofit/>
          </a:bodyPr>
          <a:lstStyle/>
          <a:p>
            <a:pPr algn="just">
              <a:lnSpc>
                <a:spcPct val="100000"/>
              </a:lnSpc>
            </a:pPr>
            <a:r>
              <a:rPr lang="fr-FR" sz="5400" dirty="0"/>
              <a:t>RACHEL </a:t>
            </a:r>
            <a:endParaRPr lang="fr-FR" sz="5400">
              <a:latin typeface="Arial"/>
              <a:ea typeface="Arial"/>
              <a:cs typeface="Arial"/>
            </a:endParaRPr>
          </a:p>
        </p:txBody>
      </p:sp>
      <p:sp>
        <p:nvSpPr>
          <p:cNvPr id="307" name="Google Shape;307;p40"/>
          <p:cNvSpPr txBox="1"/>
          <p:nvPr/>
        </p:nvSpPr>
        <p:spPr>
          <a:xfrm>
            <a:off x="1087820" y="1844761"/>
            <a:ext cx="8495700" cy="6195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3000"/>
            </a:pPr>
            <a:r>
              <a:rPr lang="fr-FR" sz="3600" b="0" i="0" u="none" strike="noStrike" cap="none" dirty="0">
                <a:solidFill>
                  <a:srgbClr val="333331"/>
                </a:solidFill>
                <a:latin typeface="Arial"/>
                <a:ea typeface="Arial"/>
                <a:cs typeface="Arial"/>
                <a:sym typeface="Arial"/>
              </a:rPr>
              <a:t>Alumni</a:t>
            </a:r>
            <a:endParaRPr sz="1400" b="0" i="0" u="none" strike="noStrike" cap="none">
              <a:solidFill>
                <a:srgbClr val="333331"/>
              </a:solidFill>
              <a:latin typeface="Arial"/>
              <a:ea typeface="Arial"/>
              <a:cs typeface="Arial"/>
              <a:sym typeface="Arial"/>
            </a:endParaRPr>
          </a:p>
        </p:txBody>
      </p:sp>
      <p:sp>
        <p:nvSpPr>
          <p:cNvPr id="7" name="ZoneTexte 6">
            <a:extLst>
              <a:ext uri="{FF2B5EF4-FFF2-40B4-BE49-F238E27FC236}">
                <a16:creationId xmlns:a16="http://schemas.microsoft.com/office/drawing/2014/main" id="{8569705D-1F40-6749-87DE-91D0A34D3DB5}"/>
              </a:ext>
            </a:extLst>
          </p:cNvPr>
          <p:cNvSpPr txBox="1"/>
          <p:nvPr/>
        </p:nvSpPr>
        <p:spPr>
          <a:xfrm>
            <a:off x="1087779" y="3506473"/>
            <a:ext cx="10667615" cy="2585323"/>
          </a:xfrm>
          <a:prstGeom prst="rect">
            <a:avLst/>
          </a:prstGeom>
          <a:noFill/>
        </p:spPr>
        <p:txBody>
          <a:bodyPr wrap="square" lIns="91440" tIns="45720" rIns="91440" bIns="45720" anchor="t">
            <a:spAutoFit/>
          </a:bodyPr>
          <a:lstStyle/>
          <a:p>
            <a:r>
              <a:rPr lang="fr-FR" sz="1800" dirty="0">
                <a:solidFill>
                  <a:schemeClr val="tx1"/>
                </a:solidFill>
                <a:latin typeface="Arial" panose="020B0604020202020204" pitchFamily="34" charset="0"/>
                <a:cs typeface="Arial" panose="020B0604020202020204" pitchFamily="34" charset="0"/>
              </a:rPr>
              <a:t>Avec une double licence en Sciences Politiques et </a:t>
            </a:r>
            <a:r>
              <a:rPr lang="fr-FR" sz="1800" dirty="0" err="1">
                <a:solidFill>
                  <a:schemeClr val="tx1"/>
                </a:solidFill>
                <a:latin typeface="Arial" panose="020B0604020202020204" pitchFamily="34" charset="0"/>
                <a:cs typeface="Arial" panose="020B0604020202020204" pitchFamily="34" charset="0"/>
              </a:rPr>
              <a:t>Women's</a:t>
            </a:r>
            <a:r>
              <a:rPr lang="fr-FR" sz="1800" dirty="0">
                <a:solidFill>
                  <a:schemeClr val="tx1"/>
                </a:solidFill>
                <a:latin typeface="Arial" panose="020B0604020202020204" pitchFamily="34" charset="0"/>
                <a:cs typeface="Arial" panose="020B0604020202020204" pitchFamily="34" charset="0"/>
              </a:rPr>
              <a:t> </a:t>
            </a:r>
            <a:r>
              <a:rPr lang="fr-FR" sz="1800" dirty="0" err="1">
                <a:solidFill>
                  <a:schemeClr val="tx1"/>
                </a:solidFill>
                <a:latin typeface="Arial" panose="020B0604020202020204" pitchFamily="34" charset="0"/>
                <a:cs typeface="Arial" panose="020B0604020202020204" pitchFamily="34" charset="0"/>
              </a:rPr>
              <a:t>studies</a:t>
            </a:r>
            <a:r>
              <a:rPr lang="fr-FR" sz="1800" dirty="0">
                <a:solidFill>
                  <a:schemeClr val="tx1"/>
                </a:solidFill>
                <a:latin typeface="Arial" panose="020B0604020202020204" pitchFamily="34" charset="0"/>
                <a:cs typeface="Arial" panose="020B0604020202020204" pitchFamily="34" charset="0"/>
              </a:rPr>
              <a:t>, j'ai passé 30 ans dans le tourisme international, dernièrement en gérant ma petite entreprise spécialisée dans les circuits vélo et marche à pied pour une clientèle internationale. Depuis mon arrivée à Lyon en 2012, je suis bénévole à la Croix Rouge avec le Samu Social où je rencontre les personnes vivant dans la rue et qui m'a motivé à poursuivre les actions sociales à plus grande échelle. Diplômée du </a:t>
            </a:r>
            <a:r>
              <a:rPr lang="fr-FR" sz="1800" b="1" dirty="0" err="1">
                <a:solidFill>
                  <a:schemeClr val="tx1"/>
                </a:solidFill>
                <a:latin typeface="Arial" panose="020B0604020202020204" pitchFamily="34" charset="0"/>
                <a:cs typeface="Arial" panose="020B0604020202020204" pitchFamily="34" charset="0"/>
              </a:rPr>
              <a:t>MSc</a:t>
            </a:r>
            <a:r>
              <a:rPr lang="fr-FR" sz="1800" b="1" dirty="0">
                <a:solidFill>
                  <a:schemeClr val="tx1"/>
                </a:solidFill>
                <a:latin typeface="Arial" panose="020B0604020202020204" pitchFamily="34" charset="0"/>
                <a:cs typeface="Arial" panose="020B0604020202020204" pitchFamily="34" charset="0"/>
              </a:rPr>
              <a:t> en </a:t>
            </a:r>
            <a:r>
              <a:rPr lang="fr-FR" sz="1800" b="1" dirty="0" err="1">
                <a:solidFill>
                  <a:schemeClr val="tx1"/>
                </a:solidFill>
                <a:latin typeface="Arial" panose="020B0604020202020204" pitchFamily="34" charset="0"/>
                <a:cs typeface="Arial" panose="020B0604020202020204" pitchFamily="34" charset="0"/>
              </a:rPr>
              <a:t>Humanitarian</a:t>
            </a:r>
            <a:r>
              <a:rPr lang="fr-FR" sz="1800" b="1" dirty="0">
                <a:solidFill>
                  <a:schemeClr val="tx1"/>
                </a:solidFill>
                <a:latin typeface="Arial" panose="020B0604020202020204" pitchFamily="34" charset="0"/>
                <a:cs typeface="Arial" panose="020B0604020202020204" pitchFamily="34" charset="0"/>
              </a:rPr>
              <a:t> Programme Management</a:t>
            </a:r>
            <a:r>
              <a:rPr lang="fr-FR" sz="1800" dirty="0">
                <a:solidFill>
                  <a:schemeClr val="tx1"/>
                </a:solidFill>
                <a:latin typeface="Arial" panose="020B0604020202020204" pitchFamily="34" charset="0"/>
                <a:cs typeface="Arial" panose="020B0604020202020204" pitchFamily="34" charset="0"/>
              </a:rPr>
              <a:t> en 2022, mon 'stage' de Master s'est transformé en CDD où je viens de passer un an en tant que coordinatrice d'opérations lutte anti-Covid et Urgence Ukraine pour le département de l'Isère et Rhône Alpes. (Je réfléchis à mes prochains projets en jonglant avec ma petite entreprise et la famille - oui c'est possible !)</a:t>
            </a:r>
          </a:p>
        </p:txBody>
      </p:sp>
      <p:pic>
        <p:nvPicPr>
          <p:cNvPr id="4" name="Image 3" descr="Une image contenant personne, intérieur&#10;&#10;Description générée automatiquement">
            <a:extLst>
              <a:ext uri="{FF2B5EF4-FFF2-40B4-BE49-F238E27FC236}">
                <a16:creationId xmlns:a16="http://schemas.microsoft.com/office/drawing/2014/main" id="{8124ABFB-4FEE-F759-E9D4-1BDD05A5B615}"/>
              </a:ext>
            </a:extLst>
          </p:cNvPr>
          <p:cNvPicPr>
            <a:picLocks noChangeAspect="1"/>
          </p:cNvPicPr>
          <p:nvPr/>
        </p:nvPicPr>
        <p:blipFill>
          <a:blip r:embed="rId3"/>
          <a:stretch>
            <a:fillRect/>
          </a:stretch>
        </p:blipFill>
        <p:spPr>
          <a:xfrm>
            <a:off x="8133315" y="1150575"/>
            <a:ext cx="1685897" cy="1685897"/>
          </a:xfrm>
          <a:prstGeom prst="rect">
            <a:avLst/>
          </a:prstGeom>
        </p:spPr>
      </p:pic>
    </p:spTree>
    <p:extLst>
      <p:ext uri="{BB962C8B-B14F-4D97-AF65-F5344CB8AC3E}">
        <p14:creationId xmlns:p14="http://schemas.microsoft.com/office/powerpoint/2010/main" val="7833299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1087820" y="2060602"/>
            <a:ext cx="10016400" cy="1042212"/>
          </a:xfrm>
          <a:prstGeom prst="rect">
            <a:avLst/>
          </a:prstGeom>
          <a:noFill/>
          <a:ln>
            <a:noFill/>
          </a:ln>
        </p:spPr>
        <p:txBody>
          <a:bodyPr spcFirstLastPara="1" wrap="square" lIns="91425" tIns="45700" rIns="91425" bIns="45700" anchor="ctr" anchorCtr="0">
            <a:noAutofit/>
          </a:bodyPr>
          <a:lstStyle/>
          <a:p>
            <a:pPr algn="just">
              <a:lnSpc>
                <a:spcPct val="100000"/>
              </a:lnSpc>
            </a:pPr>
            <a:r>
              <a:rPr lang="fr-FR" sz="5400" dirty="0"/>
              <a:t>ELISABETH</a:t>
            </a:r>
            <a:endParaRPr lang="fr-FR" sz="5400" dirty="0">
              <a:latin typeface="Arial"/>
              <a:ea typeface="Arial"/>
              <a:cs typeface="Arial"/>
            </a:endParaRPr>
          </a:p>
        </p:txBody>
      </p:sp>
      <p:sp>
        <p:nvSpPr>
          <p:cNvPr id="307" name="Google Shape;307;p40"/>
          <p:cNvSpPr txBox="1"/>
          <p:nvPr/>
        </p:nvSpPr>
        <p:spPr>
          <a:xfrm>
            <a:off x="1087820" y="1441102"/>
            <a:ext cx="8495700" cy="6195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3000"/>
            </a:pPr>
            <a:r>
              <a:rPr lang="fr-FR" sz="3600" b="0" i="0" u="none" strike="noStrike" cap="none">
                <a:solidFill>
                  <a:srgbClr val="333331"/>
                </a:solidFill>
                <a:latin typeface="Arial"/>
                <a:ea typeface="Arial"/>
                <a:cs typeface="Arial"/>
                <a:sym typeface="Arial"/>
              </a:rPr>
              <a:t>Alumni</a:t>
            </a:r>
            <a:endParaRPr sz="1400" b="0" i="0" u="none" strike="noStrike" cap="none">
              <a:solidFill>
                <a:srgbClr val="333331"/>
              </a:solidFill>
              <a:latin typeface="Arial"/>
              <a:ea typeface="Arial"/>
              <a:cs typeface="Arial"/>
              <a:sym typeface="Arial"/>
            </a:endParaRPr>
          </a:p>
        </p:txBody>
      </p:sp>
      <p:sp>
        <p:nvSpPr>
          <p:cNvPr id="7" name="ZoneTexte 6">
            <a:extLst>
              <a:ext uri="{FF2B5EF4-FFF2-40B4-BE49-F238E27FC236}">
                <a16:creationId xmlns:a16="http://schemas.microsoft.com/office/drawing/2014/main" id="{8569705D-1F40-6749-87DE-91D0A34D3DB5}"/>
              </a:ext>
            </a:extLst>
          </p:cNvPr>
          <p:cNvSpPr txBox="1"/>
          <p:nvPr/>
        </p:nvSpPr>
        <p:spPr>
          <a:xfrm>
            <a:off x="1087780" y="3102814"/>
            <a:ext cx="10178934" cy="3477875"/>
          </a:xfrm>
          <a:prstGeom prst="rect">
            <a:avLst/>
          </a:prstGeom>
          <a:noFill/>
        </p:spPr>
        <p:txBody>
          <a:bodyPr wrap="square" lIns="91440" tIns="45720" rIns="91440" bIns="45720" anchor="t">
            <a:spAutoFit/>
          </a:bodyPr>
          <a:lstStyle/>
          <a:p>
            <a:pPr algn="l"/>
            <a:r>
              <a:rPr lang="fr-FR" sz="2000" b="0" i="0" u="none" strike="noStrike" dirty="0">
                <a:solidFill>
                  <a:srgbClr val="242424"/>
                </a:solidFill>
                <a:effectLst/>
                <a:latin typeface="Arial" panose="020B0604020202020204" pitchFamily="34" charset="0"/>
                <a:cs typeface="Arial" panose="020B0604020202020204" pitchFamily="34" charset="0"/>
              </a:rPr>
              <a:t>Assistante RH dans le privé, j'ai intégré Bioforce en 2007. Recrutée par </a:t>
            </a:r>
            <a:r>
              <a:rPr lang="fr-FR" sz="2000" b="1" i="0" u="none" strike="noStrike" dirty="0">
                <a:solidFill>
                  <a:srgbClr val="242424"/>
                </a:solidFill>
                <a:effectLst/>
                <a:latin typeface="Arial" panose="020B0604020202020204" pitchFamily="34" charset="0"/>
                <a:cs typeface="Arial" panose="020B0604020202020204" pitchFamily="34" charset="0"/>
              </a:rPr>
              <a:t>Action contre la Faim</a:t>
            </a:r>
            <a:r>
              <a:rPr lang="fr-FR" sz="2000" b="0" i="0" u="none" strike="noStrike" dirty="0">
                <a:solidFill>
                  <a:srgbClr val="242424"/>
                </a:solidFill>
                <a:effectLst/>
                <a:latin typeface="Arial" panose="020B0604020202020204" pitchFamily="34" charset="0"/>
                <a:cs typeface="Arial" panose="020B0604020202020204" pitchFamily="34" charset="0"/>
              </a:rPr>
              <a:t> : admin base au Darfour, coordinatrice finances et RH en Centrafrique, coordo </a:t>
            </a:r>
            <a:r>
              <a:rPr lang="fr-FR" sz="2000" dirty="0">
                <a:solidFill>
                  <a:srgbClr val="242424"/>
                </a:solidFill>
                <a:latin typeface="Arial" panose="020B0604020202020204" pitchFamily="34" charset="0"/>
                <a:cs typeface="Arial" panose="020B0604020202020204" pitchFamily="34" charset="0"/>
              </a:rPr>
              <a:t>finances Tchad, </a:t>
            </a:r>
            <a:r>
              <a:rPr lang="fr-FR" sz="2000" b="0" i="0" u="none" strike="noStrike" dirty="0">
                <a:solidFill>
                  <a:srgbClr val="242424"/>
                </a:solidFill>
                <a:effectLst/>
                <a:latin typeface="Arial" panose="020B0604020202020204" pitchFamily="34" charset="0"/>
                <a:cs typeface="Arial" panose="020B0604020202020204" pitchFamily="34" charset="0"/>
              </a:rPr>
              <a:t>courte mission au Zimbabwe (support finances), et quasi 2 ans comme administratrice régionale en Birmanie. </a:t>
            </a:r>
          </a:p>
          <a:p>
            <a:pPr algn="l"/>
            <a:r>
              <a:rPr lang="fr-FR" sz="2000" b="0" i="0" u="none" strike="noStrike" dirty="0">
                <a:solidFill>
                  <a:srgbClr val="242424"/>
                </a:solidFill>
                <a:effectLst/>
                <a:latin typeface="Arial" panose="020B0604020202020204" pitchFamily="34" charset="0"/>
                <a:cs typeface="Arial" panose="020B0604020202020204" pitchFamily="34" charset="0"/>
              </a:rPr>
              <a:t>Je suis rentrée en France pour donner naissance à mon fils en 2014... année où j'ai commencé à donner quelques cours à </a:t>
            </a:r>
            <a:r>
              <a:rPr lang="fr-FR" sz="2000" b="1" i="0" u="none" strike="noStrike" dirty="0">
                <a:solidFill>
                  <a:srgbClr val="242424"/>
                </a:solidFill>
                <a:effectLst/>
                <a:latin typeface="Arial" panose="020B0604020202020204" pitchFamily="34" charset="0"/>
                <a:cs typeface="Arial" panose="020B0604020202020204" pitchFamily="34" charset="0"/>
              </a:rPr>
              <a:t>Bioforce</a:t>
            </a:r>
            <a:r>
              <a:rPr lang="fr-FR" sz="2000" b="0" i="0" u="none" strike="noStrike" dirty="0">
                <a:solidFill>
                  <a:srgbClr val="242424"/>
                </a:solidFill>
                <a:effectLst/>
                <a:latin typeface="Arial" panose="020B0604020202020204" pitchFamily="34" charset="0"/>
                <a:cs typeface="Arial" panose="020B0604020202020204" pitchFamily="34" charset="0"/>
              </a:rPr>
              <a:t>. De 2015 à 2018, j'ai intégré le siège de </a:t>
            </a:r>
            <a:r>
              <a:rPr lang="fr-FR" sz="2000" b="1" i="0" u="none" strike="noStrike" dirty="0">
                <a:solidFill>
                  <a:srgbClr val="242424"/>
                </a:solidFill>
                <a:effectLst/>
                <a:latin typeface="Arial" panose="020B0604020202020204" pitchFamily="34" charset="0"/>
                <a:cs typeface="Arial" panose="020B0604020202020204" pitchFamily="34" charset="0"/>
              </a:rPr>
              <a:t>Handicap International </a:t>
            </a:r>
            <a:r>
              <a:rPr lang="fr-FR" sz="2000" b="0" i="0" u="none" strike="noStrike" dirty="0">
                <a:solidFill>
                  <a:srgbClr val="242424"/>
                </a:solidFill>
                <a:effectLst/>
                <a:latin typeface="Arial" panose="020B0604020202020204" pitchFamily="34" charset="0"/>
                <a:cs typeface="Arial" panose="020B0604020202020204" pitchFamily="34" charset="0"/>
              </a:rPr>
              <a:t>comme contrôleuse de gestion et chargée des formations finance. 2018-2021, départ en famille avec mes 2 enfants en Jordanie comme manager finances régionale pour la Jordanie, le Liban, l'Égypte et la Palestine. De retour en France, je suis contrôleuse de gestion dans une association de protection de l'enfance, </a:t>
            </a:r>
            <a:r>
              <a:rPr lang="fr-FR" sz="2000" b="1" i="0" u="none" strike="noStrike" dirty="0">
                <a:solidFill>
                  <a:srgbClr val="242424"/>
                </a:solidFill>
                <a:effectLst/>
                <a:latin typeface="Arial" panose="020B0604020202020204" pitchFamily="34" charset="0"/>
                <a:cs typeface="Arial" panose="020B0604020202020204" pitchFamily="34" charset="0"/>
              </a:rPr>
              <a:t>Le Prado</a:t>
            </a:r>
            <a:r>
              <a:rPr lang="fr-FR" sz="2000" b="0" i="0" u="none" strike="noStrike" dirty="0">
                <a:solidFill>
                  <a:srgbClr val="242424"/>
                </a:solidFill>
                <a:effectLst/>
                <a:latin typeface="Arial" panose="020B0604020202020204" pitchFamily="34" charset="0"/>
                <a:cs typeface="Arial" panose="020B0604020202020204" pitchFamily="34" charset="0"/>
              </a:rPr>
              <a:t>. </a:t>
            </a:r>
          </a:p>
        </p:txBody>
      </p:sp>
      <p:pic>
        <p:nvPicPr>
          <p:cNvPr id="4" name="Image 3" descr="Une image contenant intérieur, personne&#10;&#10;Description générée automatiquement">
            <a:extLst>
              <a:ext uri="{FF2B5EF4-FFF2-40B4-BE49-F238E27FC236}">
                <a16:creationId xmlns:a16="http://schemas.microsoft.com/office/drawing/2014/main" id="{FE468105-D9BB-2F08-4102-9CD67ABB6EC5}"/>
              </a:ext>
            </a:extLst>
          </p:cNvPr>
          <p:cNvPicPr>
            <a:picLocks noChangeAspect="1"/>
          </p:cNvPicPr>
          <p:nvPr/>
        </p:nvPicPr>
        <p:blipFill>
          <a:blip r:embed="rId3"/>
          <a:stretch>
            <a:fillRect/>
          </a:stretch>
        </p:blipFill>
        <p:spPr>
          <a:xfrm>
            <a:off x="8297302" y="1280770"/>
            <a:ext cx="1686000" cy="1686000"/>
          </a:xfrm>
          <a:prstGeom prst="rect">
            <a:avLst/>
          </a:prstGeom>
        </p:spPr>
      </p:pic>
    </p:spTree>
    <p:extLst>
      <p:ext uri="{BB962C8B-B14F-4D97-AF65-F5344CB8AC3E}">
        <p14:creationId xmlns:p14="http://schemas.microsoft.com/office/powerpoint/2010/main" val="9775707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1087820" y="2044132"/>
            <a:ext cx="10016400" cy="1042212"/>
          </a:xfrm>
          <a:prstGeom prst="rect">
            <a:avLst/>
          </a:prstGeom>
          <a:noFill/>
          <a:ln>
            <a:noFill/>
          </a:ln>
        </p:spPr>
        <p:txBody>
          <a:bodyPr spcFirstLastPara="1" wrap="square" lIns="91425" tIns="45700" rIns="91425" bIns="45700" anchor="ctr" anchorCtr="0">
            <a:noAutofit/>
          </a:bodyPr>
          <a:lstStyle/>
          <a:p>
            <a:pPr algn="just">
              <a:lnSpc>
                <a:spcPct val="100000"/>
              </a:lnSpc>
            </a:pPr>
            <a:r>
              <a:rPr lang="fr-FR" sz="5400" dirty="0"/>
              <a:t>MANEL</a:t>
            </a:r>
            <a:endParaRPr lang="fr-FR" sz="5400" dirty="0">
              <a:latin typeface="Arial"/>
              <a:ea typeface="Arial"/>
              <a:cs typeface="Arial"/>
            </a:endParaRPr>
          </a:p>
        </p:txBody>
      </p:sp>
      <p:sp>
        <p:nvSpPr>
          <p:cNvPr id="307" name="Google Shape;307;p40"/>
          <p:cNvSpPr txBox="1"/>
          <p:nvPr/>
        </p:nvSpPr>
        <p:spPr>
          <a:xfrm>
            <a:off x="1087820" y="1424632"/>
            <a:ext cx="8495700" cy="619500"/>
          </a:xfrm>
          <a:prstGeom prst="rect">
            <a:avLst/>
          </a:prstGeom>
          <a:noFill/>
          <a:ln>
            <a:noFill/>
          </a:ln>
        </p:spPr>
        <p:txBody>
          <a:bodyPr spcFirstLastPara="1" wrap="square" lIns="91425" tIns="45700" rIns="91425" bIns="45700" anchor="t" anchorCtr="0">
            <a:noAutofit/>
          </a:bodyPr>
          <a:lstStyle/>
          <a:p>
            <a:pPr>
              <a:lnSpc>
                <a:spcPct val="90000"/>
              </a:lnSpc>
              <a:buClr>
                <a:schemeClr val="dk1"/>
              </a:buClr>
              <a:buSzPts val="3000"/>
            </a:pPr>
            <a:r>
              <a:rPr lang="fr-FR" sz="3600" b="0" i="0" u="none" strike="noStrike" cap="none" dirty="0">
                <a:solidFill>
                  <a:srgbClr val="333331"/>
                </a:solidFill>
                <a:latin typeface="Arial"/>
                <a:ea typeface="Arial"/>
                <a:cs typeface="Arial"/>
                <a:sym typeface="Arial"/>
              </a:rPr>
              <a:t>Elève</a:t>
            </a:r>
            <a:endParaRPr sz="1400" b="0" i="0" u="none" strike="noStrike" cap="none" dirty="0">
              <a:solidFill>
                <a:srgbClr val="333331"/>
              </a:solidFill>
              <a:latin typeface="Arial"/>
              <a:ea typeface="Arial"/>
              <a:cs typeface="Arial"/>
              <a:sym typeface="Arial"/>
            </a:endParaRPr>
          </a:p>
        </p:txBody>
      </p:sp>
      <p:sp>
        <p:nvSpPr>
          <p:cNvPr id="7" name="ZoneTexte 6">
            <a:extLst>
              <a:ext uri="{FF2B5EF4-FFF2-40B4-BE49-F238E27FC236}">
                <a16:creationId xmlns:a16="http://schemas.microsoft.com/office/drawing/2014/main" id="{8569705D-1F40-6749-87DE-91D0A34D3DB5}"/>
              </a:ext>
            </a:extLst>
          </p:cNvPr>
          <p:cNvSpPr txBox="1"/>
          <p:nvPr/>
        </p:nvSpPr>
        <p:spPr>
          <a:xfrm>
            <a:off x="1087780" y="3086344"/>
            <a:ext cx="10178934" cy="3170099"/>
          </a:xfrm>
          <a:prstGeom prst="rect">
            <a:avLst/>
          </a:prstGeom>
          <a:noFill/>
        </p:spPr>
        <p:txBody>
          <a:bodyPr wrap="square" lIns="91440" tIns="45720" rIns="91440" bIns="45720" anchor="t">
            <a:spAutoFit/>
          </a:bodyPr>
          <a:lstStyle/>
          <a:p>
            <a:pPr algn="l"/>
            <a:r>
              <a:rPr lang="fr-FR" sz="2000" b="0" i="0" u="none" strike="noStrike" dirty="0">
                <a:solidFill>
                  <a:srgbClr val="242424"/>
                </a:solidFill>
                <a:effectLst/>
                <a:latin typeface="Arial" panose="020B0604020202020204" pitchFamily="34" charset="0"/>
                <a:cs typeface="Arial" panose="020B0604020202020204" pitchFamily="34" charset="0"/>
              </a:rPr>
              <a:t>Depuis mon plus jeune âge, je savais que j'étais destinée à défendre et aider les autres. Après des études de droit, et une expérience dans le secteur judiciaire et médico-social, j'ai souhaité concrétiser un de mes objectifs de vie en intégrant Bioforce. </a:t>
            </a:r>
          </a:p>
          <a:p>
            <a:pPr algn="l"/>
            <a:r>
              <a:rPr lang="fr-FR" sz="2000" b="0" i="0" u="none" strike="noStrike" dirty="0">
                <a:solidFill>
                  <a:srgbClr val="242424"/>
                </a:solidFill>
                <a:effectLst/>
                <a:latin typeface="Arial" panose="020B0604020202020204" pitchFamily="34" charset="0"/>
                <a:cs typeface="Arial" panose="020B0604020202020204" pitchFamily="34" charset="0"/>
              </a:rPr>
              <a:t>En effet, riche de ses formateurs et de son savoir faire technico-pratique, Bioforce était la voie privilégiée selon moi pour m'apporter toutes les clés nécessaires à l'exercice de mes futures missions de </a:t>
            </a:r>
            <a:r>
              <a:rPr lang="fr-FR" sz="2000" b="1" i="0" u="none" strike="noStrike" dirty="0">
                <a:solidFill>
                  <a:srgbClr val="242424"/>
                </a:solidFill>
                <a:effectLst/>
                <a:latin typeface="Arial" panose="020B0604020202020204" pitchFamily="34" charset="0"/>
                <a:cs typeface="Arial" panose="020B0604020202020204" pitchFamily="34" charset="0"/>
              </a:rPr>
              <a:t>Responsable RH et finances</a:t>
            </a:r>
            <a:r>
              <a:rPr lang="fr-FR" sz="2000" b="0" i="0" u="none" strike="noStrike" dirty="0">
                <a:solidFill>
                  <a:srgbClr val="242424"/>
                </a:solidFill>
                <a:effectLst/>
                <a:latin typeface="Arial" panose="020B0604020202020204" pitchFamily="34" charset="0"/>
                <a:cs typeface="Arial" panose="020B0604020202020204" pitchFamily="34" charset="0"/>
              </a:rPr>
              <a:t>. De plus, la qualité et la complétude de ses formations permettent à chaque apprenant sortant de l'école d'évoluer ou de se spécialiser, au cours de sa carrière vers plusieurs métiers de l'humanitaire. Pour toutes ces raisons, je suis heureuse de partager cette expérience humaine et professionnelle à vos côtés. </a:t>
            </a:r>
          </a:p>
        </p:txBody>
      </p:sp>
      <p:pic>
        <p:nvPicPr>
          <p:cNvPr id="2" name="Image 1" descr="Une image contenant texte, orange, cheveux&#10;&#10;Description générée automatiquement">
            <a:extLst>
              <a:ext uri="{FF2B5EF4-FFF2-40B4-BE49-F238E27FC236}">
                <a16:creationId xmlns:a16="http://schemas.microsoft.com/office/drawing/2014/main" id="{067A453E-0FC2-0261-3953-6AD93960946E}"/>
              </a:ext>
            </a:extLst>
          </p:cNvPr>
          <p:cNvPicPr>
            <a:picLocks noChangeAspect="1"/>
          </p:cNvPicPr>
          <p:nvPr/>
        </p:nvPicPr>
        <p:blipFill>
          <a:blip r:embed="rId3"/>
          <a:stretch>
            <a:fillRect/>
          </a:stretch>
        </p:blipFill>
        <p:spPr>
          <a:xfrm>
            <a:off x="8325247" y="1100666"/>
            <a:ext cx="1685897" cy="1685897"/>
          </a:xfrm>
          <a:prstGeom prst="rect">
            <a:avLst/>
          </a:prstGeom>
        </p:spPr>
      </p:pic>
    </p:spTree>
    <p:extLst>
      <p:ext uri="{BB962C8B-B14F-4D97-AF65-F5344CB8AC3E}">
        <p14:creationId xmlns:p14="http://schemas.microsoft.com/office/powerpoint/2010/main" val="367664947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5"/>
        <p:cNvGrpSpPr/>
        <p:nvPr/>
      </p:nvGrpSpPr>
      <p:grpSpPr>
        <a:xfrm>
          <a:off x="0" y="0"/>
          <a:ext cx="0" cy="0"/>
          <a:chOff x="0" y="0"/>
          <a:chExt cx="0" cy="0"/>
        </a:xfrm>
      </p:grpSpPr>
      <p:sp>
        <p:nvSpPr>
          <p:cNvPr id="306" name="Google Shape;306;p40"/>
          <p:cNvSpPr txBox="1">
            <a:spLocks noGrp="1"/>
          </p:cNvSpPr>
          <p:nvPr>
            <p:ph type="title"/>
          </p:nvPr>
        </p:nvSpPr>
        <p:spPr>
          <a:xfrm>
            <a:off x="1087820" y="2175936"/>
            <a:ext cx="10016400" cy="1042212"/>
          </a:xfrm>
          <a:prstGeom prst="rect">
            <a:avLst/>
          </a:prstGeom>
          <a:noFill/>
          <a:ln>
            <a:noFill/>
          </a:ln>
        </p:spPr>
        <p:txBody>
          <a:bodyPr spcFirstLastPara="1" wrap="square" lIns="91425" tIns="45700" rIns="91425" bIns="45700" anchor="ctr" anchorCtr="0">
            <a:noAutofit/>
          </a:bodyPr>
          <a:lstStyle/>
          <a:p>
            <a:pPr marL="0" lvl="0" indent="0" algn="just" rtl="0">
              <a:lnSpc>
                <a:spcPct val="100000"/>
              </a:lnSpc>
              <a:spcBef>
                <a:spcPts val="0"/>
              </a:spcBef>
              <a:spcAft>
                <a:spcPts val="0"/>
              </a:spcAft>
              <a:buSzPts val="4000"/>
              <a:buNone/>
            </a:pPr>
            <a:r>
              <a:rPr lang="fr-FR" sz="5400" b="1" i="0" u="none" strike="noStrike" cap="none" dirty="0">
                <a:solidFill>
                  <a:srgbClr val="E84324"/>
                </a:solidFill>
                <a:latin typeface="Arial"/>
                <a:ea typeface="Arial"/>
                <a:cs typeface="Arial"/>
                <a:sym typeface="Arial"/>
              </a:rPr>
              <a:t>JESUS</a:t>
            </a:r>
            <a:endParaRPr lang="fr-FR" sz="3200" dirty="0">
              <a:solidFill>
                <a:srgbClr val="595959"/>
              </a:solidFill>
              <a:latin typeface="Arial"/>
              <a:ea typeface="Arial"/>
              <a:cs typeface="Arial"/>
              <a:sym typeface="Arial"/>
            </a:endParaRPr>
          </a:p>
        </p:txBody>
      </p:sp>
      <p:sp>
        <p:nvSpPr>
          <p:cNvPr id="307" name="Google Shape;307;p40"/>
          <p:cNvSpPr txBox="1"/>
          <p:nvPr/>
        </p:nvSpPr>
        <p:spPr>
          <a:xfrm>
            <a:off x="1087820" y="1556436"/>
            <a:ext cx="8495700" cy="619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Arial"/>
              <a:buNone/>
            </a:pPr>
            <a:r>
              <a:rPr lang="fr-FR" sz="3600" dirty="0">
                <a:solidFill>
                  <a:srgbClr val="333331"/>
                </a:solidFill>
                <a:latin typeface="Arial" panose="020B0604020202020204" pitchFamily="34" charset="0"/>
                <a:cs typeface="Arial" panose="020B0604020202020204" pitchFamily="34" charset="0"/>
              </a:rPr>
              <a:t>Alumni</a:t>
            </a:r>
            <a:r>
              <a:rPr lang="fr-FR" sz="3600" b="0" i="0" u="none" strike="noStrike" cap="none" dirty="0">
                <a:solidFill>
                  <a:srgbClr val="333331"/>
                </a:solidFill>
                <a:latin typeface="Arial" panose="020B0604020202020204" pitchFamily="34" charset="0"/>
                <a:ea typeface="Arial"/>
                <a:cs typeface="Arial" panose="020B0604020202020204" pitchFamily="34" charset="0"/>
                <a:sym typeface="Arial"/>
              </a:rPr>
              <a:t> </a:t>
            </a:r>
            <a:endParaRPr sz="1400" b="0" i="0" u="none" strike="noStrike" cap="none" dirty="0">
              <a:solidFill>
                <a:srgbClr val="333331"/>
              </a:solidFill>
              <a:latin typeface="Arial" panose="020B0604020202020204" pitchFamily="34" charset="0"/>
              <a:ea typeface="Arial"/>
              <a:cs typeface="Arial" panose="020B0604020202020204" pitchFamily="34" charset="0"/>
              <a:sym typeface="Arial"/>
            </a:endParaRPr>
          </a:p>
        </p:txBody>
      </p:sp>
      <p:sp>
        <p:nvSpPr>
          <p:cNvPr id="7" name="ZoneTexte 6">
            <a:extLst>
              <a:ext uri="{FF2B5EF4-FFF2-40B4-BE49-F238E27FC236}">
                <a16:creationId xmlns:a16="http://schemas.microsoft.com/office/drawing/2014/main" id="{8569705D-1F40-6749-87DE-91D0A34D3DB5}"/>
              </a:ext>
            </a:extLst>
          </p:cNvPr>
          <p:cNvSpPr txBox="1"/>
          <p:nvPr/>
        </p:nvSpPr>
        <p:spPr>
          <a:xfrm>
            <a:off x="1087779" y="3218148"/>
            <a:ext cx="10445193" cy="2862322"/>
          </a:xfrm>
          <a:prstGeom prst="rect">
            <a:avLst/>
          </a:prstGeom>
          <a:noFill/>
        </p:spPr>
        <p:txBody>
          <a:bodyPr wrap="square">
            <a:spAutoFit/>
          </a:bodyPr>
          <a:lstStyle/>
          <a:p>
            <a:r>
              <a:rPr lang="fr-FR" sz="1800" dirty="0">
                <a:solidFill>
                  <a:schemeClr val="tx1"/>
                </a:solidFill>
                <a:latin typeface="Arial" panose="020B0604020202020204" pitchFamily="34" charset="0"/>
                <a:cs typeface="Arial" panose="020B0604020202020204" pitchFamily="34" charset="0"/>
              </a:rPr>
              <a:t>Diplômé en Histoire, je suis arrivé à Grenoble en 2014 après deux ans en Allemagne. Ayant travaillé pendant des années en restauration et événementiel, j'ai décidé de faire le pas vers l'humanitaire via Bioforce en 2016. J’ai ensuite rapidement pu partir sur le terrain : Sud Soudan et Centrafrique avec Solidarités International, MSF-France pour la mission Ebola en RDC, Tchad (toujours avec MSF) et Maroc avec Oxfam. J'ai intégré le pool des urgences MSF en 2021, avec qui j'ai participé aux réponses Covid au Pérou et malnutrition au Madagascar. Enfin j’ai été référent logistique au siège de MDM-Espagne avant de faire une pause en sept 2022 pour un Master en Relations Internationales à Sciences Po Grenoble, que je termine actuellement. Aujourd'hui, je suis enseignant vacataire en logistique humanitaire à l'Université de Grenoble dans un autre Master en Coopération et avec l'ONG </a:t>
            </a:r>
            <a:r>
              <a:rPr lang="fr-FR" sz="1800" dirty="0" err="1">
                <a:solidFill>
                  <a:schemeClr val="tx1"/>
                </a:solidFill>
                <a:latin typeface="Arial" panose="020B0604020202020204" pitchFamily="34" charset="0"/>
                <a:cs typeface="Arial" panose="020B0604020202020204" pitchFamily="34" charset="0"/>
              </a:rPr>
              <a:t>Humacoop</a:t>
            </a:r>
            <a:r>
              <a:rPr lang="fr-FR" sz="1800" dirty="0">
                <a:solidFill>
                  <a:schemeClr val="tx1"/>
                </a:solidFill>
                <a:latin typeface="Arial" panose="020B0604020202020204" pitchFamily="34" charset="0"/>
                <a:cs typeface="Arial" panose="020B0604020202020204" pitchFamily="34" charset="0"/>
              </a:rPr>
              <a:t>, je confirme mon envie de développer mon activité dans l'enseignement.</a:t>
            </a:r>
            <a:endParaRPr lang="fr-FR" sz="1800" b="1" dirty="0">
              <a:solidFill>
                <a:schemeClr val="tx1"/>
              </a:solidFill>
              <a:latin typeface="Arial" panose="020B0604020202020204" pitchFamily="34" charset="0"/>
              <a:cs typeface="Arial" panose="020B0604020202020204" pitchFamily="34" charset="0"/>
            </a:endParaRPr>
          </a:p>
        </p:txBody>
      </p:sp>
      <p:pic>
        <p:nvPicPr>
          <p:cNvPr id="4" name="Image 3" descr="Une image contenant texte&#10;&#10;Description générée automatiquement">
            <a:extLst>
              <a:ext uri="{FF2B5EF4-FFF2-40B4-BE49-F238E27FC236}">
                <a16:creationId xmlns:a16="http://schemas.microsoft.com/office/drawing/2014/main" id="{B22132D9-8860-D8A7-DE94-2F7D81796D0F}"/>
              </a:ext>
            </a:extLst>
          </p:cNvPr>
          <p:cNvPicPr>
            <a:picLocks noChangeAspect="1"/>
          </p:cNvPicPr>
          <p:nvPr/>
        </p:nvPicPr>
        <p:blipFill>
          <a:blip r:embed="rId3"/>
          <a:stretch>
            <a:fillRect/>
          </a:stretch>
        </p:blipFill>
        <p:spPr>
          <a:xfrm>
            <a:off x="8325364" y="953903"/>
            <a:ext cx="1824565" cy="1824565"/>
          </a:xfrm>
          <a:prstGeom prst="rect">
            <a:avLst/>
          </a:prstGeom>
        </p:spPr>
      </p:pic>
    </p:spTree>
    <p:extLst>
      <p:ext uri="{BB962C8B-B14F-4D97-AF65-F5344CB8AC3E}">
        <p14:creationId xmlns:p14="http://schemas.microsoft.com/office/powerpoint/2010/main" val="3564776822"/>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28"/>
        <p:cNvGrpSpPr/>
        <p:nvPr/>
      </p:nvGrpSpPr>
      <p:grpSpPr>
        <a:xfrm>
          <a:off x="0" y="0"/>
          <a:ext cx="0" cy="0"/>
          <a:chOff x="0" y="0"/>
          <a:chExt cx="0" cy="0"/>
        </a:xfrm>
      </p:grpSpPr>
      <p:sp>
        <p:nvSpPr>
          <p:cNvPr id="329" name="Google Shape;329;p38"/>
          <p:cNvSpPr txBox="1">
            <a:spLocks noGrp="1"/>
          </p:cNvSpPr>
          <p:nvPr>
            <p:ph type="title"/>
          </p:nvPr>
        </p:nvSpPr>
        <p:spPr>
          <a:xfrm>
            <a:off x="1021932" y="3089822"/>
            <a:ext cx="10247430" cy="3489600"/>
          </a:xfrm>
          <a:prstGeom prst="rect">
            <a:avLst/>
          </a:prstGeom>
          <a:noFill/>
          <a:ln>
            <a:noFill/>
          </a:ln>
        </p:spPr>
        <p:txBody>
          <a:bodyPr spcFirstLastPara="1" wrap="square" lIns="91425" tIns="45700" rIns="91425" bIns="45700" anchor="ctr" anchorCtr="0">
            <a:noAutofit/>
          </a:bodyPr>
          <a:lstStyle/>
          <a:p>
            <a:pPr algn="l"/>
            <a:r>
              <a:rPr lang="fr-FR" sz="5400" dirty="0">
                <a:latin typeface="Arial" panose="020B0604020202020204" pitchFamily="34" charset="0"/>
                <a:cs typeface="Arial" panose="020B0604020202020204" pitchFamily="34" charset="0"/>
              </a:rPr>
              <a:t>EDGAR</a:t>
            </a:r>
            <a:br>
              <a:rPr lang="fr-FR" sz="5400" dirty="0">
                <a:latin typeface="Arial" panose="020B0604020202020204" pitchFamily="34" charset="0"/>
                <a:cs typeface="Arial" panose="020B0604020202020204" pitchFamily="34" charset="0"/>
              </a:rPr>
            </a:br>
            <a:br>
              <a:rPr lang="fr-FR" sz="1400" b="1" i="0" u="none" strike="noStrike" cap="none" dirty="0">
                <a:solidFill>
                  <a:srgbClr val="E84324"/>
                </a:solidFill>
                <a:latin typeface="Arial" panose="020B0604020202020204" pitchFamily="34" charset="0"/>
                <a:cs typeface="Arial" panose="020B0604020202020204" pitchFamily="34" charset="0"/>
                <a:sym typeface="Arial"/>
              </a:rPr>
            </a:br>
            <a: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J’ai </a:t>
            </a:r>
            <a:r>
              <a:rPr lang="fr-FR" sz="1800" b="0" dirty="0">
                <a:solidFill>
                  <a:srgbClr val="000000"/>
                </a:solidFill>
                <a:latin typeface="Arial" panose="020B0604020202020204" pitchFamily="34" charset="0"/>
                <a:ea typeface="Times New Roman" panose="02020603050405020304" pitchFamily="18" charset="0"/>
                <a:cs typeface="Arial" panose="020B0604020202020204" pitchFamily="34" charset="0"/>
              </a:rPr>
              <a:t>étudié en </a:t>
            </a:r>
            <a: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RETLH de 2018 à 2021. J'ai fait mon stage de 2</a:t>
            </a:r>
            <a:r>
              <a:rPr lang="fr-FR" sz="1800" b="0" baseline="300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e</a:t>
            </a:r>
            <a: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année chez </a:t>
            </a:r>
            <a:r>
              <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LOOWATT</a:t>
            </a:r>
            <a: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qui fournit des toilettes sèche à Antananarivo, et mon alternance au sein de La Ruche Bordeaux qui propose un espace de coworking pour les structures de l'ESS.</a:t>
            </a:r>
            <a:b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fr-FR"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b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Un fois diplômé j'ai pris un poste de Responsable logistique pour 3 entreprises </a:t>
            </a:r>
            <a:r>
              <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CMFT industrie, ETS industrie et </a:t>
            </a:r>
            <a:r>
              <a:rPr lang="fr-F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Comaintef</a:t>
            </a:r>
            <a:r>
              <a:rPr lang="fr-FR" sz="180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a:t>
            </a:r>
            <a: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(génie climatique). Je m'occupais de la gestion de : parc véhicule, parc outillage, parc informatique, gestion des appros et du stockage, gestion du bâtiment etc. Une bonne partie de mes missions concernait l'environnement de travail. </a:t>
            </a:r>
            <a:b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br>
              <a:rPr lang="fr-FR" sz="12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br>
            <a: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Puis je suis devenu Responsable de l'antenne lyonnaise de l'association </a:t>
            </a:r>
            <a:r>
              <a:rPr lang="fr-FR" sz="1800" dirty="0" err="1">
                <a:solidFill>
                  <a:srgbClr val="000000"/>
                </a:solidFill>
                <a:effectLst/>
                <a:latin typeface="Arial" panose="020B0604020202020204" pitchFamily="34" charset="0"/>
                <a:ea typeface="Times New Roman" panose="02020603050405020304" pitchFamily="18" charset="0"/>
                <a:cs typeface="Arial" panose="020B0604020202020204" pitchFamily="34" charset="0"/>
              </a:rPr>
              <a:t>Linkee</a:t>
            </a:r>
            <a:r>
              <a:rPr lang="fr-FR" sz="1800" b="0" dirty="0">
                <a:solidFill>
                  <a:srgbClr val="000000"/>
                </a:solidFill>
                <a:effectLst/>
                <a:latin typeface="Arial" panose="020B0604020202020204" pitchFamily="34" charset="0"/>
                <a:ea typeface="Times New Roman" panose="02020603050405020304" pitchFamily="18" charset="0"/>
                <a:cs typeface="Arial" panose="020B0604020202020204" pitchFamily="34" charset="0"/>
              </a:rPr>
              <a:t>, qui fait des distributions alimentaires gratuites pour tous les étudiants. </a:t>
            </a:r>
            <a:br>
              <a:rPr lang="fr-FR" sz="1800" b="0" dirty="0">
                <a:solidFill>
                  <a:srgbClr val="595959"/>
                </a:solidFill>
                <a:latin typeface="Arial" panose="020B0604020202020204" pitchFamily="34" charset="0"/>
                <a:cs typeface="Arial" panose="020B0604020202020204" pitchFamily="34" charset="0"/>
              </a:rPr>
            </a:br>
            <a:endParaRPr lang="fr-FR" sz="1800" b="0" dirty="0">
              <a:solidFill>
                <a:srgbClr val="333331"/>
              </a:solidFill>
              <a:latin typeface="Arial" panose="020B0604020202020204" pitchFamily="34" charset="0"/>
              <a:cs typeface="Arial" panose="020B0604020202020204" pitchFamily="34" charset="0"/>
            </a:endParaRPr>
          </a:p>
          <a:p>
            <a:pPr marL="0" lvl="0" indent="0" algn="just" rtl="0">
              <a:lnSpc>
                <a:spcPct val="100000"/>
              </a:lnSpc>
              <a:spcAft>
                <a:spcPts val="0"/>
              </a:spcAft>
              <a:buSzPts val="4000"/>
              <a:buNone/>
            </a:pPr>
            <a:endParaRPr lang="fr-FR" sz="1800" b="0" dirty="0">
              <a:solidFill>
                <a:srgbClr val="595959"/>
              </a:solidFill>
              <a:latin typeface="Arial" panose="020B0604020202020204" pitchFamily="34" charset="0"/>
              <a:cs typeface="Arial" panose="020B0604020202020204" pitchFamily="34" charset="0"/>
            </a:endParaRPr>
          </a:p>
        </p:txBody>
      </p:sp>
      <p:sp>
        <p:nvSpPr>
          <p:cNvPr id="330" name="Google Shape;330;p38"/>
          <p:cNvSpPr txBox="1"/>
          <p:nvPr/>
        </p:nvSpPr>
        <p:spPr>
          <a:xfrm>
            <a:off x="1087835" y="1969017"/>
            <a:ext cx="8495700" cy="619500"/>
          </a:xfrm>
          <a:prstGeom prst="rect">
            <a:avLst/>
          </a:prstGeom>
          <a:noFill/>
          <a:ln>
            <a:noFill/>
          </a:ln>
        </p:spPr>
        <p:txBody>
          <a:bodyPr spcFirstLastPara="1" wrap="square" lIns="91425" tIns="45700" rIns="91425" bIns="45700" anchor="t" anchorCtr="0">
            <a:noAutofit/>
          </a:bodyPr>
          <a:lstStyle/>
          <a:p>
            <a:pPr marL="0" marR="0" lvl="0" indent="0" algn="l" rtl="0">
              <a:lnSpc>
                <a:spcPct val="90000"/>
              </a:lnSpc>
              <a:spcBef>
                <a:spcPts val="0"/>
              </a:spcBef>
              <a:spcAft>
                <a:spcPts val="0"/>
              </a:spcAft>
              <a:buClr>
                <a:schemeClr val="dk1"/>
              </a:buClr>
              <a:buSzPts val="3000"/>
              <a:buFont typeface="Arial"/>
              <a:buNone/>
            </a:pPr>
            <a:r>
              <a:rPr lang="fr-FR" sz="3600">
                <a:solidFill>
                  <a:srgbClr val="595959"/>
                </a:solidFill>
                <a:latin typeface="Arial" panose="020B0604020202020204" pitchFamily="34" charset="0"/>
                <a:ea typeface="Arial"/>
                <a:cs typeface="Arial" panose="020B0604020202020204" pitchFamily="34" charset="0"/>
                <a:sym typeface="Arial"/>
              </a:rPr>
              <a:t>Alumni</a:t>
            </a:r>
            <a:endParaRPr sz="3600">
              <a:solidFill>
                <a:srgbClr val="595959"/>
              </a:solidFill>
              <a:latin typeface="Arial" panose="020B0604020202020204" pitchFamily="34" charset="0"/>
              <a:ea typeface="Arial"/>
              <a:cs typeface="Arial" panose="020B0604020202020204" pitchFamily="34" charset="0"/>
              <a:sym typeface="Arial"/>
            </a:endParaRPr>
          </a:p>
        </p:txBody>
      </p:sp>
      <p:pic>
        <p:nvPicPr>
          <p:cNvPr id="3" name="Image 2" descr="Une image contenant personne, posant&#10;&#10;Description générée automatiquement">
            <a:extLst>
              <a:ext uri="{FF2B5EF4-FFF2-40B4-BE49-F238E27FC236}">
                <a16:creationId xmlns:a16="http://schemas.microsoft.com/office/drawing/2014/main" id="{9FF5B179-8F75-33D5-9E31-70E603C10519}"/>
              </a:ext>
            </a:extLst>
          </p:cNvPr>
          <p:cNvPicPr>
            <a:picLocks noChangeAspect="1"/>
          </p:cNvPicPr>
          <p:nvPr/>
        </p:nvPicPr>
        <p:blipFill>
          <a:blip r:embed="rId3"/>
          <a:stretch>
            <a:fillRect/>
          </a:stretch>
        </p:blipFill>
        <p:spPr>
          <a:xfrm>
            <a:off x="8379642" y="1064600"/>
            <a:ext cx="1828903" cy="1828903"/>
          </a:xfrm>
          <a:prstGeom prst="rect">
            <a:avLst/>
          </a:prstGeom>
        </p:spPr>
      </p:pic>
    </p:spTree>
    <p:extLst>
      <p:ext uri="{BB962C8B-B14F-4D97-AF65-F5344CB8AC3E}">
        <p14:creationId xmlns:p14="http://schemas.microsoft.com/office/powerpoint/2010/main" val="2135757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8CECB221-8102-1C45-8271-7C347D04DF28}"/>
              </a:ext>
            </a:extLst>
          </p:cNvPr>
          <p:cNvSpPr>
            <a:spLocks noGrp="1"/>
          </p:cNvSpPr>
          <p:nvPr>
            <p:ph type="title"/>
          </p:nvPr>
        </p:nvSpPr>
        <p:spPr>
          <a:xfrm>
            <a:off x="1470455" y="1841580"/>
            <a:ext cx="8212164" cy="4361935"/>
          </a:xfrm>
        </p:spPr>
        <p:txBody>
          <a:bodyPr>
            <a:noAutofit/>
          </a:bodyPr>
          <a:lstStyle/>
          <a:p>
            <a:r>
              <a:rPr lang="fr-FR" sz="6000" dirty="0">
                <a:solidFill>
                  <a:srgbClr val="E84424"/>
                </a:solidFill>
              </a:rPr>
              <a:t>UNE APPROCHE PÉDAGOGIQUE ORIGINALE</a:t>
            </a:r>
            <a:endParaRPr lang="fr-FR" sz="6000" b="0" spc="0" dirty="0">
              <a:solidFill>
                <a:srgbClr val="000002"/>
              </a:solidFill>
            </a:endParaRPr>
          </a:p>
        </p:txBody>
      </p:sp>
      <p:sp>
        <p:nvSpPr>
          <p:cNvPr id="3" name="ZoneTexte 2"/>
          <p:cNvSpPr txBox="1"/>
          <p:nvPr/>
        </p:nvSpPr>
        <p:spPr>
          <a:xfrm>
            <a:off x="1320143" y="641252"/>
            <a:ext cx="2103255" cy="2400657"/>
          </a:xfrm>
          <a:prstGeom prst="rect">
            <a:avLst/>
          </a:prstGeom>
          <a:noFill/>
        </p:spPr>
        <p:txBody>
          <a:bodyPr wrap="square" rtlCol="0">
            <a:spAutoFit/>
          </a:bodyPr>
          <a:lstStyle/>
          <a:p>
            <a:r>
              <a:rPr lang="fr-FR" sz="15000" b="1" dirty="0">
                <a:solidFill>
                  <a:srgbClr val="E84424"/>
                </a:solidFill>
                <a:latin typeface="Arial" panose="020B0604020202020204" pitchFamily="34" charset="0"/>
                <a:cs typeface="Arial" panose="020B0604020202020204" pitchFamily="34" charset="0"/>
              </a:rPr>
              <a:t>1</a:t>
            </a:r>
          </a:p>
        </p:txBody>
      </p:sp>
    </p:spTree>
    <p:extLst>
      <p:ext uri="{BB962C8B-B14F-4D97-AF65-F5344CB8AC3E}">
        <p14:creationId xmlns:p14="http://schemas.microsoft.com/office/powerpoint/2010/main" val="2887827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274"/>
        <p:cNvGrpSpPr/>
        <p:nvPr/>
      </p:nvGrpSpPr>
      <p:grpSpPr>
        <a:xfrm>
          <a:off x="0" y="0"/>
          <a:ext cx="0" cy="0"/>
          <a:chOff x="0" y="0"/>
          <a:chExt cx="0" cy="0"/>
        </a:xfrm>
      </p:grpSpPr>
      <p:sp>
        <p:nvSpPr>
          <p:cNvPr id="275" name="Google Shape;275;p34"/>
          <p:cNvSpPr txBox="1">
            <a:spLocks noGrp="1"/>
          </p:cNvSpPr>
          <p:nvPr>
            <p:ph type="title"/>
          </p:nvPr>
        </p:nvSpPr>
        <p:spPr>
          <a:xfrm>
            <a:off x="1451205" y="5791202"/>
            <a:ext cx="10343100" cy="943538"/>
          </a:xfrm>
          <a:prstGeom prst="rect">
            <a:avLst/>
          </a:prstGeom>
          <a:noFill/>
          <a:ln>
            <a:noFill/>
          </a:ln>
        </p:spPr>
        <p:txBody>
          <a:bodyPr spcFirstLastPara="1" wrap="square" lIns="91425" tIns="45700" rIns="91425" bIns="45700" anchor="ctr" anchorCtr="0">
            <a:noAutofit/>
          </a:bodyPr>
          <a:lstStyle/>
          <a:p>
            <a:pPr marL="0" lvl="0" indent="0" algn="l" rtl="0">
              <a:lnSpc>
                <a:spcPct val="100000"/>
              </a:lnSpc>
              <a:spcBef>
                <a:spcPts val="600"/>
              </a:spcBef>
              <a:spcAft>
                <a:spcPts val="0"/>
              </a:spcAft>
              <a:buClr>
                <a:schemeClr val="dk1"/>
              </a:buClr>
              <a:buSzPts val="1100"/>
              <a:buFont typeface="Arial"/>
              <a:buNone/>
            </a:pPr>
            <a:r>
              <a:rPr lang="fr-FR" sz="3600" dirty="0" err="1">
                <a:solidFill>
                  <a:schemeClr val="tx1"/>
                </a:solidFill>
              </a:rPr>
              <a:t>infoeurope@bioforce.org</a:t>
            </a:r>
            <a:br>
              <a:rPr lang="fr-FR" sz="4400" dirty="0">
                <a:solidFill>
                  <a:schemeClr val="tx1"/>
                </a:solidFill>
              </a:rPr>
            </a:br>
            <a:endParaRPr sz="1600" dirty="0">
              <a:solidFill>
                <a:schemeClr val="tx1"/>
              </a:solidFill>
            </a:endParaRPr>
          </a:p>
        </p:txBody>
      </p:sp>
      <p:sp>
        <p:nvSpPr>
          <p:cNvPr id="276" name="Google Shape;276;p34"/>
          <p:cNvSpPr txBox="1"/>
          <p:nvPr/>
        </p:nvSpPr>
        <p:spPr>
          <a:xfrm>
            <a:off x="1407661" y="505033"/>
            <a:ext cx="10000568" cy="1200300"/>
          </a:xfrm>
          <a:prstGeom prst="rect">
            <a:avLst/>
          </a:prstGeom>
          <a:noFill/>
          <a:ln>
            <a:noFill/>
          </a:ln>
        </p:spPr>
        <p:txBody>
          <a:bodyPr spcFirstLastPara="1" wrap="square" lIns="91425" tIns="45700" rIns="91425" bIns="45700" anchor="t" anchorCtr="0">
            <a:noAutofit/>
          </a:bodyPr>
          <a:lstStyle/>
          <a:p>
            <a:pPr marL="0" marR="0" lvl="0" indent="0" algn="l" rtl="0">
              <a:lnSpc>
                <a:spcPts val="4500"/>
              </a:lnSpc>
              <a:spcBef>
                <a:spcPts val="0"/>
              </a:spcBef>
              <a:spcAft>
                <a:spcPts val="0"/>
              </a:spcAft>
              <a:buClr>
                <a:srgbClr val="000000"/>
              </a:buClr>
              <a:buSzPts val="7200"/>
              <a:buFont typeface="Arial"/>
              <a:buNone/>
            </a:pPr>
            <a:r>
              <a:rPr lang="fr-FR" sz="4500" b="1" i="0" u="none" strike="noStrike" cap="none" dirty="0">
                <a:solidFill>
                  <a:srgbClr val="E84424"/>
                </a:solidFill>
                <a:latin typeface="Arial" panose="020B0604020202020204" pitchFamily="34" charset="0"/>
                <a:ea typeface="Arial"/>
                <a:cs typeface="Arial" panose="020B0604020202020204" pitchFamily="34" charset="0"/>
                <a:sym typeface="Arial"/>
              </a:rPr>
              <a:t>Des questions ? </a:t>
            </a:r>
            <a:r>
              <a:rPr lang="fr-FR" sz="4500" b="1" dirty="0">
                <a:solidFill>
                  <a:srgbClr val="E84525"/>
                </a:solidFill>
                <a:latin typeface="Arial" panose="020B0604020202020204" pitchFamily="34" charset="0"/>
                <a:cs typeface="Arial" panose="020B0604020202020204" pitchFamily="34" charset="0"/>
              </a:rPr>
              <a:t>Parlez-en avec notre chargée d’admission.</a:t>
            </a:r>
            <a:r>
              <a:rPr lang="fr-FR" sz="4000" b="1" dirty="0">
                <a:solidFill>
                  <a:srgbClr val="E84525"/>
                </a:solidFill>
                <a:latin typeface="Arial" panose="020B0604020202020204" pitchFamily="34" charset="0"/>
                <a:cs typeface="Arial" panose="020B0604020202020204" pitchFamily="34" charset="0"/>
              </a:rPr>
              <a:t> </a:t>
            </a:r>
            <a:br>
              <a:rPr lang="fr-FR" sz="4000" b="1" dirty="0">
                <a:solidFill>
                  <a:srgbClr val="E84525"/>
                </a:solidFill>
                <a:latin typeface="Arial" panose="020B0604020202020204" pitchFamily="34" charset="0"/>
                <a:cs typeface="Arial" panose="020B0604020202020204" pitchFamily="34" charset="0"/>
              </a:rPr>
            </a:br>
            <a:r>
              <a:rPr lang="fr-FR" sz="4000" dirty="0">
                <a:solidFill>
                  <a:schemeClr val="tx1">
                    <a:lumMod val="85000"/>
                    <a:lumOff val="15000"/>
                  </a:schemeClr>
                </a:solidFill>
                <a:latin typeface="Arial" panose="020B0604020202020204" pitchFamily="34" charset="0"/>
                <a:cs typeface="Arial" panose="020B0604020202020204" pitchFamily="34" charset="0"/>
              </a:rPr>
              <a:t>Scannez pour prendre rendez-vous !</a:t>
            </a:r>
            <a:endParaRPr sz="4000" i="0" u="none" strike="noStrike" cap="none" dirty="0">
              <a:solidFill>
                <a:schemeClr val="tx1">
                  <a:lumMod val="85000"/>
                  <a:lumOff val="15000"/>
                </a:schemeClr>
              </a:solidFill>
              <a:latin typeface="Arial" panose="020B0604020202020204" pitchFamily="34" charset="0"/>
              <a:ea typeface="Arial"/>
              <a:cs typeface="Arial" panose="020B0604020202020204" pitchFamily="34" charset="0"/>
              <a:sym typeface="Arial"/>
            </a:endParaRPr>
          </a:p>
        </p:txBody>
      </p:sp>
      <p:pic>
        <p:nvPicPr>
          <p:cNvPr id="6" name="Image 5">
            <a:extLst>
              <a:ext uri="{FF2B5EF4-FFF2-40B4-BE49-F238E27FC236}">
                <a16:creationId xmlns:a16="http://schemas.microsoft.com/office/drawing/2014/main" id="{789D07CA-32B1-C345-A4CF-662E6F52E0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48768" y="5932713"/>
            <a:ext cx="409791" cy="409791"/>
          </a:xfrm>
          <a:prstGeom prst="rect">
            <a:avLst/>
          </a:prstGeom>
        </p:spPr>
      </p:pic>
      <p:pic>
        <p:nvPicPr>
          <p:cNvPr id="7" name="Image 6">
            <a:extLst>
              <a:ext uri="{FF2B5EF4-FFF2-40B4-BE49-F238E27FC236}">
                <a16:creationId xmlns:a16="http://schemas.microsoft.com/office/drawing/2014/main" id="{2FC4C6B9-C7D2-E747-AB2E-DBFE082F225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860478" y="5931128"/>
            <a:ext cx="421238" cy="409791"/>
          </a:xfrm>
          <a:prstGeom prst="rect">
            <a:avLst/>
          </a:prstGeom>
        </p:spPr>
      </p:pic>
      <p:pic>
        <p:nvPicPr>
          <p:cNvPr id="8" name="Image 7">
            <a:extLst>
              <a:ext uri="{FF2B5EF4-FFF2-40B4-BE49-F238E27FC236}">
                <a16:creationId xmlns:a16="http://schemas.microsoft.com/office/drawing/2014/main" id="{188F72D0-1DBE-6C42-8356-D2123D37E5FF}"/>
              </a:ext>
            </a:extLst>
          </p:cNvPr>
          <p:cNvPicPr>
            <a:picLocks noChangeAspect="1"/>
          </p:cNvPicPr>
          <p:nvPr/>
        </p:nvPicPr>
        <p:blipFill>
          <a:blip r:embed="rId5"/>
          <a:stretch>
            <a:fillRect/>
          </a:stretch>
        </p:blipFill>
        <p:spPr>
          <a:xfrm>
            <a:off x="10000014" y="5959915"/>
            <a:ext cx="481775" cy="391844"/>
          </a:xfrm>
          <a:prstGeom prst="rect">
            <a:avLst/>
          </a:prstGeom>
        </p:spPr>
      </p:pic>
      <p:pic>
        <p:nvPicPr>
          <p:cNvPr id="9" name="Image 8">
            <a:extLst>
              <a:ext uri="{FF2B5EF4-FFF2-40B4-BE49-F238E27FC236}">
                <a16:creationId xmlns:a16="http://schemas.microsoft.com/office/drawing/2014/main" id="{EADBAA6E-A87B-3944-B33A-B989B0E93417}"/>
              </a:ext>
            </a:extLst>
          </p:cNvPr>
          <p:cNvPicPr>
            <a:picLocks noChangeAspect="1"/>
          </p:cNvPicPr>
          <p:nvPr/>
        </p:nvPicPr>
        <p:blipFill>
          <a:blip r:embed="rId6"/>
          <a:stretch>
            <a:fillRect/>
          </a:stretch>
        </p:blipFill>
        <p:spPr>
          <a:xfrm>
            <a:off x="10576857" y="5953698"/>
            <a:ext cx="404277" cy="404277"/>
          </a:xfrm>
          <a:prstGeom prst="rect">
            <a:avLst/>
          </a:prstGeom>
        </p:spPr>
      </p:pic>
      <p:pic>
        <p:nvPicPr>
          <p:cNvPr id="10" name="Image 9">
            <a:extLst>
              <a:ext uri="{FF2B5EF4-FFF2-40B4-BE49-F238E27FC236}">
                <a16:creationId xmlns:a16="http://schemas.microsoft.com/office/drawing/2014/main" id="{73B651C0-1818-994C-880C-727F19F9FD88}"/>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1079129" y="5932713"/>
            <a:ext cx="421237" cy="420253"/>
          </a:xfrm>
          <a:prstGeom prst="rect">
            <a:avLst/>
          </a:prstGeom>
        </p:spPr>
      </p:pic>
      <p:pic>
        <p:nvPicPr>
          <p:cNvPr id="3" name="Image 2">
            <a:extLst>
              <a:ext uri="{FF2B5EF4-FFF2-40B4-BE49-F238E27FC236}">
                <a16:creationId xmlns:a16="http://schemas.microsoft.com/office/drawing/2014/main" id="{19CFEABE-48A9-D69C-0782-3149FACCA1E7}"/>
              </a:ext>
            </a:extLst>
          </p:cNvPr>
          <p:cNvPicPr>
            <a:picLocks noChangeAspect="1"/>
          </p:cNvPicPr>
          <p:nvPr/>
        </p:nvPicPr>
        <p:blipFill>
          <a:blip r:embed="rId8"/>
          <a:stretch>
            <a:fillRect/>
          </a:stretch>
        </p:blipFill>
        <p:spPr>
          <a:xfrm>
            <a:off x="4750595" y="2476502"/>
            <a:ext cx="3314700" cy="331470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2"/>
          <p:cNvPicPr>
            <a:picLocks noChangeAspect="1"/>
          </p:cNvPicPr>
          <p:nvPr/>
        </p:nvPicPr>
        <p:blipFill rotWithShape="1">
          <a:blip r:embed="rId3" cstate="print">
            <a:extLst>
              <a:ext uri="{28A0092B-C50C-407E-A947-70E740481C1C}">
                <a14:useLocalDpi xmlns:a14="http://schemas.microsoft.com/office/drawing/2010/main" val="0"/>
              </a:ext>
            </a:extLst>
          </a:blip>
          <a:srcRect t="6205" b="7411"/>
          <a:stretch/>
        </p:blipFill>
        <p:spPr>
          <a:xfrm>
            <a:off x="-40340" y="-81644"/>
            <a:ext cx="12252512" cy="7021287"/>
          </a:xfrm>
          <a:prstGeom prst="rect">
            <a:avLst/>
          </a:prstGeom>
        </p:spPr>
      </p:pic>
      <p:sp>
        <p:nvSpPr>
          <p:cNvPr id="2" name="Rectangle 1">
            <a:extLst>
              <a:ext uri="{FF2B5EF4-FFF2-40B4-BE49-F238E27FC236}">
                <a16:creationId xmlns:a16="http://schemas.microsoft.com/office/drawing/2014/main" id="{C8F80E7B-B02D-E461-97F3-3B23CEC14DC1}"/>
              </a:ext>
            </a:extLst>
          </p:cNvPr>
          <p:cNvSpPr/>
          <p:nvPr/>
        </p:nvSpPr>
        <p:spPr>
          <a:xfrm>
            <a:off x="726141" y="1969990"/>
            <a:ext cx="5056094" cy="645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pc="-300"/>
          </a:p>
        </p:txBody>
      </p:sp>
      <p:sp>
        <p:nvSpPr>
          <p:cNvPr id="18" name="Titre 1"/>
          <p:cNvSpPr txBox="1">
            <a:spLocks/>
          </p:cNvSpPr>
          <p:nvPr/>
        </p:nvSpPr>
        <p:spPr>
          <a:xfrm>
            <a:off x="670538" y="1371231"/>
            <a:ext cx="11102362" cy="1325563"/>
          </a:xfrm>
          <a:prstGeom prst="rect">
            <a:avLst/>
          </a:prstGeom>
        </p:spPr>
        <p:txBody>
          <a:bodyPr vert="horz" lIns="91440" tIns="45720" rIns="91440" bIns="45720" rtlCol="0" anchor="ctr">
            <a:noAutofit/>
          </a:bodyPr>
          <a:lstStyle>
            <a:lvl1pPr marL="0" marR="0" indent="0" algn="l" defTabSz="914400" rtl="0" eaLnBrk="1" fontAlgn="auto" latinLnBrk="0" hangingPunct="1">
              <a:lnSpc>
                <a:spcPct val="90000"/>
              </a:lnSpc>
              <a:spcBef>
                <a:spcPct val="0"/>
              </a:spcBef>
              <a:spcAft>
                <a:spcPts val="0"/>
              </a:spcAft>
              <a:buClrTx/>
              <a:buSzTx/>
              <a:buFontTx/>
              <a:buNone/>
              <a:tabLst/>
              <a:defRPr sz="4000" b="1" kern="1200" spc="-150">
                <a:solidFill>
                  <a:srgbClr val="E84324"/>
                </a:solidFill>
                <a:latin typeface="Arial" panose="020B0604020202020204" pitchFamily="34" charset="0"/>
                <a:ea typeface="+mj-ea"/>
                <a:cs typeface="Arial" panose="020B0604020202020204" pitchFamily="34" charset="0"/>
              </a:defRPr>
            </a:lvl1pPr>
          </a:lstStyle>
          <a:p>
            <a:pPr>
              <a:lnSpc>
                <a:spcPts val="4900"/>
              </a:lnSpc>
            </a:pPr>
            <a:r>
              <a:rPr lang="fr-FR" sz="4800" b="0">
                <a:solidFill>
                  <a:schemeClr val="bg1"/>
                </a:solidFill>
              </a:rPr>
              <a:t>FORMER DES </a:t>
            </a:r>
          </a:p>
          <a:p>
            <a:pPr>
              <a:lnSpc>
                <a:spcPts val="4900"/>
              </a:lnSpc>
            </a:pPr>
            <a:r>
              <a:rPr lang="fr-FR" sz="4800" b="0">
                <a:solidFill>
                  <a:schemeClr val="bg1"/>
                </a:solidFill>
              </a:rPr>
              <a:t>PROFESSIONNELS </a:t>
            </a:r>
            <a:br>
              <a:rPr lang="fr-FR" sz="4800"/>
            </a:br>
            <a:r>
              <a:rPr lang="fr-FR" sz="4800">
                <a:solidFill>
                  <a:srgbClr val="E84525"/>
                </a:solidFill>
              </a:rPr>
              <a:t>IMMÉDIATEMENT</a:t>
            </a:r>
            <a:r>
              <a:rPr lang="fr-FR" sz="4800">
                <a:solidFill>
                  <a:schemeClr val="bg1"/>
                </a:solidFill>
              </a:rPr>
              <a:t> </a:t>
            </a:r>
          </a:p>
          <a:p>
            <a:pPr>
              <a:lnSpc>
                <a:spcPts val="4900"/>
              </a:lnSpc>
            </a:pPr>
            <a:r>
              <a:rPr lang="fr-FR" sz="4800">
                <a:solidFill>
                  <a:schemeClr val="bg1"/>
                </a:solidFill>
              </a:rPr>
              <a:t>OPÉRATIONNELS</a:t>
            </a:r>
          </a:p>
        </p:txBody>
      </p:sp>
    </p:spTree>
    <p:extLst>
      <p:ext uri="{BB962C8B-B14F-4D97-AF65-F5344CB8AC3E}">
        <p14:creationId xmlns:p14="http://schemas.microsoft.com/office/powerpoint/2010/main" val="5413678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0" y="-32658"/>
            <a:ext cx="12204090" cy="6906986"/>
          </a:xfrm>
          <a:prstGeom prst="rect">
            <a:avLst/>
          </a:prstGeom>
          <a:solidFill>
            <a:srgbClr val="E844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pic>
        <p:nvPicPr>
          <p:cNvPr id="13" name="Image 1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4821" y="6163390"/>
            <a:ext cx="1692621" cy="603784"/>
          </a:xfrm>
          <a:prstGeom prst="rect">
            <a:avLst/>
          </a:prstGeom>
        </p:spPr>
      </p:pic>
      <p:pic>
        <p:nvPicPr>
          <p:cNvPr id="2" name="Image 1"/>
          <p:cNvPicPr>
            <a:picLocks noChangeAspect="1"/>
          </p:cNvPicPr>
          <p:nvPr/>
        </p:nvPicPr>
        <p:blipFill rotWithShape="1">
          <a:blip r:embed="rId4" cstate="print">
            <a:extLst>
              <a:ext uri="{28A0092B-C50C-407E-A947-70E740481C1C}">
                <a14:useLocalDpi xmlns:a14="http://schemas.microsoft.com/office/drawing/2010/main" val="0"/>
              </a:ext>
            </a:extLst>
          </a:blip>
          <a:srcRect t="3933" b="4367"/>
          <a:stretch/>
        </p:blipFill>
        <p:spPr>
          <a:xfrm>
            <a:off x="0" y="-16329"/>
            <a:ext cx="5635765" cy="6890657"/>
          </a:xfrm>
          <a:prstGeom prst="rect">
            <a:avLst/>
          </a:prstGeom>
        </p:spPr>
      </p:pic>
      <p:sp>
        <p:nvSpPr>
          <p:cNvPr id="3" name="Rectangle 2">
            <a:extLst>
              <a:ext uri="{FF2B5EF4-FFF2-40B4-BE49-F238E27FC236}">
                <a16:creationId xmlns:a16="http://schemas.microsoft.com/office/drawing/2014/main" id="{EF285728-83C3-985A-44C6-A29ECA400AB4}"/>
              </a:ext>
            </a:extLst>
          </p:cNvPr>
          <p:cNvSpPr/>
          <p:nvPr/>
        </p:nvSpPr>
        <p:spPr>
          <a:xfrm>
            <a:off x="6013450" y="1771650"/>
            <a:ext cx="5397500" cy="7175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0" name="Titre 1"/>
          <p:cNvSpPr>
            <a:spLocks noGrp="1"/>
          </p:cNvSpPr>
          <p:nvPr>
            <p:ph type="title"/>
          </p:nvPr>
        </p:nvSpPr>
        <p:spPr>
          <a:xfrm>
            <a:off x="5958073" y="2502869"/>
            <a:ext cx="5923709" cy="1325563"/>
          </a:xfrm>
        </p:spPr>
        <p:txBody>
          <a:bodyPr>
            <a:noAutofit/>
          </a:bodyPr>
          <a:lstStyle/>
          <a:p>
            <a:r>
              <a:rPr lang="fr-FR" sz="4800" spc="-300">
                <a:solidFill>
                  <a:srgbClr val="E84525"/>
                </a:solidFill>
              </a:rPr>
              <a:t>CONSTRUIRE AVEC</a:t>
            </a:r>
            <a:r>
              <a:rPr lang="fr-FR" sz="4800" b="0" spc="-300">
                <a:solidFill>
                  <a:srgbClr val="E84525"/>
                </a:solidFill>
              </a:rPr>
              <a:t> </a:t>
            </a:r>
            <a:r>
              <a:rPr lang="fr-FR" sz="4800" b="0" spc="-300">
                <a:solidFill>
                  <a:schemeClr val="bg1"/>
                </a:solidFill>
              </a:rPr>
              <a:t>LE SECTEUR PROFESSIONNEL HUMANITAIRE</a:t>
            </a:r>
          </a:p>
        </p:txBody>
      </p:sp>
    </p:spTree>
    <p:extLst>
      <p:ext uri="{BB962C8B-B14F-4D97-AF65-F5344CB8AC3E}">
        <p14:creationId xmlns:p14="http://schemas.microsoft.com/office/powerpoint/2010/main" val="232065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Image 11" descr="Une image contenant personne, intérieur&#10;&#10;Description générée automatiquement">
            <a:extLst>
              <a:ext uri="{FF2B5EF4-FFF2-40B4-BE49-F238E27FC236}">
                <a16:creationId xmlns:a16="http://schemas.microsoft.com/office/drawing/2014/main" id="{9A7876DB-636C-4BA6-126E-5AE69FEF5F66}"/>
              </a:ext>
              <a:ext uri="{C183D7F6-B498-43B3-948B-1728B52AA6E4}">
                <adec:decorative xmlns:adec="http://schemas.microsoft.com/office/drawing/2017/decorative" val="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0287000" cy="6858000"/>
          </a:xfrm>
          <a:prstGeom prst="rect">
            <a:avLst/>
          </a:prstGeom>
        </p:spPr>
      </p:pic>
      <p:pic>
        <p:nvPicPr>
          <p:cNvPr id="13" name="Image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4821" y="6163390"/>
            <a:ext cx="1692621" cy="603784"/>
          </a:xfrm>
          <a:prstGeom prst="rect">
            <a:avLst/>
          </a:prstGeom>
        </p:spPr>
      </p:pic>
      <p:sp>
        <p:nvSpPr>
          <p:cNvPr id="15" name="Rectangle 14">
            <a:extLst>
              <a:ext uri="{FF2B5EF4-FFF2-40B4-BE49-F238E27FC236}">
                <a16:creationId xmlns:a16="http://schemas.microsoft.com/office/drawing/2014/main" id="{C027C806-B04D-8EBA-AC81-B7B6555E1A27}"/>
              </a:ext>
            </a:extLst>
          </p:cNvPr>
          <p:cNvSpPr/>
          <p:nvPr/>
        </p:nvSpPr>
        <p:spPr>
          <a:xfrm>
            <a:off x="5962651" y="4973637"/>
            <a:ext cx="3517899" cy="64339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sp>
        <p:nvSpPr>
          <p:cNvPr id="14" name="Titre 1"/>
          <p:cNvSpPr txBox="1">
            <a:spLocks/>
          </p:cNvSpPr>
          <p:nvPr/>
        </p:nvSpPr>
        <p:spPr>
          <a:xfrm>
            <a:off x="5962651" y="4973637"/>
            <a:ext cx="4324349" cy="1363663"/>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4000" b="1" kern="1200" spc="-150">
                <a:solidFill>
                  <a:srgbClr val="E84324"/>
                </a:solidFill>
                <a:latin typeface="Arial" panose="020B0604020202020204" pitchFamily="34" charset="0"/>
                <a:ea typeface="+mj-ea"/>
                <a:cs typeface="Arial" panose="020B0604020202020204" pitchFamily="34" charset="0"/>
              </a:defRPr>
            </a:lvl1pPr>
          </a:lstStyle>
          <a:p>
            <a:r>
              <a:rPr lang="fr-FR" sz="4800" spc="0">
                <a:solidFill>
                  <a:srgbClr val="E84525"/>
                </a:solidFill>
              </a:rPr>
              <a:t>PRÉPARER </a:t>
            </a:r>
            <a:br>
              <a:rPr lang="fr-FR" sz="4800" spc="0">
                <a:solidFill>
                  <a:schemeClr val="bg1"/>
                </a:solidFill>
              </a:rPr>
            </a:br>
            <a:r>
              <a:rPr lang="fr-FR" sz="4800" b="0" spc="0">
                <a:solidFill>
                  <a:schemeClr val="bg1"/>
                </a:solidFill>
              </a:rPr>
              <a:t>AU TERRAIN</a:t>
            </a:r>
          </a:p>
        </p:txBody>
      </p:sp>
    </p:spTree>
    <p:extLst>
      <p:ext uri="{BB962C8B-B14F-4D97-AF65-F5344CB8AC3E}">
        <p14:creationId xmlns:p14="http://schemas.microsoft.com/office/powerpoint/2010/main" val="1578909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ce réservé du contenu 2"/>
          <p:cNvSpPr>
            <a:spLocks noGrp="1"/>
          </p:cNvSpPr>
          <p:nvPr>
            <p:ph idx="1"/>
          </p:nvPr>
        </p:nvSpPr>
        <p:spPr>
          <a:xfrm>
            <a:off x="749301" y="2076449"/>
            <a:ext cx="5456722" cy="4100513"/>
          </a:xfrm>
        </p:spPr>
        <p:txBody>
          <a:bodyPr>
            <a:normAutofit/>
          </a:bodyPr>
          <a:lstStyle/>
          <a:p>
            <a:pPr marL="0" indent="0">
              <a:buNone/>
            </a:pPr>
            <a:r>
              <a:rPr lang="fr-FR" sz="2800" b="0" spc="0" dirty="0">
                <a:solidFill>
                  <a:srgbClr val="333331"/>
                </a:solidFill>
              </a:rPr>
              <a:t>Une pédagogie par objectif de compétence métier, alliant :</a:t>
            </a:r>
          </a:p>
          <a:p>
            <a:pPr marL="0" indent="0">
              <a:buNone/>
            </a:pPr>
            <a:r>
              <a:rPr lang="fr-FR" sz="2800" b="0" spc="0" dirty="0">
                <a:solidFill>
                  <a:srgbClr val="333331"/>
                </a:solidFill>
              </a:rPr>
              <a:t>apports </a:t>
            </a:r>
            <a:r>
              <a:rPr lang="fr-FR" sz="2800" b="0" spc="0" dirty="0">
                <a:solidFill>
                  <a:srgbClr val="E84525"/>
                </a:solidFill>
              </a:rPr>
              <a:t>théoriques</a:t>
            </a:r>
            <a:r>
              <a:rPr lang="fr-FR" sz="2800" b="0" spc="0" dirty="0">
                <a:solidFill>
                  <a:srgbClr val="333331"/>
                </a:solidFill>
              </a:rPr>
              <a:t> (</a:t>
            </a:r>
            <a:r>
              <a:rPr lang="fr-FR" sz="2800" b="0" spc="0" dirty="0">
                <a:solidFill>
                  <a:srgbClr val="E84525"/>
                </a:solidFill>
              </a:rPr>
              <a:t>30%</a:t>
            </a:r>
            <a:r>
              <a:rPr lang="fr-FR" sz="2800" b="0" spc="0" dirty="0">
                <a:solidFill>
                  <a:srgbClr val="333331"/>
                </a:solidFill>
              </a:rPr>
              <a:t>) </a:t>
            </a:r>
          </a:p>
          <a:p>
            <a:pPr marL="0" indent="0">
              <a:buNone/>
            </a:pPr>
            <a:r>
              <a:rPr lang="fr-FR" sz="2800" b="0" spc="0" dirty="0">
                <a:solidFill>
                  <a:srgbClr val="333331"/>
                </a:solidFill>
              </a:rPr>
              <a:t>et </a:t>
            </a:r>
            <a:r>
              <a:rPr lang="fr-FR" sz="2800" b="0" spc="0" dirty="0">
                <a:solidFill>
                  <a:srgbClr val="E84525"/>
                </a:solidFill>
              </a:rPr>
              <a:t>mise en pratique </a:t>
            </a:r>
            <a:r>
              <a:rPr lang="fr-FR" sz="2800" b="0" spc="0" dirty="0">
                <a:solidFill>
                  <a:srgbClr val="333331"/>
                </a:solidFill>
              </a:rPr>
              <a:t>(</a:t>
            </a:r>
            <a:r>
              <a:rPr lang="fr-FR" sz="2800" b="0" spc="0" dirty="0">
                <a:solidFill>
                  <a:srgbClr val="E84525"/>
                </a:solidFill>
              </a:rPr>
              <a:t>70%</a:t>
            </a:r>
            <a:r>
              <a:rPr lang="fr-FR" sz="2800" b="0" spc="0" dirty="0">
                <a:solidFill>
                  <a:srgbClr val="333331"/>
                </a:solidFill>
              </a:rPr>
              <a:t>)</a:t>
            </a:r>
          </a:p>
          <a:p>
            <a:pPr marL="0" indent="0">
              <a:buNone/>
            </a:pPr>
            <a:endParaRPr lang="fr-FR" sz="2800" b="0" spc="0" dirty="0">
              <a:solidFill>
                <a:srgbClr val="333331"/>
              </a:solidFill>
            </a:endParaRPr>
          </a:p>
          <a:p>
            <a:pPr marL="0" indent="0">
              <a:buNone/>
            </a:pPr>
            <a:r>
              <a:rPr lang="fr-FR" sz="2800" b="0" spc="0" dirty="0">
                <a:solidFill>
                  <a:srgbClr val="333331"/>
                </a:solidFill>
              </a:rPr>
              <a:t>Un apprentissage avec des équipements utilisés sur le terrain</a:t>
            </a:r>
          </a:p>
        </p:txBody>
      </p:sp>
      <p:pic>
        <p:nvPicPr>
          <p:cNvPr id="5" name="Image 4"/>
          <p:cNvPicPr>
            <a:picLocks noChangeAspect="1"/>
          </p:cNvPicPr>
          <p:nvPr/>
        </p:nvPicPr>
        <p:blipFill rotWithShape="1">
          <a:blip r:embed="rId2" cstate="print">
            <a:extLst>
              <a:ext uri="{28A0092B-C50C-407E-A947-70E740481C1C}">
                <a14:useLocalDpi xmlns:a14="http://schemas.microsoft.com/office/drawing/2010/main" val="0"/>
              </a:ext>
            </a:extLst>
          </a:blip>
          <a:srcRect l="24362" t="23150" r="14015" b="35309"/>
          <a:stretch/>
        </p:blipFill>
        <p:spPr>
          <a:xfrm>
            <a:off x="6496334" y="0"/>
            <a:ext cx="5771866" cy="2594358"/>
          </a:xfrm>
          <a:prstGeom prst="rect">
            <a:avLst/>
          </a:prstGeom>
        </p:spPr>
      </p:pic>
      <p:pic>
        <p:nvPicPr>
          <p:cNvPr id="8" name="Picture 5" descr="C:\Documents and Settings\julie.d\Bureau\Photos PPT\PICT0064.JPG"/>
          <p:cNvPicPr>
            <a:picLocks noChangeAspect="1" noChangeArrowheads="1"/>
          </p:cNvPicPr>
          <p:nvPr/>
        </p:nvPicPr>
        <p:blipFill rotWithShape="1">
          <a:blip r:embed="rId3" cstate="print"/>
          <a:srcRect l="183" r="6181"/>
          <a:stretch/>
        </p:blipFill>
        <p:spPr bwMode="auto">
          <a:xfrm>
            <a:off x="6496334" y="2594358"/>
            <a:ext cx="5876925" cy="4706732"/>
          </a:xfrm>
          <a:prstGeom prst="rect">
            <a:avLst/>
          </a:prstGeom>
          <a:noFill/>
          <a:ln w="9525">
            <a:noFill/>
            <a:miter lim="800000"/>
            <a:headEnd/>
            <a:tailEnd/>
          </a:ln>
        </p:spPr>
      </p:pic>
      <p:sp>
        <p:nvSpPr>
          <p:cNvPr id="7" name="Rectangle 6"/>
          <p:cNvSpPr/>
          <p:nvPr/>
        </p:nvSpPr>
        <p:spPr>
          <a:xfrm>
            <a:off x="330200" y="736826"/>
            <a:ext cx="4406900" cy="850674"/>
          </a:xfrm>
          <a:prstGeom prst="rect">
            <a:avLst/>
          </a:prstGeom>
          <a:solidFill>
            <a:srgbClr val="E8EF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a:p>
        </p:txBody>
      </p:sp>
      <p:cxnSp>
        <p:nvCxnSpPr>
          <p:cNvPr id="9" name="Connecteur droit 8"/>
          <p:cNvCxnSpPr/>
          <p:nvPr/>
        </p:nvCxnSpPr>
        <p:spPr>
          <a:xfrm>
            <a:off x="-12090" y="736826"/>
            <a:ext cx="685701" cy="0"/>
          </a:xfrm>
          <a:prstGeom prst="line">
            <a:avLst/>
          </a:prstGeom>
          <a:ln>
            <a:solidFill>
              <a:srgbClr val="333331"/>
            </a:solidFill>
          </a:ln>
        </p:spPr>
        <p:style>
          <a:lnRef idx="1">
            <a:schemeClr val="accent1"/>
          </a:lnRef>
          <a:fillRef idx="0">
            <a:schemeClr val="accent1"/>
          </a:fillRef>
          <a:effectRef idx="0">
            <a:schemeClr val="accent1"/>
          </a:effectRef>
          <a:fontRef idx="minor">
            <a:schemeClr val="tx1"/>
          </a:fontRef>
        </p:style>
      </p:cxnSp>
      <p:sp>
        <p:nvSpPr>
          <p:cNvPr id="10" name="Titre 1"/>
          <p:cNvSpPr>
            <a:spLocks noGrp="1"/>
          </p:cNvSpPr>
          <p:nvPr>
            <p:ph type="title"/>
          </p:nvPr>
        </p:nvSpPr>
        <p:spPr>
          <a:xfrm>
            <a:off x="723901" y="365125"/>
            <a:ext cx="5278547" cy="1325563"/>
          </a:xfrm>
        </p:spPr>
        <p:txBody>
          <a:bodyPr/>
          <a:lstStyle/>
          <a:p>
            <a:r>
              <a:rPr lang="fr-FR"/>
              <a:t>Préparez-vous au terrain</a:t>
            </a:r>
          </a:p>
        </p:txBody>
      </p:sp>
    </p:spTree>
    <p:extLst>
      <p:ext uri="{BB962C8B-B14F-4D97-AF65-F5344CB8AC3E}">
        <p14:creationId xmlns:p14="http://schemas.microsoft.com/office/powerpoint/2010/main" val="773727901"/>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Modele-2020" id="{83B93254-FAF3-4701-BA83-15D764441FA1}" vid="{25F612EC-7290-49DD-AAB4-44D8FE4CD621}"/>
    </a:ext>
  </a:ext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ff39088-67bb-45e0-86b0-9f7e0a6e77b1" xsi:nil="true"/>
    <lcf76f155ced4ddcb4097134ff3c332f xmlns="4f751f40-bc36-4fd0-b301-ef6c82886578">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5E4B3FB2E166784481373E041EE8CE36" ma:contentTypeVersion="13" ma:contentTypeDescription="Crée un document." ma:contentTypeScope="" ma:versionID="ecadab40ad146e3c57527fe98e174a17">
  <xsd:schema xmlns:xsd="http://www.w3.org/2001/XMLSchema" xmlns:xs="http://www.w3.org/2001/XMLSchema" xmlns:p="http://schemas.microsoft.com/office/2006/metadata/properties" xmlns:ns2="4f751f40-bc36-4fd0-b301-ef6c82886578" xmlns:ns3="5ff39088-67bb-45e0-86b0-9f7e0a6e77b1" targetNamespace="http://schemas.microsoft.com/office/2006/metadata/properties" ma:root="true" ma:fieldsID="aec2144102c4d20793f9e47bd6dd1cf4" ns2:_="" ns3:_="">
    <xsd:import namespace="4f751f40-bc36-4fd0-b301-ef6c82886578"/>
    <xsd:import namespace="5ff39088-67bb-45e0-86b0-9f7e0a6e77b1"/>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Location"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f751f40-bc36-4fd0-b301-ef6c8288657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lcf76f155ced4ddcb4097134ff3c332f" ma:index="13" nillable="true" ma:taxonomy="true" ma:internalName="lcf76f155ced4ddcb4097134ff3c332f" ma:taxonomyFieldName="MediaServiceImageTags" ma:displayName="Balises d’images" ma:readOnly="false" ma:fieldId="{5cf76f15-5ced-4ddc-b409-7134ff3c332f}" ma:taxonomyMulti="true" ma:sspId="fac545b0-a275-48cc-8b50-adade642e104"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Location" ma:index="18" nillable="true" ma:displayName="Location" ma:indexed="true" ma:internalName="MediaServiceLocation"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5ff39088-67bb-45e0-86b0-9f7e0a6e77b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5bbb1184-4a30-4cef-b4f1-0cd2845527c9}" ma:internalName="TaxCatchAll" ma:showField="CatchAllData" ma:web="5ff39088-67bb-45e0-86b0-9f7e0a6e77b1">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Partagé avec dé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BCF2D225-45F3-4BAE-B135-008EBDD18E80}">
  <ds:schemaRefs>
    <ds:schemaRef ds:uri="http://purl.org/dc/elements/1.1/"/>
    <ds:schemaRef ds:uri="http://purl.org/dc/dcmitype/"/>
    <ds:schemaRef ds:uri="http://schemas.microsoft.com/office/2006/metadata/properties"/>
    <ds:schemaRef ds:uri="http://purl.org/dc/terms/"/>
    <ds:schemaRef ds:uri="http://schemas.microsoft.com/office/infopath/2007/PartnerControls"/>
    <ds:schemaRef ds:uri="http://schemas.microsoft.com/office/2006/documentManagement/types"/>
    <ds:schemaRef ds:uri="http://schemas.openxmlformats.org/package/2006/metadata/core-properties"/>
    <ds:schemaRef ds:uri="5ff39088-67bb-45e0-86b0-9f7e0a6e77b1"/>
    <ds:schemaRef ds:uri="4f751f40-bc36-4fd0-b301-ef6c82886578"/>
    <ds:schemaRef ds:uri="http://www.w3.org/XML/1998/namespace"/>
  </ds:schemaRefs>
</ds:datastoreItem>
</file>

<file path=customXml/itemProps2.xml><?xml version="1.0" encoding="utf-8"?>
<ds:datastoreItem xmlns:ds="http://schemas.openxmlformats.org/officeDocument/2006/customXml" ds:itemID="{F4253A67-2A36-4E5E-A1DF-0F2968CEB1F5}">
  <ds:schemaRefs>
    <ds:schemaRef ds:uri="http://schemas.microsoft.com/sharepoint/v3/contenttype/forms"/>
  </ds:schemaRefs>
</ds:datastoreItem>
</file>

<file path=customXml/itemProps3.xml><?xml version="1.0" encoding="utf-8"?>
<ds:datastoreItem xmlns:ds="http://schemas.openxmlformats.org/officeDocument/2006/customXml" ds:itemID="{7C504650-ED7D-4E52-8BC1-429DDD720471}">
  <ds:schemaRefs>
    <ds:schemaRef ds:uri="4f751f40-bc36-4fd0-b301-ef6c82886578"/>
    <ds:schemaRef ds:uri="5ff39088-67bb-45e0-86b0-9f7e0a6e77b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Presentation-Modele-2020</Template>
  <TotalTime>130</TotalTime>
  <Words>4098</Words>
  <Application>Microsoft Office PowerPoint</Application>
  <PresentationFormat>Grand écran</PresentationFormat>
  <Paragraphs>479</Paragraphs>
  <Slides>50</Slides>
  <Notes>26</Notes>
  <HiddenSlides>0</HiddenSlides>
  <MMClips>0</MMClips>
  <ScaleCrop>false</ScaleCrop>
  <HeadingPairs>
    <vt:vector size="6" baseType="variant">
      <vt:variant>
        <vt:lpstr>Polices utilisées</vt:lpstr>
      </vt:variant>
      <vt:variant>
        <vt:i4>5</vt:i4>
      </vt:variant>
      <vt:variant>
        <vt:lpstr>Thème</vt:lpstr>
      </vt:variant>
      <vt:variant>
        <vt:i4>1</vt:i4>
      </vt:variant>
      <vt:variant>
        <vt:lpstr>Titres des diapositives</vt:lpstr>
      </vt:variant>
      <vt:variant>
        <vt:i4>50</vt:i4>
      </vt:variant>
    </vt:vector>
  </HeadingPairs>
  <TitlesOfParts>
    <vt:vector size="56" baseType="lpstr">
      <vt:lpstr>Arial</vt:lpstr>
      <vt:lpstr>Calibri</vt:lpstr>
      <vt:lpstr>Calibri Light</vt:lpstr>
      <vt:lpstr>Gotham Book</vt:lpstr>
      <vt:lpstr>Roboto</vt:lpstr>
      <vt:lpstr>Thème Office</vt:lpstr>
      <vt:lpstr>CONSTRUIRE SON ENGAGEMENT AVEC bIOFORCE</vt:lpstr>
      <vt:lpstr>BIOFORCE</vt:lpstr>
      <vt:lpstr>Quelles formations proposons-nous ?</vt:lpstr>
      <vt:lpstr>Présentation PowerPoint</vt:lpstr>
      <vt:lpstr>UNE APPROCHE PÉDAGOGIQUE ORIGINALE</vt:lpstr>
      <vt:lpstr>Présentation PowerPoint</vt:lpstr>
      <vt:lpstr>CONSTRUIRE AVEC LE SECTEUR PROFESSIONNEL HUMANITAIRE</vt:lpstr>
      <vt:lpstr>Présentation PowerPoint</vt:lpstr>
      <vt:lpstr>Préparez-vous au terrain</vt:lpstr>
      <vt:lpstr>Présentation PowerPoint</vt:lpstr>
      <vt:lpstr>Préparez-vous au terrain</vt:lpstr>
      <vt:lpstr>Présentation PowerPoint</vt:lpstr>
      <vt:lpstr>L’école des humanitaires par des humanitaires</vt:lpstr>
      <vt:lpstr>VOUS ACCOMPAGNER INDIVIDUELLEMENT DE LA FORMATION  À L’EMPLOI</vt:lpstr>
      <vt:lpstr>Comptez sur nous</vt:lpstr>
      <vt:lpstr>TROIS PILIERS POUR CONSTRUIRE SON ENGAGEMENT</vt:lpstr>
      <vt:lpstr>S’INFORMER  AVEC BIOFORCE</vt:lpstr>
      <vt:lpstr>ÊTRE ACCOMPAGNÉ  PAR BIOFORCE</vt:lpstr>
      <vt:lpstr>SE FORMER  AVEC BIOFORCE</vt:lpstr>
      <vt:lpstr>Une mission humanitaire,  c’est quoi ?</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Quelle prise en charge ?</vt:lpstr>
      <vt:lpstr>Présentation PowerPoint</vt:lpstr>
      <vt:lpstr>Présentation PowerPoint</vt:lpstr>
      <vt:lpstr>Présentation PowerPoint</vt:lpstr>
      <vt:lpstr>Présentation PowerPoint</vt:lpstr>
      <vt:lpstr>BIOFORCE : ET APRÈS ?</vt:lpstr>
      <vt:lpstr>Ils sont en mission  après leur formation métier</vt:lpstr>
      <vt:lpstr>Ils sont en emploi après leur formation initiale</vt:lpstr>
      <vt:lpstr>Présentation PowerPoint</vt:lpstr>
      <vt:lpstr>Présentation PowerPoint</vt:lpstr>
      <vt:lpstr>STÉPHANIE</vt:lpstr>
      <vt:lpstr>RACHEL </vt:lpstr>
      <vt:lpstr>ELISABETH</vt:lpstr>
      <vt:lpstr>MANEL</vt:lpstr>
      <vt:lpstr>JESUS</vt:lpstr>
      <vt:lpstr>EDGAR  J’ai étudié en RETLH de 2018 à 2021. J'ai fait mon stage de 2e année chez LOOWATT qui fournit des toilettes sèche à Antananarivo, et mon alternance au sein de La Ruche Bordeaux qui propose un espace de coworking pour les structures de l'ESS.   Un fois diplômé j'ai pris un poste de Responsable logistique pour 3 entreprises CMFT industrie, ETS industrie et Comaintef (génie climatique). Je m'occupais de la gestion de : parc véhicule, parc outillage, parc informatique, gestion des appros et du stockage, gestion du bâtiment etc. Une bonne partie de mes missions concernait l'environnement de travail.   Puis je suis devenu Responsable de l'antenne lyonnaise de l'association Linkee, qui fait des distributions alimentaires gratuites pour tous les étudiants.   </vt:lpstr>
      <vt:lpstr>infoeurope@bioforce.org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VOTRE TITRE</dc:title>
  <dc:creator>Justine Regent</dc:creator>
  <cp:lastModifiedBy>Samary MOUNIQ</cp:lastModifiedBy>
  <cp:revision>2</cp:revision>
  <dcterms:created xsi:type="dcterms:W3CDTF">2020-08-13T07:46:06Z</dcterms:created>
  <dcterms:modified xsi:type="dcterms:W3CDTF">2023-05-10T07:50:29Z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Order">
    <vt:lpwstr>813400.000000000</vt:lpwstr>
  </property>
  <property fmtid="{D5CDD505-2E9C-101B-9397-08002B2CF9AE}" pid="3" name="ContentTypeId">
    <vt:lpwstr>0x0101005E4B3FB2E166784481373E041EE8CE36</vt:lpwstr>
  </property>
  <property fmtid="{D5CDD505-2E9C-101B-9397-08002B2CF9AE}" pid="4" name="MediaServiceImageTags">
    <vt:lpwstr/>
  </property>
</Properties>
</file>