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4"/>
  </p:sldMasterIdLst>
  <p:notesMasterIdLst>
    <p:notesMasterId r:id="rId29"/>
  </p:notesMasterIdLst>
  <p:sldIdLst>
    <p:sldId id="296" r:id="rId5"/>
    <p:sldId id="297" r:id="rId6"/>
    <p:sldId id="288" r:id="rId7"/>
    <p:sldId id="289" r:id="rId8"/>
    <p:sldId id="321" r:id="rId9"/>
    <p:sldId id="322" r:id="rId10"/>
    <p:sldId id="299" r:id="rId11"/>
    <p:sldId id="323" r:id="rId12"/>
    <p:sldId id="259" r:id="rId13"/>
    <p:sldId id="324" r:id="rId14"/>
    <p:sldId id="331" r:id="rId15"/>
    <p:sldId id="332" r:id="rId16"/>
    <p:sldId id="306" r:id="rId17"/>
    <p:sldId id="315" r:id="rId18"/>
    <p:sldId id="333" r:id="rId19"/>
    <p:sldId id="334" r:id="rId20"/>
    <p:sldId id="335" r:id="rId21"/>
    <p:sldId id="273" r:id="rId22"/>
    <p:sldId id="345" r:id="rId23"/>
    <p:sldId id="336" r:id="rId24"/>
    <p:sldId id="337" r:id="rId25"/>
    <p:sldId id="275" r:id="rId26"/>
    <p:sldId id="278" r:id="rId27"/>
    <p:sldId id="344" r:id="rId28"/>
  </p:sldIdLst>
  <p:sldSz cx="12192000" cy="6858000"/>
  <p:notesSz cx="6858000" cy="9144000"/>
  <p:embeddedFontLs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49669-F14C-4634-8203-E822240C4336}" v="16" dt="2023-06-27T10:33:04.496"/>
  </p1510:revLst>
</p1510:revInfo>
</file>

<file path=ppt/tableStyles.xml><?xml version="1.0" encoding="utf-8"?>
<a:tblStyleLst xmlns:a="http://schemas.openxmlformats.org/drawingml/2006/main" def="{C3DC61A3-26BE-4C18-841A-DA7C11CAE995}">
  <a:tblStyle styleId="{C3DC61A3-26BE-4C18-841A-DA7C11CAE99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19AD20-149F-4FAD-8C47-43DEA9B878A5}"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694"/>
  </p:normalViewPr>
  <p:slideViewPr>
    <p:cSldViewPr snapToGrid="0">
      <p:cViewPr varScale="1">
        <p:scale>
          <a:sx n="56" d="100"/>
          <a:sy n="56" d="100"/>
        </p:scale>
        <p:origin x="14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ry MOUNIQ" userId="dd487ff1-3e69-4f0a-95af-01f527e3c866" providerId="ADAL" clId="{08049669-F14C-4634-8203-E822240C4336}"/>
    <pc:docChg chg="custSel addSld delSld modSld sldOrd">
      <pc:chgData name="Samary MOUNIQ" userId="dd487ff1-3e69-4f0a-95af-01f527e3c866" providerId="ADAL" clId="{08049669-F14C-4634-8203-E822240C4336}" dt="2023-06-27T10:33:04.495" v="332" actId="1076"/>
      <pc:docMkLst>
        <pc:docMk/>
      </pc:docMkLst>
      <pc:sldChg chg="addSp delSp modSp mod">
        <pc:chgData name="Samary MOUNIQ" userId="dd487ff1-3e69-4f0a-95af-01f527e3c866" providerId="ADAL" clId="{08049669-F14C-4634-8203-E822240C4336}" dt="2023-06-27T10:02:48.409" v="217"/>
        <pc:sldMkLst>
          <pc:docMk/>
          <pc:sldMk cId="0" sldId="273"/>
        </pc:sldMkLst>
        <pc:spChg chg="add mod">
          <ac:chgData name="Samary MOUNIQ" userId="dd487ff1-3e69-4f0a-95af-01f527e3c866" providerId="ADAL" clId="{08049669-F14C-4634-8203-E822240C4336}" dt="2023-06-27T10:02:48.409" v="217"/>
          <ac:spMkLst>
            <pc:docMk/>
            <pc:sldMk cId="0" sldId="273"/>
            <ac:spMk id="2" creationId="{40E36CD2-76E8-E51F-05BF-8EECBDB8BF30}"/>
          </ac:spMkLst>
        </pc:spChg>
        <pc:spChg chg="del">
          <ac:chgData name="Samary MOUNIQ" userId="dd487ff1-3e69-4f0a-95af-01f527e3c866" providerId="ADAL" clId="{08049669-F14C-4634-8203-E822240C4336}" dt="2023-06-27T10:02:23.799" v="216" actId="478"/>
          <ac:spMkLst>
            <pc:docMk/>
            <pc:sldMk cId="0" sldId="273"/>
            <ac:spMk id="245" creationId="{00000000-0000-0000-0000-000000000000}"/>
          </ac:spMkLst>
        </pc:spChg>
      </pc:sldChg>
      <pc:sldChg chg="del">
        <pc:chgData name="Samary MOUNIQ" userId="dd487ff1-3e69-4f0a-95af-01f527e3c866" providerId="ADAL" clId="{08049669-F14C-4634-8203-E822240C4336}" dt="2023-06-27T09:55:27.621" v="19" actId="47"/>
        <pc:sldMkLst>
          <pc:docMk/>
          <pc:sldMk cId="2303691437" sldId="295"/>
        </pc:sldMkLst>
      </pc:sldChg>
      <pc:sldChg chg="addSp delSp modSp mod">
        <pc:chgData name="Samary MOUNIQ" userId="dd487ff1-3e69-4f0a-95af-01f527e3c866" providerId="ADAL" clId="{08049669-F14C-4634-8203-E822240C4336}" dt="2023-06-27T10:33:04.495" v="332" actId="1076"/>
        <pc:sldMkLst>
          <pc:docMk/>
          <pc:sldMk cId="0" sldId="297"/>
        </pc:sldMkLst>
        <pc:spChg chg="add del">
          <ac:chgData name="Samary MOUNIQ" userId="dd487ff1-3e69-4f0a-95af-01f527e3c866" providerId="ADAL" clId="{08049669-F14C-4634-8203-E822240C4336}" dt="2023-06-27T10:32:38.581" v="327" actId="478"/>
          <ac:spMkLst>
            <pc:docMk/>
            <pc:sldMk cId="0" sldId="297"/>
            <ac:spMk id="2" creationId="{C2149EA6-C60B-B4D6-9491-FB885FEE6709}"/>
          </ac:spMkLst>
        </pc:spChg>
        <pc:spChg chg="mod">
          <ac:chgData name="Samary MOUNIQ" userId="dd487ff1-3e69-4f0a-95af-01f527e3c866" providerId="ADAL" clId="{08049669-F14C-4634-8203-E822240C4336}" dt="2023-06-27T10:14:15.107" v="323" actId="6549"/>
          <ac:spMkLst>
            <pc:docMk/>
            <pc:sldMk cId="0" sldId="297"/>
            <ac:spMk id="81" creationId="{00000000-0000-0000-0000-000000000000}"/>
          </ac:spMkLst>
        </pc:spChg>
        <pc:picChg chg="add del mod">
          <ac:chgData name="Samary MOUNIQ" userId="dd487ff1-3e69-4f0a-95af-01f527e3c866" providerId="ADAL" clId="{08049669-F14C-4634-8203-E822240C4336}" dt="2023-06-27T10:33:04.495" v="332" actId="1076"/>
          <ac:picMkLst>
            <pc:docMk/>
            <pc:sldMk cId="0" sldId="297"/>
            <ac:picMk id="1026" creationId="{F2D9E96F-12EB-A9FC-1E1B-ED7079F4C948}"/>
          </ac:picMkLst>
        </pc:picChg>
      </pc:sldChg>
      <pc:sldChg chg="addSp delSp modSp add mod">
        <pc:chgData name="Samary MOUNIQ" userId="dd487ff1-3e69-4f0a-95af-01f527e3c866" providerId="ADAL" clId="{08049669-F14C-4634-8203-E822240C4336}" dt="2023-06-27T10:01:54.330" v="215" actId="20577"/>
        <pc:sldMkLst>
          <pc:docMk/>
          <pc:sldMk cId="3886198727" sldId="315"/>
        </pc:sldMkLst>
        <pc:spChg chg="add mod">
          <ac:chgData name="Samary MOUNIQ" userId="dd487ff1-3e69-4f0a-95af-01f527e3c866" providerId="ADAL" clId="{08049669-F14C-4634-8203-E822240C4336}" dt="2023-06-27T10:01:54.330" v="215" actId="20577"/>
          <ac:spMkLst>
            <pc:docMk/>
            <pc:sldMk cId="3886198727" sldId="315"/>
            <ac:spMk id="24" creationId="{5A770567-9757-4755-ACC6-1537A732588E}"/>
          </ac:spMkLst>
        </pc:spChg>
        <pc:spChg chg="del mod">
          <ac:chgData name="Samary MOUNIQ" userId="dd487ff1-3e69-4f0a-95af-01f527e3c866" providerId="ADAL" clId="{08049669-F14C-4634-8203-E822240C4336}" dt="2023-06-27T10:01:43.267" v="188" actId="478"/>
          <ac:spMkLst>
            <pc:docMk/>
            <pc:sldMk cId="3886198727" sldId="315"/>
            <ac:spMk id="34" creationId="{00000000-0000-0000-0000-000000000000}"/>
          </ac:spMkLst>
        </pc:spChg>
      </pc:sldChg>
      <pc:sldChg chg="del">
        <pc:chgData name="Samary MOUNIQ" userId="dd487ff1-3e69-4f0a-95af-01f527e3c866" providerId="ADAL" clId="{08049669-F14C-4634-8203-E822240C4336}" dt="2023-06-27T09:54:02.706" v="16" actId="47"/>
        <pc:sldMkLst>
          <pc:docMk/>
          <pc:sldMk cId="2753329197" sldId="320"/>
        </pc:sldMkLst>
      </pc:sldChg>
      <pc:sldChg chg="del">
        <pc:chgData name="Samary MOUNIQ" userId="dd487ff1-3e69-4f0a-95af-01f527e3c866" providerId="ADAL" clId="{08049669-F14C-4634-8203-E822240C4336}" dt="2023-06-27T09:53:35.942" v="0" actId="47"/>
        <pc:sldMkLst>
          <pc:docMk/>
          <pc:sldMk cId="124393027" sldId="340"/>
        </pc:sldMkLst>
      </pc:sldChg>
      <pc:sldChg chg="del">
        <pc:chgData name="Samary MOUNIQ" userId="dd487ff1-3e69-4f0a-95af-01f527e3c866" providerId="ADAL" clId="{08049669-F14C-4634-8203-E822240C4336}" dt="2023-06-27T09:55:23.581" v="17" actId="47"/>
        <pc:sldMkLst>
          <pc:docMk/>
          <pc:sldMk cId="3650163495" sldId="342"/>
        </pc:sldMkLst>
      </pc:sldChg>
      <pc:sldChg chg="del">
        <pc:chgData name="Samary MOUNIQ" userId="dd487ff1-3e69-4f0a-95af-01f527e3c866" providerId="ADAL" clId="{08049669-F14C-4634-8203-E822240C4336}" dt="2023-06-27T09:55:25.694" v="18" actId="47"/>
        <pc:sldMkLst>
          <pc:docMk/>
          <pc:sldMk cId="3375047525" sldId="343"/>
        </pc:sldMkLst>
      </pc:sldChg>
      <pc:sldChg chg="delSp modSp mod">
        <pc:chgData name="Samary MOUNIQ" userId="dd487ff1-3e69-4f0a-95af-01f527e3c866" providerId="ADAL" clId="{08049669-F14C-4634-8203-E822240C4336}" dt="2023-06-27T09:57:44.566" v="180" actId="20577"/>
        <pc:sldMkLst>
          <pc:docMk/>
          <pc:sldMk cId="0" sldId="344"/>
        </pc:sldMkLst>
        <pc:spChg chg="mod">
          <ac:chgData name="Samary MOUNIQ" userId="dd487ff1-3e69-4f0a-95af-01f527e3c866" providerId="ADAL" clId="{08049669-F14C-4634-8203-E822240C4336}" dt="2023-06-27T09:57:44.566" v="180" actId="20577"/>
          <ac:spMkLst>
            <pc:docMk/>
            <pc:sldMk cId="0" sldId="344"/>
            <ac:spMk id="276" creationId="{00000000-0000-0000-0000-000000000000}"/>
          </ac:spMkLst>
        </pc:spChg>
        <pc:picChg chg="del">
          <ac:chgData name="Samary MOUNIQ" userId="dd487ff1-3e69-4f0a-95af-01f527e3c866" providerId="ADAL" clId="{08049669-F14C-4634-8203-E822240C4336}" dt="2023-06-27T09:56:27.130" v="72" actId="478"/>
          <ac:picMkLst>
            <pc:docMk/>
            <pc:sldMk cId="0" sldId="344"/>
            <ac:picMk id="3" creationId="{19CFEABE-48A9-D69C-0782-3149FACCA1E7}"/>
          </ac:picMkLst>
        </pc:picChg>
      </pc:sldChg>
      <pc:sldChg chg="addSp delSp modSp add mod ord">
        <pc:chgData name="Samary MOUNIQ" userId="dd487ff1-3e69-4f0a-95af-01f527e3c866" providerId="ADAL" clId="{08049669-F14C-4634-8203-E822240C4336}" dt="2023-06-27T10:04:48.764" v="294" actId="20577"/>
        <pc:sldMkLst>
          <pc:docMk/>
          <pc:sldMk cId="1150842400" sldId="345"/>
        </pc:sldMkLst>
        <pc:spChg chg="add del mod">
          <ac:chgData name="Samary MOUNIQ" userId="dd487ff1-3e69-4f0a-95af-01f527e3c866" providerId="ADAL" clId="{08049669-F14C-4634-8203-E822240C4336}" dt="2023-06-27T10:04:02.638" v="251" actId="478"/>
          <ac:spMkLst>
            <pc:docMk/>
            <pc:sldMk cId="1150842400" sldId="345"/>
            <ac:spMk id="4" creationId="{5CBDDD25-F6D3-21C6-C898-8B18E9127045}"/>
          </ac:spMkLst>
        </pc:spChg>
        <pc:spChg chg="add mod">
          <ac:chgData name="Samary MOUNIQ" userId="dd487ff1-3e69-4f0a-95af-01f527e3c866" providerId="ADAL" clId="{08049669-F14C-4634-8203-E822240C4336}" dt="2023-06-27T10:03:56.659" v="250"/>
          <ac:spMkLst>
            <pc:docMk/>
            <pc:sldMk cId="1150842400" sldId="345"/>
            <ac:spMk id="5" creationId="{35F7E520-340C-035C-D337-D3C6F6869D3C}"/>
          </ac:spMkLst>
        </pc:spChg>
        <pc:spChg chg="add mod">
          <ac:chgData name="Samary MOUNIQ" userId="dd487ff1-3e69-4f0a-95af-01f527e3c866" providerId="ADAL" clId="{08049669-F14C-4634-8203-E822240C4336}" dt="2023-06-27T10:04:48.764" v="294" actId="20577"/>
          <ac:spMkLst>
            <pc:docMk/>
            <pc:sldMk cId="1150842400" sldId="345"/>
            <ac:spMk id="6" creationId="{70DC3285-A000-05AC-A96F-E386419F2233}"/>
          </ac:spMkLst>
        </pc:spChg>
        <pc:spChg chg="add mod">
          <ac:chgData name="Samary MOUNIQ" userId="dd487ff1-3e69-4f0a-95af-01f527e3c866" providerId="ADAL" clId="{08049669-F14C-4634-8203-E822240C4336}" dt="2023-06-27T10:04:32.080" v="264" actId="20577"/>
          <ac:spMkLst>
            <pc:docMk/>
            <pc:sldMk cId="1150842400" sldId="345"/>
            <ac:spMk id="7" creationId="{7EF2F204-0B7A-0FA3-C0FE-94AFCB4E2024}"/>
          </ac:spMkLst>
        </pc:spChg>
        <pc:spChg chg="del mod">
          <ac:chgData name="Samary MOUNIQ" userId="dd487ff1-3e69-4f0a-95af-01f527e3c866" providerId="ADAL" clId="{08049669-F14C-4634-8203-E822240C4336}" dt="2023-06-27T10:03:56.405" v="249" actId="478"/>
          <ac:spMkLst>
            <pc:docMk/>
            <pc:sldMk cId="1150842400" sldId="345"/>
            <ac:spMk id="199" creationId="{00000000-0000-0000-0000-000000000000}"/>
          </ac:spMkLst>
        </pc:spChg>
        <pc:spChg chg="del">
          <ac:chgData name="Samary MOUNIQ" userId="dd487ff1-3e69-4f0a-95af-01f527e3c866" providerId="ADAL" clId="{08049669-F14C-4634-8203-E822240C4336}" dt="2023-06-27T10:04:07.579" v="252" actId="478"/>
          <ac:spMkLst>
            <pc:docMk/>
            <pc:sldMk cId="1150842400" sldId="345"/>
            <ac:spMk id="203" creationId="{00000000-0000-0000-0000-000000000000}"/>
          </ac:spMkLst>
        </pc:spChg>
        <pc:graphicFrameChg chg="add mod">
          <ac:chgData name="Samary MOUNIQ" userId="dd487ff1-3e69-4f0a-95af-01f527e3c866" providerId="ADAL" clId="{08049669-F14C-4634-8203-E822240C4336}" dt="2023-06-27T10:03:34.789" v="248"/>
          <ac:graphicFrameMkLst>
            <pc:docMk/>
            <pc:sldMk cId="1150842400" sldId="345"/>
            <ac:graphicFrameMk id="2" creationId="{79588B40-FBD9-2340-1829-D2BF4AD69098}"/>
          </ac:graphicFrameMkLst>
        </pc:graphicFrameChg>
      </pc:sldChg>
      <pc:sldChg chg="new del ord">
        <pc:chgData name="Samary MOUNIQ" userId="dd487ff1-3e69-4f0a-95af-01f527e3c866" providerId="ADAL" clId="{08049669-F14C-4634-8203-E822240C4336}" dt="2023-06-27T10:01:15.282" v="185" actId="47"/>
        <pc:sldMkLst>
          <pc:docMk/>
          <pc:sldMk cId="3767573962"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376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85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13</a:t>
            </a:fld>
            <a:endParaRPr lang="fr-FR"/>
          </a:p>
        </p:txBody>
      </p:sp>
    </p:spTree>
    <p:extLst>
      <p:ext uri="{BB962C8B-B14F-4D97-AF65-F5344CB8AC3E}">
        <p14:creationId xmlns:p14="http://schemas.microsoft.com/office/powerpoint/2010/main" val="92376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14</a:t>
            </a:fld>
            <a:endParaRPr lang="fr-FR"/>
          </a:p>
        </p:txBody>
      </p:sp>
    </p:spTree>
    <p:extLst>
      <p:ext uri="{BB962C8B-B14F-4D97-AF65-F5344CB8AC3E}">
        <p14:creationId xmlns:p14="http://schemas.microsoft.com/office/powerpoint/2010/main" val="1886883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7a8948d7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c7a8948d7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17</a:t>
            </a:fld>
            <a:endParaRPr lang="fr-FR"/>
          </a:p>
        </p:txBody>
      </p:sp>
    </p:spTree>
    <p:extLst>
      <p:ext uri="{BB962C8B-B14F-4D97-AF65-F5344CB8AC3E}">
        <p14:creationId xmlns:p14="http://schemas.microsoft.com/office/powerpoint/2010/main" val="174232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9" name="Google Shape;2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44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5" name="Google Shape;2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1" name="Google Shape;2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7" name="Google Shape;2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3" name="Google Shape;2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a:t>Quelques mots sur l’approche pédagogique </a:t>
            </a:r>
            <a:r>
              <a:rPr lang="fr-FR" sz="1000" b="1" err="1"/>
              <a:t>Bioforce</a:t>
            </a:r>
            <a:endParaRPr lang="fr-FR" sz="1000" b="1"/>
          </a:p>
          <a:p>
            <a:r>
              <a:rPr lang="fr-FR" sz="1000" b="0"/>
              <a:t>Notre objectif : former des professionnels</a:t>
            </a:r>
            <a:r>
              <a:rPr lang="fr-FR" sz="1000" b="0" baseline="0"/>
              <a:t> immédiatement opérationnels pour intervenir auprès des populations affectées par les crises.</a:t>
            </a:r>
            <a:r>
              <a:rPr lang="fr-FR" sz="1000" b="0" i="0" kern="1200">
                <a:solidFill>
                  <a:schemeClr val="tx1"/>
                </a:solidFill>
                <a:effectLst/>
                <a:latin typeface="+mn-lt"/>
                <a:ea typeface="+mn-ea"/>
                <a:cs typeface="+mn-cs"/>
              </a:rPr>
              <a:t> En</a:t>
            </a:r>
            <a:r>
              <a:rPr lang="fr-FR" sz="1000" b="0" i="0" kern="1200" baseline="0">
                <a:solidFill>
                  <a:schemeClr val="tx1"/>
                </a:solidFill>
                <a:effectLst/>
                <a:latin typeface="+mn-lt"/>
                <a:ea typeface="+mn-ea"/>
                <a:cs typeface="+mn-cs"/>
              </a:rPr>
              <a:t> un mot, </a:t>
            </a:r>
            <a:r>
              <a:rPr lang="fr-FR" sz="1000" b="0" i="0" kern="1200">
                <a:solidFill>
                  <a:schemeClr val="tx1"/>
                </a:solidFill>
                <a:effectLst/>
                <a:latin typeface="+mn-lt"/>
                <a:ea typeface="+mn-ea"/>
                <a:cs typeface="+mn-cs"/>
              </a:rPr>
              <a:t>faire de vous un acteur humanitaire efficace</a:t>
            </a:r>
            <a:r>
              <a:rPr lang="fr-FR" sz="1000" b="0" i="0" kern="1200" baseline="0">
                <a:solidFill>
                  <a:schemeClr val="tx1"/>
                </a:solidFill>
                <a:effectLst/>
                <a:latin typeface="+mn-lt"/>
                <a:ea typeface="+mn-ea"/>
                <a:cs typeface="+mn-cs"/>
              </a:rPr>
              <a:t>. </a:t>
            </a:r>
            <a:r>
              <a:rPr lang="fr-FR" sz="1000" b="0" baseline="0"/>
              <a:t>Comment ? </a:t>
            </a:r>
            <a:r>
              <a:rPr lang="fr-FR" sz="1000" b="0" i="1" baseline="0"/>
              <a:t>(slide suivante)</a:t>
            </a:r>
            <a:endParaRPr lang="fr-FR" sz="1000" b="0" i="1"/>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3</a:t>
            </a:fld>
            <a:endParaRPr lang="fr-FR"/>
          </a:p>
        </p:txBody>
      </p:sp>
    </p:spTree>
    <p:extLst>
      <p:ext uri="{BB962C8B-B14F-4D97-AF65-F5344CB8AC3E}">
        <p14:creationId xmlns:p14="http://schemas.microsoft.com/office/powerpoint/2010/main" val="40226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None/>
            </a:pPr>
            <a:r>
              <a:rPr lang="fr-FR" sz="1000" b="1" spc="0">
                <a:solidFill>
                  <a:schemeClr val="bg1"/>
                </a:solidFill>
              </a:rPr>
              <a:t>Construire avec le secteur professionnel humanitaire</a:t>
            </a:r>
          </a:p>
          <a:p>
            <a:pPr marL="171450" indent="-171450">
              <a:spcBef>
                <a:spcPts val="1800"/>
              </a:spcBef>
              <a:buFont typeface="Arial" panose="020B0604020202020204" pitchFamily="34" charset="0"/>
              <a:buChar char="•"/>
            </a:pPr>
            <a:r>
              <a:rPr lang="fr-FR" sz="1000" b="0" spc="0">
                <a:solidFill>
                  <a:schemeClr val="bg1"/>
                </a:solidFill>
              </a:rPr>
              <a:t>Un lien de plus de 35 ans avec les principales organisations humanitaires</a:t>
            </a:r>
          </a:p>
          <a:p>
            <a:pPr marL="171450" indent="-171450">
              <a:spcBef>
                <a:spcPts val="1800"/>
              </a:spcBef>
              <a:buFont typeface="Arial" panose="020B0604020202020204" pitchFamily="34" charset="0"/>
              <a:buChar char="•"/>
            </a:pPr>
            <a:r>
              <a:rPr lang="fr-FR" sz="1000" b="0" spc="0">
                <a:solidFill>
                  <a:schemeClr val="bg1"/>
                </a:solidFill>
              </a:rPr>
              <a:t>Des formations adaptées aux besoins des ONG et Organisations Internationales – grâce aux enquêtes métier</a:t>
            </a:r>
            <a:r>
              <a:rPr lang="fr-FR" sz="1000" b="0" spc="0" baseline="0">
                <a:solidFill>
                  <a:schemeClr val="bg1"/>
                </a:solidFill>
              </a:rPr>
              <a:t> que nous réalisons régulièrement, grâce à la participation du secteur humanitaire dans les conseils de perfectionnement et au conseil d’administration de </a:t>
            </a:r>
            <a:r>
              <a:rPr lang="fr-FR" sz="1000" b="0" spc="0" baseline="0" err="1">
                <a:solidFill>
                  <a:schemeClr val="bg1"/>
                </a:solidFill>
              </a:rPr>
              <a:t>Bioforce</a:t>
            </a:r>
            <a:r>
              <a:rPr lang="fr-FR" sz="1000" b="0" spc="0" baseline="0">
                <a:solidFill>
                  <a:schemeClr val="bg1"/>
                </a:solidFill>
              </a:rPr>
              <a:t>, grâce à notre participation aux plateformes de coordination humanitaire ou aux réseaux thématiques humanitaires…</a:t>
            </a:r>
            <a:endParaRPr lang="fr-FR" sz="1000" b="0" spc="0">
              <a:solidFill>
                <a:schemeClr val="bg1"/>
              </a:solidFill>
            </a:endParaRPr>
          </a:p>
          <a:p>
            <a:pPr marL="0" indent="0">
              <a:spcBef>
                <a:spcPts val="1800"/>
              </a:spcBef>
              <a:buFont typeface="Arial" panose="020B0604020202020204" pitchFamily="34" charset="0"/>
              <a:buNone/>
            </a:pPr>
            <a:endParaRPr lang="fr-FR" sz="1000" b="0" spc="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4</a:t>
            </a:fld>
            <a:endParaRPr lang="fr-FR"/>
          </a:p>
        </p:txBody>
      </p:sp>
    </p:spTree>
    <p:extLst>
      <p:ext uri="{BB962C8B-B14F-4D97-AF65-F5344CB8AC3E}">
        <p14:creationId xmlns:p14="http://schemas.microsoft.com/office/powerpoint/2010/main" val="69746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fr-FR" sz="1000" b="1" spc="0">
                <a:solidFill>
                  <a:schemeClr val="bg1"/>
                </a:solidFill>
              </a:rPr>
              <a:t>Préparer au terrain</a:t>
            </a:r>
          </a:p>
          <a:p>
            <a:pPr marL="171450" indent="-171450">
              <a:spcBef>
                <a:spcPts val="1800"/>
              </a:spcBef>
              <a:buFont typeface="Arial" panose="020B0604020202020204" pitchFamily="34" charset="0"/>
              <a:buChar char="•"/>
            </a:pPr>
            <a:r>
              <a:rPr lang="fr-FR" sz="1000" b="0" spc="0">
                <a:solidFill>
                  <a:schemeClr val="bg1"/>
                </a:solidFill>
              </a:rPr>
              <a:t>Une pédagogie par objectif de compétence métier, alliant apports théoriques (30%) et mise en pratique (70%)</a:t>
            </a:r>
          </a:p>
          <a:p>
            <a:pPr marL="171450" indent="-171450">
              <a:spcBef>
                <a:spcPts val="1800"/>
              </a:spcBef>
              <a:buFont typeface="Arial" panose="020B0604020202020204" pitchFamily="34" charset="0"/>
              <a:buChar char="•"/>
            </a:pPr>
            <a:r>
              <a:rPr lang="fr-FR" sz="1000" b="0" spc="0">
                <a:solidFill>
                  <a:schemeClr val="bg1"/>
                </a:solidFill>
              </a:rPr>
              <a:t>Un apprentissage avec des équipements utilisés sur le terrain</a:t>
            </a:r>
          </a:p>
          <a:p>
            <a:pPr marL="171450" indent="-171450">
              <a:spcBef>
                <a:spcPts val="1800"/>
              </a:spcBef>
              <a:buFont typeface="Arial" panose="020B0604020202020204" pitchFamily="34" charset="0"/>
              <a:buChar char="•"/>
            </a:pPr>
            <a:r>
              <a:rPr lang="fr-FR" sz="1000" b="0" spc="0">
                <a:solidFill>
                  <a:schemeClr val="bg1"/>
                </a:solidFill>
              </a:rPr>
              <a:t>Des mises en situation grandeur nature proches de la réalité du terrain </a:t>
            </a:r>
            <a:r>
              <a:rPr lang="fr-FR" sz="1000" b="0" i="1" spc="0">
                <a:solidFill>
                  <a:schemeClr val="bg1"/>
                </a:solidFill>
              </a:rPr>
              <a:t>(uniquement formations diplômantes)</a:t>
            </a:r>
            <a:endParaRPr lang="fr-FR" sz="1000" b="0" spc="0">
              <a:solidFill>
                <a:schemeClr val="bg1"/>
              </a:solidFill>
            </a:endParaRPr>
          </a:p>
          <a:p>
            <a:pPr marL="171450" indent="-171450">
              <a:spcBef>
                <a:spcPts val="1800"/>
              </a:spcBef>
              <a:buFont typeface="Arial" panose="020B0604020202020204" pitchFamily="34" charset="0"/>
              <a:buChar char="•"/>
            </a:pPr>
            <a:r>
              <a:rPr lang="fr-FR" sz="1000" b="0" i="1" spc="0">
                <a:solidFill>
                  <a:schemeClr val="bg1"/>
                </a:solidFill>
              </a:rPr>
              <a:t>Des applications pratiques de solidarité locale : de l’accompagnement à la scolarité de collégiens aux maraudes de nuit pour des personnes sans domicile fixe (uniquement formations diplômantes)</a:t>
            </a:r>
          </a:p>
          <a:p>
            <a:pPr marL="0" indent="0">
              <a:spcBef>
                <a:spcPts val="1800"/>
              </a:spcBef>
              <a:buNone/>
            </a:pPr>
            <a:endParaRPr lang="fr-FR" sz="1000" b="0" spc="0" baseline="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5</a:t>
            </a:fld>
            <a:endParaRPr lang="fr-FR"/>
          </a:p>
        </p:txBody>
      </p:sp>
    </p:spTree>
    <p:extLst>
      <p:ext uri="{BB962C8B-B14F-4D97-AF65-F5344CB8AC3E}">
        <p14:creationId xmlns:p14="http://schemas.microsoft.com/office/powerpoint/2010/main" val="222155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Font typeface="Arial" panose="020B0604020202020204" pitchFamily="34" charset="0"/>
              <a:buNone/>
            </a:pPr>
            <a:r>
              <a:rPr lang="fr-FR" sz="1200" b="1" spc="0">
                <a:solidFill>
                  <a:schemeClr val="bg1"/>
                </a:solidFill>
              </a:rPr>
              <a:t>Apprendre avec des humanitaires</a:t>
            </a:r>
          </a:p>
          <a:p>
            <a:pPr marL="171450" indent="-171450">
              <a:spcBef>
                <a:spcPts val="1800"/>
              </a:spcBef>
              <a:buFont typeface="Arial" panose="020B0604020202020204" pitchFamily="34" charset="0"/>
              <a:buChar char="•"/>
            </a:pPr>
            <a:r>
              <a:rPr lang="fr-FR" sz="1200" b="0" spc="0">
                <a:solidFill>
                  <a:schemeClr val="bg1"/>
                </a:solidFill>
              </a:rPr>
              <a:t>Une équipe pédagogique composée de coordinateurs de formation et de coordinateurs de pôles de compétences (experts</a:t>
            </a:r>
            <a:r>
              <a:rPr lang="fr-FR" sz="1200" b="0" spc="0" baseline="0">
                <a:solidFill>
                  <a:schemeClr val="bg1"/>
                </a:solidFill>
              </a:rPr>
              <a:t> « techniques »)</a:t>
            </a:r>
            <a:endParaRPr lang="fr-FR" sz="1200" b="0" spc="0">
              <a:solidFill>
                <a:schemeClr val="bg1"/>
              </a:solidFill>
            </a:endParaRPr>
          </a:p>
          <a:p>
            <a:pPr marL="171450" indent="-171450">
              <a:spcBef>
                <a:spcPts val="1800"/>
              </a:spcBef>
              <a:buFont typeface="Arial" panose="020B0604020202020204" pitchFamily="34" charset="0"/>
              <a:buChar char="•"/>
            </a:pPr>
            <a:r>
              <a:rPr lang="fr-FR" sz="1200" b="0" spc="0">
                <a:solidFill>
                  <a:schemeClr val="bg1"/>
                </a:solidFill>
              </a:rPr>
              <a:t>Un réseau de 250 formateurs qui possèdent une riche expérience de terrain </a:t>
            </a:r>
          </a:p>
        </p:txBody>
      </p:sp>
      <p:sp>
        <p:nvSpPr>
          <p:cNvPr id="4" name="Espace réservé du numéro de diapositive 3"/>
          <p:cNvSpPr>
            <a:spLocks noGrp="1"/>
          </p:cNvSpPr>
          <p:nvPr>
            <p:ph type="sldNum" sz="quarter" idx="10"/>
          </p:nvPr>
        </p:nvSpPr>
        <p:spPr/>
        <p:txBody>
          <a:bodyPr/>
          <a:lstStyle/>
          <a:p>
            <a:fld id="{7BDC7819-64F2-4DD5-9913-58A6B5C27DD2}" type="slidenum">
              <a:rPr lang="fr-FR" smtClean="0"/>
              <a:t>6</a:t>
            </a:fld>
            <a:endParaRPr lang="fr-FR"/>
          </a:p>
        </p:txBody>
      </p:sp>
    </p:spTree>
    <p:extLst>
      <p:ext uri="{BB962C8B-B14F-4D97-AF65-F5344CB8AC3E}">
        <p14:creationId xmlns:p14="http://schemas.microsoft.com/office/powerpoint/2010/main" val="291477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L’expérience </a:t>
            </a:r>
            <a:r>
              <a:rPr lang="fr-FR" dirty="0" err="1"/>
              <a:t>Bioforce</a:t>
            </a:r>
            <a:r>
              <a:rPr lang="fr-FR" dirty="0"/>
              <a:t> c’est quoi ? Pour toutes nos formations, des temps en centre majoritairement axés sur la pratique (à développer : études de cas, </a:t>
            </a:r>
            <a:r>
              <a:rPr lang="fr-FR" dirty="0" err="1"/>
              <a:t>ap</a:t>
            </a:r>
            <a:r>
              <a:rPr lang="fr-FR" dirty="0"/>
              <a:t>, at…), une mission terrain</a:t>
            </a:r>
          </a:p>
          <a:p>
            <a:r>
              <a:rPr lang="fr-FR" dirty="0"/>
              <a:t>Evoquer la possibilité d’obtenir la certif via la VAE (normalement public pas concerné compte tenu des critères d’éligibilité)</a:t>
            </a: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7</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p:cSld name="Titre">
    <p:bg>
      <p:bgPr>
        <a:solidFill>
          <a:srgbClr val="EDF2F4"/>
        </a:solidFill>
        <a:effectLst/>
      </p:bgPr>
    </p:bg>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221873" y="247117"/>
            <a:ext cx="1677846" cy="1987200"/>
          </a:xfrm>
          <a:prstGeom prst="rect">
            <a:avLst/>
          </a:prstGeom>
          <a:noFill/>
          <a:ln>
            <a:noFill/>
          </a:ln>
        </p:spPr>
      </p:pic>
      <p:pic>
        <p:nvPicPr>
          <p:cNvPr id="17" name="Google Shape;17;p2"/>
          <p:cNvPicPr preferRelativeResize="0"/>
          <p:nvPr/>
        </p:nvPicPr>
        <p:blipFill rotWithShape="1">
          <a:blip r:embed="rId3">
            <a:alphaModFix/>
          </a:blip>
          <a:srcRect/>
          <a:stretch/>
        </p:blipFill>
        <p:spPr>
          <a:xfrm>
            <a:off x="0" y="12356"/>
            <a:ext cx="12192000" cy="6858000"/>
          </a:xfrm>
          <a:prstGeom prst="rect">
            <a:avLst/>
          </a:prstGeom>
          <a:noFill/>
          <a:ln>
            <a:noFill/>
          </a:ln>
        </p:spPr>
      </p:pic>
      <p:sp>
        <p:nvSpPr>
          <p:cNvPr id="18" name="Google Shape;18;p2"/>
          <p:cNvSpPr txBox="1">
            <a:spLocks noGrp="1"/>
          </p:cNvSpPr>
          <p:nvPr>
            <p:ph type="title"/>
          </p:nvPr>
        </p:nvSpPr>
        <p:spPr>
          <a:xfrm>
            <a:off x="1368855" y="2483642"/>
            <a:ext cx="5943600" cy="338000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800"/>
              <a:buFont typeface="Arial"/>
              <a:buNone/>
              <a:defRPr sz="4800" b="1" cap="none">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93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318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76CA68C-B286-F449-9378-EA43C36AE592}"/>
              </a:ext>
            </a:extLst>
          </p:cNvPr>
          <p:cNvSpPr>
            <a:spLocks noGrp="1"/>
          </p:cNvSpPr>
          <p:nvPr>
            <p:ph type="title" hasCustomPrompt="1"/>
          </p:nvPr>
        </p:nvSpPr>
        <p:spPr>
          <a:xfrm>
            <a:off x="698500"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pic>
        <p:nvPicPr>
          <p:cNvPr id="8" name="Image 7">
            <a:extLst>
              <a:ext uri="{FF2B5EF4-FFF2-40B4-BE49-F238E27FC236}">
                <a16:creationId xmlns:a16="http://schemas.microsoft.com/office/drawing/2014/main" id="{7D79A757-9989-CF4C-8210-D8C2A54EF78A}"/>
              </a:ext>
            </a:extLst>
          </p:cNvPr>
          <p:cNvPicPr>
            <a:picLocks noChangeAspect="1"/>
          </p:cNvPicPr>
          <p:nvPr userDrawn="1"/>
        </p:nvPicPr>
        <p:blipFill>
          <a:blip r:embed="rId2"/>
          <a:stretch>
            <a:fillRect/>
          </a:stretch>
        </p:blipFill>
        <p:spPr>
          <a:xfrm>
            <a:off x="688091" y="6222817"/>
            <a:ext cx="1456209" cy="519456"/>
          </a:xfrm>
          <a:prstGeom prst="rect">
            <a:avLst/>
          </a:prstGeom>
        </p:spPr>
      </p:pic>
      <p:sp>
        <p:nvSpPr>
          <p:cNvPr id="9" name="Espace réservé du contenu 3"/>
          <p:cNvSpPr>
            <a:spLocks noGrp="1"/>
          </p:cNvSpPr>
          <p:nvPr>
            <p:ph sz="quarter" idx="10" hasCustomPrompt="1"/>
          </p:nvPr>
        </p:nvSpPr>
        <p:spPr>
          <a:xfrm>
            <a:off x="711200" y="1795463"/>
            <a:ext cx="10515600" cy="4202112"/>
          </a:xfrm>
        </p:spPr>
        <p:txBody>
          <a:bodyPr/>
          <a:lstStyle>
            <a:lvl1pPr>
              <a:defRPr sz="3000" b="1">
                <a:latin typeface="Arial" panose="020B0604020202020204" pitchFamily="34" charset="0"/>
                <a:cs typeface="Arial" panose="020B0604020202020204" pitchFamily="34" charset="0"/>
              </a:defRPr>
            </a:lvl1pPr>
            <a:lvl2pPr>
              <a:defRPr sz="2500" b="1">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7248104"/>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239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96328" y="6226066"/>
            <a:ext cx="1456209" cy="519456"/>
          </a:xfrm>
          <a:prstGeom prst="rect">
            <a:avLst/>
          </a:prstGeom>
        </p:spPr>
      </p:pic>
      <p:sp>
        <p:nvSpPr>
          <p:cNvPr id="9" name="Espace réservé du contenu 2">
            <a:extLst>
              <a:ext uri="{FF2B5EF4-FFF2-40B4-BE49-F238E27FC236}">
                <a16:creationId xmlns:a16="http://schemas.microsoft.com/office/drawing/2014/main" id="{340F991B-6B11-014F-92A3-ACAB25B8F1A7}"/>
              </a:ext>
            </a:extLst>
          </p:cNvPr>
          <p:cNvSpPr>
            <a:spLocks noGrp="1"/>
          </p:cNvSpPr>
          <p:nvPr>
            <p:ph idx="13"/>
          </p:nvPr>
        </p:nvSpPr>
        <p:spPr>
          <a:xfrm>
            <a:off x="6619410" y="1825625"/>
            <a:ext cx="5456722" cy="4351338"/>
          </a:xfrm>
        </p:spPr>
        <p:txBody>
          <a:bodyPr/>
          <a:lstStyle>
            <a:lvl1pPr marL="0" indent="0">
              <a:buNone/>
              <a:defRPr sz="2400" b="1" spc="-90" baseline="0">
                <a:solidFill>
                  <a:srgbClr val="000002"/>
                </a:solidFill>
                <a:latin typeface="Arial" panose="020B0604020202020204" pitchFamily="34" charset="0"/>
                <a:cs typeface="Arial" panose="020B0604020202020204" pitchFamily="34" charset="0"/>
              </a:defRPr>
            </a:lvl1pPr>
            <a:lvl2pPr>
              <a:defRPr sz="2000"/>
            </a:lvl2pPr>
            <a:lvl3pPr>
              <a:defRPr sz="1600"/>
            </a:lvl3pPr>
            <a:lvl4pPr>
              <a:defRPr sz="1400"/>
            </a:lvl4pPr>
            <a:lvl5pPr>
              <a:defRPr sz="1200"/>
            </a:lvl5pPr>
          </a:lstStyle>
          <a:p>
            <a:pPr lvl="0"/>
            <a:r>
              <a:rPr lang="fr-FR"/>
              <a:t>Modifiez les styles du texte du masque</a:t>
            </a:r>
          </a:p>
        </p:txBody>
      </p:sp>
    </p:spTree>
    <p:extLst>
      <p:ext uri="{BB962C8B-B14F-4D97-AF65-F5344CB8AC3E}">
        <p14:creationId xmlns:p14="http://schemas.microsoft.com/office/powerpoint/2010/main" val="2787484491"/>
      </p:ext>
    </p:extLst>
  </p:cSld>
  <p:clrMapOvr>
    <a:masterClrMapping/>
  </p:clrMapOvr>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hapitrage ou liste">
  <p:cSld name="Chapitrage ou liste">
    <p:bg>
      <p:bgPr>
        <a:solidFill>
          <a:srgbClr val="EDF2F4"/>
        </a:solidFill>
        <a:effectLst/>
      </p:bgPr>
    </p:bg>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a:stretch/>
        </p:blipFill>
        <p:spPr>
          <a:xfrm>
            <a:off x="0" y="12356"/>
            <a:ext cx="12192000" cy="6858000"/>
          </a:xfrm>
          <a:prstGeom prst="rect">
            <a:avLst/>
          </a:prstGeom>
          <a:noFill/>
          <a:ln>
            <a:noFill/>
          </a:ln>
        </p:spPr>
      </p:pic>
      <p:sp>
        <p:nvSpPr>
          <p:cNvPr id="21" name="Google Shape;21;p3"/>
          <p:cNvSpPr txBox="1">
            <a:spLocks noGrp="1"/>
          </p:cNvSpPr>
          <p:nvPr>
            <p:ph type="title"/>
          </p:nvPr>
        </p:nvSpPr>
        <p:spPr>
          <a:xfrm>
            <a:off x="1470455" y="2790138"/>
            <a:ext cx="7912442" cy="338000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1343455" y="741404"/>
            <a:ext cx="3811587" cy="204873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84424"/>
              </a:buClr>
              <a:buSzPts val="15000"/>
              <a:buNone/>
              <a:defRPr sz="15000" b="1">
                <a:solidFill>
                  <a:srgbClr val="E84424"/>
                </a:solidFill>
                <a:latin typeface="Arial"/>
                <a:ea typeface="Arial"/>
                <a:cs typeface="Arial"/>
                <a:sym typeface="Arial"/>
              </a:defRPr>
            </a:lvl1pPr>
            <a:lvl2pPr marL="914400" lvl="1"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2pPr>
            <a:lvl3pPr marL="1371600" lvl="2"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3pPr>
            <a:lvl4pPr marL="1828800" lvl="3"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4pPr>
            <a:lvl5pPr marL="2286000" lvl="4"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9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23"/>
        <p:cNvGrpSpPr/>
        <p:nvPr/>
      </p:nvGrpSpPr>
      <p:grpSpPr>
        <a:xfrm>
          <a:off x="0" y="0"/>
          <a:ext cx="0" cy="0"/>
          <a:chOff x="0" y="0"/>
          <a:chExt cx="0" cy="0"/>
        </a:xfrm>
      </p:grpSpPr>
      <p:sp>
        <p:nvSpPr>
          <p:cNvPr id="24" name="Google Shape;24;p4"/>
          <p:cNvSpPr txBox="1"/>
          <p:nvPr/>
        </p:nvSpPr>
        <p:spPr>
          <a:xfrm>
            <a:off x="6503542" y="0"/>
            <a:ext cx="5688458" cy="6858000"/>
          </a:xfrm>
          <a:prstGeom prst="rect">
            <a:avLst/>
          </a:prstGeom>
          <a:solidFill>
            <a:srgbClr val="E8432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
          <p:cNvSpPr txBox="1">
            <a:spLocks noGrp="1"/>
          </p:cNvSpPr>
          <p:nvPr>
            <p:ph type="title"/>
          </p:nvPr>
        </p:nvSpPr>
        <p:spPr>
          <a:xfrm>
            <a:off x="723901" y="365125"/>
            <a:ext cx="545672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749301" y="1825625"/>
            <a:ext cx="5456722"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00002"/>
              </a:buClr>
              <a:buSzPts val="2400"/>
              <a:buChar char="•"/>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9246742" y="635040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endParaRPr/>
          </a:p>
        </p:txBody>
      </p:sp>
      <p:pic>
        <p:nvPicPr>
          <p:cNvPr id="29" name="Google Shape;29;p4"/>
          <p:cNvPicPr preferRelativeResize="0"/>
          <p:nvPr/>
        </p:nvPicPr>
        <p:blipFill rotWithShape="1">
          <a:blip r:embed="rId2">
            <a:alphaModFix/>
          </a:blip>
          <a:srcRect/>
          <a:stretch/>
        </p:blipFill>
        <p:spPr>
          <a:xfrm>
            <a:off x="696328" y="6226066"/>
            <a:ext cx="1456209" cy="519456"/>
          </a:xfrm>
          <a:prstGeom prst="rect">
            <a:avLst/>
          </a:prstGeom>
          <a:noFill/>
          <a:ln>
            <a:noFill/>
          </a:ln>
        </p:spPr>
      </p:pic>
      <p:sp>
        <p:nvSpPr>
          <p:cNvPr id="30" name="Google Shape;30;p4"/>
          <p:cNvSpPr txBox="1">
            <a:spLocks noGrp="1"/>
          </p:cNvSpPr>
          <p:nvPr>
            <p:ph type="body" idx="2"/>
          </p:nvPr>
        </p:nvSpPr>
        <p:spPr>
          <a:xfrm>
            <a:off x="6619410" y="1825625"/>
            <a:ext cx="5456722" cy="4351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0002"/>
              </a:buClr>
              <a:buSzPts val="2400"/>
              <a:buNone/>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98500" y="365125"/>
            <a:ext cx="10515600" cy="1325563"/>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5"/>
          <p:cNvPicPr preferRelativeResize="0"/>
          <p:nvPr/>
        </p:nvPicPr>
        <p:blipFill rotWithShape="1">
          <a:blip r:embed="rId2">
            <a:alphaModFix/>
          </a:blip>
          <a:srcRect/>
          <a:stretch/>
        </p:blipFill>
        <p:spPr>
          <a:xfrm>
            <a:off x="688091" y="6222817"/>
            <a:ext cx="1456209" cy="519456"/>
          </a:xfrm>
          <a:prstGeom prst="rect">
            <a:avLst/>
          </a:prstGeom>
          <a:noFill/>
          <a:ln>
            <a:noFill/>
          </a:ln>
        </p:spPr>
      </p:pic>
      <p:sp>
        <p:nvSpPr>
          <p:cNvPr id="34" name="Google Shape;34;p5"/>
          <p:cNvSpPr txBox="1">
            <a:spLocks noGrp="1"/>
          </p:cNvSpPr>
          <p:nvPr>
            <p:ph type="body" idx="1"/>
          </p:nvPr>
        </p:nvSpPr>
        <p:spPr>
          <a:xfrm>
            <a:off x="711200" y="1795463"/>
            <a:ext cx="10515600" cy="4202112"/>
          </a:xfrm>
          <a:prstGeom prst="rect">
            <a:avLst/>
          </a:prstGeom>
          <a:noFill/>
          <a:ln>
            <a:noFill/>
          </a:ln>
        </p:spPr>
        <p:txBody>
          <a:bodyPr spcFirstLastPara="1" wrap="square" lIns="91425" tIns="45700" rIns="91425" bIns="45700" anchor="t" anchorCtr="0">
            <a:noAutofit/>
          </a:bodyPr>
          <a:lstStyle>
            <a:lvl1pPr marL="457200" lvl="0" indent="-419100" algn="l">
              <a:lnSpc>
                <a:spcPct val="90000"/>
              </a:lnSpc>
              <a:spcBef>
                <a:spcPts val="1000"/>
              </a:spcBef>
              <a:spcAft>
                <a:spcPts val="0"/>
              </a:spcAft>
              <a:buClr>
                <a:schemeClr val="dk1"/>
              </a:buClr>
              <a:buSzPts val="3000"/>
              <a:buChar char="•"/>
              <a:defRPr sz="3000" b="1">
                <a:latin typeface="Arial"/>
                <a:ea typeface="Arial"/>
                <a:cs typeface="Arial"/>
                <a:sym typeface="Arial"/>
              </a:defRPr>
            </a:lvl1pPr>
            <a:lvl2pPr marL="914400" lvl="1" indent="-387350" algn="l">
              <a:lnSpc>
                <a:spcPct val="90000"/>
              </a:lnSpc>
              <a:spcBef>
                <a:spcPts val="500"/>
              </a:spcBef>
              <a:spcAft>
                <a:spcPts val="0"/>
              </a:spcAft>
              <a:buClr>
                <a:schemeClr val="dk1"/>
              </a:buClr>
              <a:buSzPts val="2500"/>
              <a:buChar char="•"/>
              <a:defRPr sz="2500" b="1">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sz="20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11150" algn="l">
              <a:lnSpc>
                <a:spcPct val="90000"/>
              </a:lnSpc>
              <a:spcBef>
                <a:spcPts val="500"/>
              </a:spcBef>
              <a:spcAft>
                <a:spcPts val="0"/>
              </a:spcAft>
              <a:buClr>
                <a:schemeClr val="dk1"/>
              </a:buClr>
              <a:buSzPts val="1300"/>
              <a:buChar char="•"/>
              <a:defRPr sz="13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re et contenu">
  <p:cSld name="6_Titre et contenu">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36601" y="365125"/>
            <a:ext cx="545672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49301" y="1825625"/>
            <a:ext cx="5456722"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00002"/>
              </a:buClr>
              <a:buSzPts val="2400"/>
              <a:buChar char="•"/>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 name="Google Shape;38;p6"/>
          <p:cNvPicPr preferRelativeResize="0"/>
          <p:nvPr/>
        </p:nvPicPr>
        <p:blipFill rotWithShape="1">
          <a:blip r:embed="rId2">
            <a:alphaModFix/>
          </a:blip>
          <a:srcRect/>
          <a:stretch/>
        </p:blipFill>
        <p:spPr>
          <a:xfrm>
            <a:off x="688091" y="6222817"/>
            <a:ext cx="1456209" cy="51945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a:stretch/>
        </p:blipFill>
        <p:spPr>
          <a:xfrm>
            <a:off x="6455755" y="0"/>
            <a:ext cx="5736245" cy="6858000"/>
          </a:xfrm>
          <a:prstGeom prst="rect">
            <a:avLst/>
          </a:prstGeom>
          <a:noFill/>
          <a:ln>
            <a:noFill/>
          </a:ln>
        </p:spPr>
      </p:pic>
      <p:sp>
        <p:nvSpPr>
          <p:cNvPr id="41" name="Google Shape;41;p7"/>
          <p:cNvSpPr txBox="1">
            <a:spLocks noGrp="1"/>
          </p:cNvSpPr>
          <p:nvPr>
            <p:ph type="title"/>
          </p:nvPr>
        </p:nvSpPr>
        <p:spPr>
          <a:xfrm>
            <a:off x="698501" y="365125"/>
            <a:ext cx="545672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723901" y="1825625"/>
            <a:ext cx="5456722"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00002"/>
              </a:buClr>
              <a:buSzPts val="2400"/>
              <a:buChar char="•"/>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7"/>
          <p:cNvPicPr preferRelativeResize="0"/>
          <p:nvPr/>
        </p:nvPicPr>
        <p:blipFill rotWithShape="1">
          <a:blip r:embed="rId3">
            <a:alphaModFix/>
          </a:blip>
          <a:srcRect/>
          <a:stretch/>
        </p:blipFill>
        <p:spPr>
          <a:xfrm>
            <a:off x="688091" y="6222817"/>
            <a:ext cx="1456209" cy="51945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hapitrage ou liste 1">
  <p:cSld name="Chapitrage ou liste 1">
    <p:bg>
      <p:bgPr>
        <a:solidFill>
          <a:srgbClr val="EDF2F4"/>
        </a:solidFill>
        <a:effectLst/>
      </p:bgPr>
    </p:bg>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a:stretch/>
        </p:blipFill>
        <p:spPr>
          <a:xfrm>
            <a:off x="0" y="12356"/>
            <a:ext cx="12192000" cy="6858000"/>
          </a:xfrm>
          <a:prstGeom prst="rect">
            <a:avLst/>
          </a:prstGeom>
          <a:noFill/>
          <a:ln>
            <a:noFill/>
          </a:ln>
        </p:spPr>
      </p:pic>
      <p:sp>
        <p:nvSpPr>
          <p:cNvPr id="46" name="Google Shape;46;p8"/>
          <p:cNvSpPr txBox="1">
            <a:spLocks noGrp="1"/>
          </p:cNvSpPr>
          <p:nvPr>
            <p:ph type="title"/>
          </p:nvPr>
        </p:nvSpPr>
        <p:spPr>
          <a:xfrm>
            <a:off x="1470455" y="2790138"/>
            <a:ext cx="7912500" cy="3380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1343455" y="741404"/>
            <a:ext cx="3811500" cy="204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84424"/>
              </a:buClr>
              <a:buSzPts val="15000"/>
              <a:buNone/>
              <a:defRPr sz="15000" b="1">
                <a:solidFill>
                  <a:srgbClr val="E84424"/>
                </a:solidFill>
                <a:latin typeface="Arial"/>
                <a:ea typeface="Arial"/>
                <a:cs typeface="Arial"/>
                <a:sym typeface="Arial"/>
              </a:defRPr>
            </a:lvl1pPr>
            <a:lvl2pPr marL="914400" lvl="1"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2pPr>
            <a:lvl3pPr marL="1371600" lvl="2"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3pPr>
            <a:lvl4pPr marL="1828800" lvl="3"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4pPr>
            <a:lvl5pPr marL="2286000" lvl="4"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98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48"/>
        <p:cNvGrpSpPr/>
        <p:nvPr/>
      </p:nvGrpSpPr>
      <p:grpSpPr>
        <a:xfrm>
          <a:off x="0" y="0"/>
          <a:ext cx="0" cy="0"/>
          <a:chOff x="0" y="0"/>
          <a:chExt cx="0" cy="0"/>
        </a:xfrm>
      </p:grpSpPr>
      <p:sp>
        <p:nvSpPr>
          <p:cNvPr id="49" name="Google Shape;49;p9"/>
          <p:cNvSpPr txBox="1"/>
          <p:nvPr/>
        </p:nvSpPr>
        <p:spPr>
          <a:xfrm>
            <a:off x="6503542" y="0"/>
            <a:ext cx="5688458" cy="6858000"/>
          </a:xfrm>
          <a:prstGeom prst="rect">
            <a:avLst/>
          </a:prstGeom>
          <a:solidFill>
            <a:srgbClr val="E8432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9"/>
          <p:cNvSpPr txBox="1">
            <a:spLocks noGrp="1"/>
          </p:cNvSpPr>
          <p:nvPr>
            <p:ph type="title"/>
          </p:nvPr>
        </p:nvSpPr>
        <p:spPr>
          <a:xfrm>
            <a:off x="711201" y="365125"/>
            <a:ext cx="545672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736601" y="1825625"/>
            <a:ext cx="5456722"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00002"/>
              </a:buClr>
              <a:buSzPts val="2400"/>
              <a:buChar char="•"/>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9246742" y="635040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endParaRPr/>
          </a:p>
        </p:txBody>
      </p:sp>
      <p:pic>
        <p:nvPicPr>
          <p:cNvPr id="54" name="Google Shape;54;p9"/>
          <p:cNvPicPr preferRelativeResize="0"/>
          <p:nvPr/>
        </p:nvPicPr>
        <p:blipFill rotWithShape="1">
          <a:blip r:embed="rId2">
            <a:alphaModFix/>
          </a:blip>
          <a:srcRect/>
          <a:stretch/>
        </p:blipFill>
        <p:spPr>
          <a:xfrm>
            <a:off x="688090" y="6222817"/>
            <a:ext cx="1456209" cy="519456"/>
          </a:xfrm>
          <a:prstGeom prst="rect">
            <a:avLst/>
          </a:prstGeom>
          <a:noFill/>
          <a:ln>
            <a:noFill/>
          </a:ln>
        </p:spPr>
      </p:pic>
      <p:sp>
        <p:nvSpPr>
          <p:cNvPr id="55" name="Google Shape;55;p9"/>
          <p:cNvSpPr txBox="1">
            <a:spLocks noGrp="1"/>
          </p:cNvSpPr>
          <p:nvPr>
            <p:ph type="body" idx="2"/>
          </p:nvPr>
        </p:nvSpPr>
        <p:spPr>
          <a:xfrm>
            <a:off x="6619410" y="1825625"/>
            <a:ext cx="5456722"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000002"/>
              </a:buClr>
              <a:buSzPts val="2400"/>
              <a:buChar char="•"/>
              <a:defRPr sz="2400" b="1">
                <a:solidFill>
                  <a:srgbClr val="000002"/>
                </a:solidFill>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431800" algn="l">
              <a:lnSpc>
                <a:spcPct val="90000"/>
              </a:lnSpc>
              <a:spcBef>
                <a:spcPts val="500"/>
              </a:spcBef>
              <a:spcAft>
                <a:spcPts val="0"/>
              </a:spcAft>
              <a:buClr>
                <a:schemeClr val="lt1"/>
              </a:buClr>
              <a:buSzPts val="3200"/>
              <a:buChar char="•"/>
              <a:defRPr sz="3200" b="1">
                <a:solidFill>
                  <a:schemeClr val="lt1"/>
                </a:solidFill>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985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239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3368976488"/>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infoeurope@bioforce.org" TargetMode="External"/><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1387666" y="2071921"/>
            <a:ext cx="10398273" cy="4482885"/>
          </a:xfrm>
          <a:prstGeom prst="rect">
            <a:avLst/>
          </a:prstGeom>
          <a:noFill/>
          <a:ln>
            <a:noFill/>
          </a:ln>
        </p:spPr>
        <p:txBody>
          <a:bodyPr spcFirstLastPara="1" wrap="square" lIns="91425" tIns="45700" rIns="91425" bIns="45700" anchor="ctr" anchorCtr="0">
            <a:normAutofit/>
          </a:bodyPr>
          <a:lstStyle/>
          <a:p>
            <a:pPr lvl="0">
              <a:buSzPct val="100000"/>
            </a:pPr>
            <a:r>
              <a:rPr lang="fr-FR" sz="5400" b="0" dirty="0"/>
              <a:t>LA FORMATION EN</a:t>
            </a:r>
            <a:r>
              <a:rPr lang="fr-FR" sz="5400" dirty="0"/>
              <a:t> EAU, HYGIÈNE &amp; ASSAINISSEMENT HUMANITAIRE</a:t>
            </a:r>
            <a:br>
              <a:rPr lang="fr-FR" dirty="0"/>
            </a:br>
            <a:br>
              <a:rPr lang="fr-FR" sz="1800" dirty="0"/>
            </a:b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Image 10" descr="Une image contenant personne, terrain, extérieur, homme&#10;&#10;Description générée automatiquement">
            <a:extLst>
              <a:ext uri="{FF2B5EF4-FFF2-40B4-BE49-F238E27FC236}">
                <a16:creationId xmlns:a16="http://schemas.microsoft.com/office/drawing/2014/main" id="{C589A573-08AF-3684-FCCC-4D9652E65517}"/>
              </a:ext>
            </a:extLst>
          </p:cNvPr>
          <p:cNvPicPr>
            <a:picLocks noChangeAspect="1"/>
          </p:cNvPicPr>
          <p:nvPr/>
        </p:nvPicPr>
        <p:blipFill rotWithShape="1">
          <a:blip r:embed="rId3"/>
          <a:srcRect l="11827" t="17792" r="11827" b="17792"/>
          <a:stretch/>
        </p:blipFill>
        <p:spPr>
          <a:xfrm>
            <a:off x="0" y="0"/>
            <a:ext cx="12192000" cy="6858000"/>
          </a:xfrm>
          <a:prstGeom prst="rect">
            <a:avLst/>
          </a:prstGeom>
        </p:spPr>
      </p:pic>
      <p:sp>
        <p:nvSpPr>
          <p:cNvPr id="105" name="Google Shape;105;p17"/>
          <p:cNvSpPr txBox="1">
            <a:spLocks noGrp="1"/>
          </p:cNvSpPr>
          <p:nvPr>
            <p:ph type="title"/>
          </p:nvPr>
        </p:nvSpPr>
        <p:spPr>
          <a:xfrm>
            <a:off x="711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84324"/>
              </a:buClr>
              <a:buSzPts val="4000"/>
              <a:buFont typeface="Arial"/>
              <a:buNone/>
            </a:pPr>
            <a:r>
              <a:rPr lang="fr-FR" dirty="0">
                <a:solidFill>
                  <a:schemeClr val="bg1"/>
                </a:solidFill>
              </a:rPr>
              <a:t>SES DOMAINES DE RESPONSABILITÉ</a:t>
            </a:r>
          </a:p>
        </p:txBody>
      </p:sp>
      <p:sp>
        <p:nvSpPr>
          <p:cNvPr id="2" name="Google Shape;90;p14">
            <a:extLst>
              <a:ext uri="{FF2B5EF4-FFF2-40B4-BE49-F238E27FC236}">
                <a16:creationId xmlns:a16="http://schemas.microsoft.com/office/drawing/2014/main" id="{E5E87524-342D-0105-B9D7-6D57C84DB880}"/>
              </a:ext>
            </a:extLst>
          </p:cNvPr>
          <p:cNvSpPr/>
          <p:nvPr/>
        </p:nvSpPr>
        <p:spPr>
          <a:xfrm>
            <a:off x="3680684" y="3105184"/>
            <a:ext cx="2288316" cy="2288316"/>
          </a:xfrm>
          <a:prstGeom prst="ellipse">
            <a:avLst/>
          </a:prstGeom>
          <a:solidFill>
            <a:srgbClr val="E8442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bg1"/>
                </a:solidFill>
                <a:latin typeface="Arial"/>
                <a:ea typeface="Arial"/>
                <a:cs typeface="Arial"/>
                <a:sym typeface="Arial"/>
              </a:rPr>
              <a:t>Ressources humaines, financières et matérielles</a:t>
            </a:r>
            <a:endParaRPr sz="1400" b="0" i="0" u="none" strike="noStrike" cap="none">
              <a:solidFill>
                <a:schemeClr val="bg1"/>
              </a:solidFill>
              <a:latin typeface="Arial"/>
              <a:ea typeface="Arial"/>
              <a:cs typeface="Arial"/>
              <a:sym typeface="Arial"/>
            </a:endParaRPr>
          </a:p>
        </p:txBody>
      </p:sp>
      <p:sp>
        <p:nvSpPr>
          <p:cNvPr id="7" name="Google Shape;91;p14">
            <a:extLst>
              <a:ext uri="{FF2B5EF4-FFF2-40B4-BE49-F238E27FC236}">
                <a16:creationId xmlns:a16="http://schemas.microsoft.com/office/drawing/2014/main" id="{21F54684-8BC5-CCE0-2548-01C0A6547E52}"/>
              </a:ext>
            </a:extLst>
          </p:cNvPr>
          <p:cNvSpPr/>
          <p:nvPr/>
        </p:nvSpPr>
        <p:spPr>
          <a:xfrm>
            <a:off x="6647379" y="2125693"/>
            <a:ext cx="2288316" cy="2288316"/>
          </a:xfrm>
          <a:prstGeom prst="ellipse">
            <a:avLst/>
          </a:prstGeom>
          <a:solidFill>
            <a:srgbClr val="E8EFF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rgbClr val="333331"/>
                </a:solidFill>
                <a:latin typeface="Arial"/>
                <a:ea typeface="Arial"/>
                <a:cs typeface="Arial"/>
                <a:sym typeface="Arial"/>
              </a:rPr>
              <a:t>Infrastructures eau et assainissement</a:t>
            </a:r>
            <a:endParaRPr sz="1400" b="0" i="0" u="none" strike="noStrike" cap="none">
              <a:solidFill>
                <a:srgbClr val="000000"/>
              </a:solidFill>
              <a:latin typeface="Arial"/>
              <a:ea typeface="Arial"/>
              <a:cs typeface="Arial"/>
              <a:sym typeface="Arial"/>
            </a:endParaRPr>
          </a:p>
        </p:txBody>
      </p:sp>
      <p:sp>
        <p:nvSpPr>
          <p:cNvPr id="8" name="Google Shape;92;p14">
            <a:extLst>
              <a:ext uri="{FF2B5EF4-FFF2-40B4-BE49-F238E27FC236}">
                <a16:creationId xmlns:a16="http://schemas.microsoft.com/office/drawing/2014/main" id="{151F2DA5-B0E2-BA51-9370-9F4AB85ACC81}"/>
              </a:ext>
            </a:extLst>
          </p:cNvPr>
          <p:cNvSpPr/>
          <p:nvPr/>
        </p:nvSpPr>
        <p:spPr>
          <a:xfrm>
            <a:off x="8871114" y="3130186"/>
            <a:ext cx="2288316" cy="2288316"/>
          </a:xfrm>
          <a:prstGeom prst="ellipse">
            <a:avLst/>
          </a:prstGeom>
          <a:solidFill>
            <a:srgbClr val="E8EFF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dirty="0">
                <a:solidFill>
                  <a:srgbClr val="333331"/>
                </a:solidFill>
                <a:latin typeface="Arial"/>
                <a:ea typeface="Arial"/>
                <a:cs typeface="Arial"/>
                <a:sym typeface="Arial"/>
              </a:rPr>
              <a:t>Promotion de l’hygiène et participation communautaire</a:t>
            </a:r>
            <a:endParaRPr sz="1400" b="0" i="0" u="none" strike="noStrike" cap="none" dirty="0">
              <a:solidFill>
                <a:srgbClr val="333331"/>
              </a:solidFill>
              <a:latin typeface="Arial"/>
              <a:ea typeface="Arial"/>
              <a:cs typeface="Arial"/>
              <a:sym typeface="Arial"/>
            </a:endParaRPr>
          </a:p>
        </p:txBody>
      </p:sp>
      <p:sp>
        <p:nvSpPr>
          <p:cNvPr id="9" name="Google Shape;93;p14">
            <a:extLst>
              <a:ext uri="{FF2B5EF4-FFF2-40B4-BE49-F238E27FC236}">
                <a16:creationId xmlns:a16="http://schemas.microsoft.com/office/drawing/2014/main" id="{EF4BF52F-8073-5029-5175-A8CBCFBBFD4D}"/>
              </a:ext>
            </a:extLst>
          </p:cNvPr>
          <p:cNvSpPr/>
          <p:nvPr/>
        </p:nvSpPr>
        <p:spPr>
          <a:xfrm>
            <a:off x="1169193" y="2056976"/>
            <a:ext cx="2288316" cy="2288316"/>
          </a:xfrm>
          <a:prstGeom prst="ellipse">
            <a:avLst/>
          </a:prstGeom>
          <a:solidFill>
            <a:srgbClr val="E8442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bg1"/>
                </a:solidFill>
                <a:latin typeface="Arial"/>
                <a:ea typeface="Arial"/>
                <a:cs typeface="Arial"/>
                <a:sym typeface="Arial"/>
              </a:rPr>
              <a:t>Conception et pilotage de projets</a:t>
            </a:r>
            <a:endParaRPr sz="1400" b="0" i="0" u="none" strike="noStrike" cap="none">
              <a:solidFill>
                <a:schemeClr val="bg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11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84324"/>
              </a:buClr>
              <a:buSzPts val="4000"/>
              <a:buFont typeface="Arial"/>
              <a:buNone/>
            </a:pPr>
            <a:r>
              <a:rPr lang="fr-FR" dirty="0"/>
              <a:t>Les évolutions</a:t>
            </a:r>
            <a:endParaRPr dirty="0"/>
          </a:p>
        </p:txBody>
      </p:sp>
      <p:graphicFrame>
        <p:nvGraphicFramePr>
          <p:cNvPr id="2" name="Tableau 1">
            <a:extLst>
              <a:ext uri="{FF2B5EF4-FFF2-40B4-BE49-F238E27FC236}">
                <a16:creationId xmlns:a16="http://schemas.microsoft.com/office/drawing/2014/main" id="{97EFA3AE-ABFD-2919-1083-EB5A5AFA6271}"/>
              </a:ext>
            </a:extLst>
          </p:cNvPr>
          <p:cNvGraphicFramePr>
            <a:graphicFrameLocks noGrp="1"/>
          </p:cNvGraphicFramePr>
          <p:nvPr>
            <p:extLst>
              <p:ext uri="{D42A27DB-BD31-4B8C-83A1-F6EECF244321}">
                <p14:modId xmlns:p14="http://schemas.microsoft.com/office/powerpoint/2010/main" val="2635737522"/>
              </p:ext>
            </p:extLst>
          </p:nvPr>
        </p:nvGraphicFramePr>
        <p:xfrm>
          <a:off x="803275" y="2491486"/>
          <a:ext cx="10849731" cy="1875028"/>
        </p:xfrm>
        <a:graphic>
          <a:graphicData uri="http://schemas.openxmlformats.org/drawingml/2006/table">
            <a:tbl>
              <a:tblPr firstRow="1" bandRow="1">
                <a:tableStyleId>{2D5ABB26-0587-4C30-8999-92F81FD0307C}</a:tableStyleId>
              </a:tblPr>
              <a:tblGrid>
                <a:gridCol w="3576624">
                  <a:extLst>
                    <a:ext uri="{9D8B030D-6E8A-4147-A177-3AD203B41FA5}">
                      <a16:colId xmlns:a16="http://schemas.microsoft.com/office/drawing/2014/main" val="20000"/>
                    </a:ext>
                  </a:extLst>
                </a:gridCol>
                <a:gridCol w="7273107">
                  <a:extLst>
                    <a:ext uri="{9D8B030D-6E8A-4147-A177-3AD203B41FA5}">
                      <a16:colId xmlns:a16="http://schemas.microsoft.com/office/drawing/2014/main" val="20001"/>
                    </a:ext>
                  </a:extLst>
                </a:gridCol>
              </a:tblGrid>
              <a:tr h="1821116">
                <a:tc>
                  <a:txBody>
                    <a:bodyPr/>
                    <a:lstStyle/>
                    <a:p>
                      <a:pPr marL="0" marR="0" lvl="0" indent="0" algn="l" rtl="0">
                        <a:lnSpc>
                          <a:spcPct val="100000"/>
                        </a:lnSpc>
                        <a:spcBef>
                          <a:spcPts val="0"/>
                        </a:spcBef>
                        <a:spcAft>
                          <a:spcPts val="0"/>
                        </a:spcAft>
                        <a:buClr>
                          <a:srgbClr val="000000"/>
                        </a:buClr>
                        <a:buSzPts val="1800"/>
                        <a:buFont typeface="Arial"/>
                        <a:buNone/>
                      </a:pPr>
                      <a:r>
                        <a:rPr lang="fr-FR" sz="2000" b="1" u="none" strike="noStrike" cap="none" dirty="0">
                          <a:solidFill>
                            <a:srgbClr val="E84525"/>
                          </a:solidFill>
                          <a:latin typeface="+mn-lt"/>
                          <a:ea typeface="Arial"/>
                          <a:cs typeface="Arial"/>
                          <a:sym typeface="Arial"/>
                        </a:rPr>
                        <a:t>Responsable </a:t>
                      </a:r>
                      <a:br>
                        <a:rPr lang="fr-FR" sz="2000" b="1" u="none" strike="noStrike" cap="none" dirty="0">
                          <a:solidFill>
                            <a:srgbClr val="E84525"/>
                          </a:solidFill>
                          <a:latin typeface="+mn-lt"/>
                          <a:ea typeface="Arial"/>
                          <a:cs typeface="Arial"/>
                          <a:sym typeface="Arial"/>
                        </a:rPr>
                      </a:br>
                      <a:r>
                        <a:rPr lang="fr-FR" sz="2000" b="1" u="none" strike="noStrike" cap="none" dirty="0">
                          <a:solidFill>
                            <a:srgbClr val="E84525"/>
                          </a:solidFill>
                          <a:latin typeface="+mn-lt"/>
                          <a:ea typeface="Arial"/>
                          <a:cs typeface="Arial"/>
                          <a:sym typeface="Arial"/>
                        </a:rPr>
                        <a:t>de projets Eau, </a:t>
                      </a:r>
                      <a:br>
                        <a:rPr lang="fr-FR" sz="2000" b="1" u="none" strike="noStrike" cap="none" dirty="0">
                          <a:solidFill>
                            <a:srgbClr val="E84525"/>
                          </a:solidFill>
                          <a:latin typeface="+mn-lt"/>
                          <a:ea typeface="Arial"/>
                          <a:cs typeface="Arial"/>
                          <a:sym typeface="Arial"/>
                        </a:rPr>
                      </a:br>
                      <a:r>
                        <a:rPr lang="fr-FR" sz="2000" b="1" u="none" strike="noStrike" cap="none" dirty="0">
                          <a:solidFill>
                            <a:srgbClr val="E84525"/>
                          </a:solidFill>
                          <a:latin typeface="+mn-lt"/>
                          <a:ea typeface="Arial"/>
                          <a:cs typeface="Arial"/>
                          <a:sym typeface="Arial"/>
                        </a:rPr>
                        <a:t>hygiène </a:t>
                      </a:r>
                      <a:br>
                        <a:rPr lang="fr-FR" sz="2000" b="1" u="none" strike="noStrike" cap="none" dirty="0">
                          <a:solidFill>
                            <a:srgbClr val="E84525"/>
                          </a:solidFill>
                          <a:latin typeface="+mn-lt"/>
                          <a:ea typeface="Arial"/>
                          <a:cs typeface="Arial"/>
                          <a:sym typeface="Arial"/>
                        </a:rPr>
                      </a:br>
                      <a:r>
                        <a:rPr lang="fr-FR" sz="2000" b="1" u="none" strike="noStrike" cap="none" dirty="0">
                          <a:solidFill>
                            <a:srgbClr val="E84525"/>
                          </a:solidFill>
                          <a:latin typeface="+mn-lt"/>
                          <a:ea typeface="Arial"/>
                          <a:cs typeface="Arial"/>
                          <a:sym typeface="Arial"/>
                        </a:rPr>
                        <a:t>et Assainissement</a:t>
                      </a:r>
                      <a:endParaRPr lang="fr-FR" sz="1400" u="none" strike="noStrike" cap="none" dirty="0">
                        <a:solidFill>
                          <a:srgbClr val="333331"/>
                        </a:solidFill>
                        <a:latin typeface="+mn-lt"/>
                        <a:ea typeface="Arial"/>
                        <a:cs typeface="Arial"/>
                        <a:sym typeface="Arial"/>
                      </a:endParaRPr>
                    </a:p>
                  </a:txBody>
                  <a:tcPr marL="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fr-FR" sz="1600" b="0" i="0" u="none" strike="noStrike" cap="none" dirty="0">
                          <a:solidFill>
                            <a:srgbClr val="333331"/>
                          </a:solidFill>
                          <a:latin typeface="+mn-lt"/>
                          <a:ea typeface="Arial"/>
                          <a:cs typeface="Arial"/>
                          <a:sym typeface="Arial"/>
                        </a:rPr>
                        <a:t>Coordinateur Eau Hygiène et Assainissement </a:t>
                      </a:r>
                      <a:endParaRPr lang="fr-FR" sz="1200" b="0" i="0" u="none" strike="noStrike" cap="none" dirty="0">
                        <a:solidFill>
                          <a:srgbClr val="000000"/>
                        </a:solidFill>
                        <a:latin typeface="+mn-lt"/>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fr-FR" sz="1600" b="0" i="0" u="none" strike="noStrike" cap="none" dirty="0">
                          <a:solidFill>
                            <a:srgbClr val="333331"/>
                          </a:solidFill>
                          <a:latin typeface="+mn-lt"/>
                          <a:ea typeface="Arial"/>
                          <a:cs typeface="Arial"/>
                          <a:sym typeface="Arial"/>
                        </a:rPr>
                        <a:t>Référent technique Eau Hygiène et Assainissement au siège de l’ONG</a:t>
                      </a:r>
                      <a:endParaRPr lang="fr-FR" sz="1200" b="0" i="0" u="none" strike="noStrike" cap="none" dirty="0">
                        <a:solidFill>
                          <a:srgbClr val="000000"/>
                        </a:solidFill>
                        <a:latin typeface="+mn-lt"/>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fr-FR" sz="1600" b="0" i="0" u="none" strike="noStrike" cap="none" dirty="0">
                          <a:solidFill>
                            <a:srgbClr val="333331"/>
                          </a:solidFill>
                          <a:latin typeface="+mn-lt"/>
                          <a:ea typeface="Arial"/>
                          <a:cs typeface="Arial"/>
                          <a:sym typeface="Arial"/>
                        </a:rPr>
                        <a:t>Coordinateur de terrain</a:t>
                      </a:r>
                      <a:endParaRPr lang="fr-FR" sz="1200" b="0" i="0" u="none" strike="noStrike" cap="none" dirty="0">
                        <a:solidFill>
                          <a:srgbClr val="000000"/>
                        </a:solidFill>
                        <a:latin typeface="+mn-lt"/>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fr-FR" sz="1600" b="0" i="0" u="none" strike="noStrike" cap="none" dirty="0">
                          <a:solidFill>
                            <a:srgbClr val="333331"/>
                          </a:solidFill>
                          <a:latin typeface="+mn-lt"/>
                          <a:ea typeface="Arial"/>
                          <a:cs typeface="Arial"/>
                          <a:sym typeface="Arial"/>
                        </a:rPr>
                        <a:t>Chef de mission</a:t>
                      </a:r>
                      <a:endParaRPr lang="fr-FR" sz="1200" b="0" i="0" u="none" strike="noStrike" cap="none" dirty="0">
                        <a:solidFill>
                          <a:srgbClr val="000000"/>
                        </a:solidFill>
                        <a:latin typeface="+mn-lt"/>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fr-FR" sz="1600" b="0" i="0" u="none" strike="noStrike" cap="none" dirty="0">
                          <a:solidFill>
                            <a:srgbClr val="333331"/>
                          </a:solidFill>
                          <a:latin typeface="+mn-lt"/>
                          <a:ea typeface="Arial"/>
                          <a:cs typeface="Arial"/>
                          <a:sym typeface="Arial"/>
                        </a:rPr>
                        <a:t>…</a:t>
                      </a:r>
                      <a:endParaRPr lang="fr-FR" sz="1600" u="none" strike="noStrike" cap="none" dirty="0">
                        <a:solidFill>
                          <a:srgbClr val="333331"/>
                        </a:solidFill>
                        <a:latin typeface="+mn-lt"/>
                        <a:ea typeface="Arial"/>
                        <a:cs typeface="Arial"/>
                        <a:sym typeface="Arial"/>
                      </a:endParaRPr>
                    </a:p>
                  </a:txBody>
                  <a:tcPr marL="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3" name="Chevron 2">
            <a:extLst>
              <a:ext uri="{FF2B5EF4-FFF2-40B4-BE49-F238E27FC236}">
                <a16:creationId xmlns:a16="http://schemas.microsoft.com/office/drawing/2014/main" id="{1E5F81DC-D889-7DFC-372E-973F0A1BE771}"/>
              </a:ext>
            </a:extLst>
          </p:cNvPr>
          <p:cNvSpPr/>
          <p:nvPr/>
        </p:nvSpPr>
        <p:spPr>
          <a:xfrm>
            <a:off x="3790195" y="3160058"/>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355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1470454" y="2082207"/>
            <a:ext cx="9611202" cy="43619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4424"/>
              </a:buClr>
              <a:buSzPts val="4000"/>
              <a:buFont typeface="Arial"/>
              <a:buNone/>
            </a:pPr>
            <a:r>
              <a:rPr lang="fr-FR" dirty="0">
                <a:solidFill>
                  <a:srgbClr val="E84424"/>
                </a:solidFill>
              </a:rPr>
              <a:t>DEVENIR </a:t>
            </a:r>
            <a:br>
              <a:rPr lang="fr-FR" dirty="0">
                <a:solidFill>
                  <a:srgbClr val="E84424"/>
                </a:solidFill>
              </a:rPr>
            </a:br>
            <a:r>
              <a:rPr lang="fr-FR" dirty="0">
                <a:solidFill>
                  <a:srgbClr val="E84424"/>
                </a:solidFill>
              </a:rPr>
              <a:t>RESPONSABLE DE PROJETS EAU, HYGIENE &amp; ASSAINISSEMENT AVEC BIOFORCE </a:t>
            </a:r>
            <a:br>
              <a:rPr lang="fr-FR" dirty="0">
                <a:solidFill>
                  <a:srgbClr val="E84424"/>
                </a:solidFill>
              </a:rPr>
            </a:br>
            <a:br>
              <a:rPr lang="fr-FR" sz="1200" dirty="0">
                <a:solidFill>
                  <a:srgbClr val="E84424"/>
                </a:solidFill>
              </a:rPr>
            </a:br>
            <a:endParaRPr sz="1800" dirty="0">
              <a:solidFill>
                <a:srgbClr val="333331"/>
              </a:solidFill>
              <a:latin typeface="Arial"/>
              <a:ea typeface="Arial"/>
              <a:cs typeface="Arial"/>
              <a:sym typeface="Arial"/>
            </a:endParaRPr>
          </a:p>
        </p:txBody>
      </p:sp>
      <p:sp>
        <p:nvSpPr>
          <p:cNvPr id="2" name="Google Shape;92;p15">
            <a:extLst>
              <a:ext uri="{FF2B5EF4-FFF2-40B4-BE49-F238E27FC236}">
                <a16:creationId xmlns:a16="http://schemas.microsoft.com/office/drawing/2014/main" id="{EFC62D74-64C0-7E7E-8757-79C6537F3C65}"/>
              </a:ext>
            </a:extLst>
          </p:cNvPr>
          <p:cNvSpPr txBox="1"/>
          <p:nvPr/>
        </p:nvSpPr>
        <p:spPr>
          <a:xfrm>
            <a:off x="1456832" y="88187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rgbClr val="E84424"/>
                </a:solidFill>
                <a:latin typeface="Arial"/>
                <a:ea typeface="Arial"/>
                <a:cs typeface="Arial"/>
                <a:sym typeface="Arial"/>
              </a:rPr>
              <a:t>2</a:t>
            </a:r>
            <a:endParaRPr dirty="0"/>
          </a:p>
        </p:txBody>
      </p:sp>
      <p:sp>
        <p:nvSpPr>
          <p:cNvPr id="3" name="ZoneTexte 2">
            <a:extLst>
              <a:ext uri="{FF2B5EF4-FFF2-40B4-BE49-F238E27FC236}">
                <a16:creationId xmlns:a16="http://schemas.microsoft.com/office/drawing/2014/main" id="{7114D960-2857-FAD3-F5E1-907B86930613}"/>
              </a:ext>
            </a:extLst>
          </p:cNvPr>
          <p:cNvSpPr txBox="1"/>
          <p:nvPr/>
        </p:nvSpPr>
        <p:spPr>
          <a:xfrm>
            <a:off x="1484075" y="5192859"/>
            <a:ext cx="9611203" cy="307777"/>
          </a:xfrm>
          <a:prstGeom prst="rect">
            <a:avLst/>
          </a:prstGeom>
          <a:noFill/>
        </p:spPr>
        <p:txBody>
          <a:bodyPr wrap="square">
            <a:spAutoFit/>
          </a:bodyPr>
          <a:lstStyle/>
          <a:p>
            <a:r>
              <a:rPr lang="fr-FR" sz="1400" b="1" cap="none" dirty="0">
                <a:solidFill>
                  <a:schemeClr val="tx1"/>
                </a:solidFill>
                <a:latin typeface="Arial"/>
                <a:ea typeface="Arial"/>
                <a:cs typeface="Arial"/>
                <a:sym typeface="Arial"/>
              </a:rPr>
              <a:t>CERTIFICATION  PROFESSIONNELLE DE NIVEAU 6 (ÉQUIVALENT BAC +3/4)</a:t>
            </a:r>
            <a:endParaRPr lang="fr-FR" b="1" dirty="0">
              <a:solidFill>
                <a:schemeClr val="tx1"/>
              </a:solidFill>
            </a:endParaRPr>
          </a:p>
        </p:txBody>
      </p:sp>
    </p:spTree>
    <p:extLst>
      <p:ext uri="{BB962C8B-B14F-4D97-AF65-F5344CB8AC3E}">
        <p14:creationId xmlns:p14="http://schemas.microsoft.com/office/powerpoint/2010/main" val="305122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34">
            <a:extLst>
              <a:ext uri="{FF2B5EF4-FFF2-40B4-BE49-F238E27FC236}">
                <a16:creationId xmlns:a16="http://schemas.microsoft.com/office/drawing/2014/main" id="{75087176-4E04-12E9-9792-9610EB130562}"/>
              </a:ext>
            </a:extLst>
          </p:cNvPr>
          <p:cNvSpPr/>
          <p:nvPr/>
        </p:nvSpPr>
        <p:spPr>
          <a:xfrm>
            <a:off x="914400" y="1745041"/>
            <a:ext cx="10461103" cy="629794"/>
          </a:xfrm>
          <a:prstGeom prst="round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373847" y="2987273"/>
            <a:ext cx="3943350" cy="92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FR" sz="1800" b="1" dirty="0">
                <a:solidFill>
                  <a:srgbClr val="333331"/>
                </a:solidFill>
                <a:latin typeface="Arial" panose="020B0604020202020204" pitchFamily="34" charset="0"/>
                <a:cs typeface="Arial" panose="020B0604020202020204" pitchFamily="34" charset="0"/>
              </a:rPr>
            </a:br>
            <a:r>
              <a:rPr lang="fr-FR" sz="1800" b="1" dirty="0">
                <a:solidFill>
                  <a:srgbClr val="333331"/>
                </a:solidFill>
                <a:latin typeface="Arial" panose="020B0604020202020204" pitchFamily="34" charset="0"/>
                <a:cs typeface="Arial" panose="020B0604020202020204" pitchFamily="34" charset="0"/>
              </a:rPr>
              <a:t>au moins 6 mois d’expérience</a:t>
            </a:r>
          </a:p>
          <a:p>
            <a:pPr algn="ctr"/>
            <a:r>
              <a:rPr lang="fr-FR" sz="1800" dirty="0">
                <a:solidFill>
                  <a:srgbClr val="333331"/>
                </a:solidFill>
                <a:latin typeface="Arial" panose="020B0604020202020204" pitchFamily="34" charset="0"/>
                <a:ea typeface="Gotham Book" charset="0"/>
                <a:cs typeface="Arial" panose="020B0604020202020204" pitchFamily="34" charset="0"/>
              </a:rPr>
              <a:t>dans un domaine en lien avec le métier humanitaire choisi</a:t>
            </a:r>
          </a:p>
        </p:txBody>
      </p:sp>
      <p:sp>
        <p:nvSpPr>
          <p:cNvPr id="3" name="Titre 1">
            <a:extLst>
              <a:ext uri="{FF2B5EF4-FFF2-40B4-BE49-F238E27FC236}">
                <a16:creationId xmlns:a16="http://schemas.microsoft.com/office/drawing/2014/main" id="{BE8D4490-7821-15F4-1C41-E8CB710C65FC}"/>
              </a:ext>
            </a:extLst>
          </p:cNvPr>
          <p:cNvSpPr txBox="1">
            <a:spLocks/>
          </p:cNvSpPr>
          <p:nvPr/>
        </p:nvSpPr>
        <p:spPr>
          <a:xfrm>
            <a:off x="816497" y="751033"/>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Un parcours unique</a:t>
            </a:r>
          </a:p>
        </p:txBody>
      </p:sp>
      <p:sp>
        <p:nvSpPr>
          <p:cNvPr id="4" name="Rectangle à coins arrondis 34">
            <a:extLst>
              <a:ext uri="{FF2B5EF4-FFF2-40B4-BE49-F238E27FC236}">
                <a16:creationId xmlns:a16="http://schemas.microsoft.com/office/drawing/2014/main" id="{68D653DC-C304-C49F-A8D7-A0236624DDB5}"/>
              </a:ext>
            </a:extLst>
          </p:cNvPr>
          <p:cNvSpPr/>
          <p:nvPr/>
        </p:nvSpPr>
        <p:spPr>
          <a:xfrm>
            <a:off x="4990956" y="4665105"/>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763679D-C4D8-361F-60FD-DA0181B53D23}"/>
              </a:ext>
            </a:extLst>
          </p:cNvPr>
          <p:cNvSpPr txBox="1"/>
          <p:nvPr/>
        </p:nvSpPr>
        <p:spPr>
          <a:xfrm>
            <a:off x="4981597" y="4849783"/>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PARCOURS</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6 MOIS</a:t>
            </a:r>
          </a:p>
        </p:txBody>
      </p:sp>
      <p:sp>
        <p:nvSpPr>
          <p:cNvPr id="8" name="Chevron 7">
            <a:extLst>
              <a:ext uri="{FF2B5EF4-FFF2-40B4-BE49-F238E27FC236}">
                <a16:creationId xmlns:a16="http://schemas.microsoft.com/office/drawing/2014/main" id="{9244C0EA-EA8F-B02B-3425-6582A24C710B}"/>
              </a:ext>
            </a:extLst>
          </p:cNvPr>
          <p:cNvSpPr/>
          <p:nvPr/>
        </p:nvSpPr>
        <p:spPr>
          <a:xfrm rot="5400000">
            <a:off x="5943449" y="4091951"/>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Google Shape;204;p25">
            <a:extLst>
              <a:ext uri="{FF2B5EF4-FFF2-40B4-BE49-F238E27FC236}">
                <a16:creationId xmlns:a16="http://schemas.microsoft.com/office/drawing/2014/main" id="{B0DF4538-CDD5-56DE-D932-B0B4D92D1685}"/>
              </a:ext>
            </a:extLst>
          </p:cNvPr>
          <p:cNvSpPr/>
          <p:nvPr/>
        </p:nvSpPr>
        <p:spPr>
          <a:xfrm>
            <a:off x="914401" y="5881249"/>
            <a:ext cx="10461102" cy="62979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dirty="0">
                <a:solidFill>
                  <a:srgbClr val="333331"/>
                </a:solidFill>
                <a:latin typeface="Arial"/>
                <a:ea typeface="Arial"/>
                <a:cs typeface="Arial"/>
                <a:sym typeface="Arial"/>
              </a:rPr>
              <a:t>expérience professionnelle : </a:t>
            </a:r>
            <a:r>
              <a:rPr lang="fr-FR" sz="1200" b="1" dirty="0">
                <a:solidFill>
                  <a:srgbClr val="333331"/>
                </a:solidFill>
                <a:latin typeface="Arial"/>
                <a:ea typeface="Arial"/>
                <a:cs typeface="Arial"/>
                <a:sym typeface="Arial"/>
              </a:rPr>
              <a:t>stage, bénévolat, </a:t>
            </a:r>
            <a:r>
              <a:rPr lang="fr-FR" sz="1200" b="1" dirty="0">
                <a:solidFill>
                  <a:srgbClr val="333331"/>
                </a:solidFill>
              </a:rPr>
              <a:t>s</a:t>
            </a:r>
            <a:r>
              <a:rPr lang="fr-FR" sz="1200" b="1" dirty="0">
                <a:solidFill>
                  <a:srgbClr val="333331"/>
                </a:solidFill>
                <a:latin typeface="Arial"/>
                <a:ea typeface="Arial"/>
                <a:cs typeface="Arial"/>
                <a:sym typeface="Arial"/>
              </a:rPr>
              <a:t>ervice civique, volontariat, alternance, salariat…</a:t>
            </a:r>
            <a:endParaRPr dirty="0"/>
          </a:p>
        </p:txBody>
      </p:sp>
      <p:sp>
        <p:nvSpPr>
          <p:cNvPr id="22" name="ZoneTexte 21">
            <a:extLst>
              <a:ext uri="{FF2B5EF4-FFF2-40B4-BE49-F238E27FC236}">
                <a16:creationId xmlns:a16="http://schemas.microsoft.com/office/drawing/2014/main" id="{EABE3021-E2D3-2344-AAA6-C5B4492B500F}"/>
              </a:ext>
            </a:extLst>
          </p:cNvPr>
          <p:cNvSpPr txBox="1"/>
          <p:nvPr/>
        </p:nvSpPr>
        <p:spPr>
          <a:xfrm>
            <a:off x="1162373" y="1886068"/>
            <a:ext cx="10115227" cy="369332"/>
          </a:xfrm>
          <a:prstGeom prst="rect">
            <a:avLst/>
          </a:prstGeom>
          <a:noFill/>
        </p:spPr>
        <p:txBody>
          <a:bodyPr wrap="square" rtlCol="0">
            <a:spAutoFit/>
          </a:bodyPr>
          <a:lstStyle/>
          <a:p>
            <a:pPr algn="ctr"/>
            <a:r>
              <a:rPr lang="fr-FR" sz="1800" b="1" dirty="0">
                <a:solidFill>
                  <a:srgbClr val="333331"/>
                </a:solidFill>
                <a:latin typeface="Arial" panose="020B0604020202020204" pitchFamily="34" charset="0"/>
                <a:cs typeface="Arial" panose="020B0604020202020204" pitchFamily="34" charset="0"/>
              </a:rPr>
              <a:t>Bac minimum</a:t>
            </a:r>
            <a:endParaRPr lang="fr-FR" sz="1800" b="1" dirty="0"/>
          </a:p>
        </p:txBody>
      </p:sp>
      <p:sp>
        <p:nvSpPr>
          <p:cNvPr id="25" name="ZoneTexte 24">
            <a:extLst>
              <a:ext uri="{FF2B5EF4-FFF2-40B4-BE49-F238E27FC236}">
                <a16:creationId xmlns:a16="http://schemas.microsoft.com/office/drawing/2014/main" id="{6A1230CF-65FB-5699-8057-408E49CDF867}"/>
              </a:ext>
            </a:extLst>
          </p:cNvPr>
          <p:cNvSpPr txBox="1"/>
          <p:nvPr/>
        </p:nvSpPr>
        <p:spPr>
          <a:xfrm>
            <a:off x="5896013" y="2323172"/>
            <a:ext cx="1155269" cy="1015663"/>
          </a:xfrm>
          <a:prstGeom prst="rect">
            <a:avLst/>
          </a:prstGeom>
          <a:noFill/>
        </p:spPr>
        <p:txBody>
          <a:bodyPr wrap="square" rtlCol="0">
            <a:spAutoFit/>
          </a:bodyPr>
          <a:lstStyle/>
          <a:p>
            <a:r>
              <a:rPr lang="fr-FR" sz="6000" b="1" dirty="0">
                <a:solidFill>
                  <a:srgbClr val="E84324"/>
                </a:solidFill>
              </a:rPr>
              <a:t>+</a:t>
            </a:r>
          </a:p>
        </p:txBody>
      </p:sp>
      <p:sp>
        <p:nvSpPr>
          <p:cNvPr id="2" name="Ellipse 1">
            <a:extLst>
              <a:ext uri="{FF2B5EF4-FFF2-40B4-BE49-F238E27FC236}">
                <a16:creationId xmlns:a16="http://schemas.microsoft.com/office/drawing/2014/main" id="{AFE65848-08ED-D0F0-8C13-20B135A0C828}"/>
              </a:ext>
            </a:extLst>
          </p:cNvPr>
          <p:cNvSpPr/>
          <p:nvPr/>
        </p:nvSpPr>
        <p:spPr>
          <a:xfrm>
            <a:off x="9729250" y="2975583"/>
            <a:ext cx="425766" cy="435979"/>
          </a:xfrm>
          <a:prstGeom prst="ellipse">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sp>
        <p:nvSpPr>
          <p:cNvPr id="5" name="Rectangle 4">
            <a:extLst>
              <a:ext uri="{FF2B5EF4-FFF2-40B4-BE49-F238E27FC236}">
                <a16:creationId xmlns:a16="http://schemas.microsoft.com/office/drawing/2014/main" id="{C8AF5DF1-C441-DE3D-46BB-404FE96CC0C8}"/>
              </a:ext>
            </a:extLst>
          </p:cNvPr>
          <p:cNvSpPr/>
          <p:nvPr/>
        </p:nvSpPr>
        <p:spPr>
          <a:xfrm>
            <a:off x="8862649" y="3464616"/>
            <a:ext cx="2170345" cy="629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E84324"/>
                </a:solidFill>
                <a:latin typeface="Arial" panose="020B0604020202020204" pitchFamily="34" charset="0"/>
                <a:cs typeface="Arial" panose="020B0604020202020204" pitchFamily="34" charset="0"/>
              </a:rPr>
              <a:t>aucune </a:t>
            </a:r>
          </a:p>
          <a:p>
            <a:pPr algn="ctr"/>
            <a:r>
              <a:rPr lang="fr-FR" sz="1100" b="1" dirty="0">
                <a:solidFill>
                  <a:srgbClr val="E84324"/>
                </a:solidFill>
                <a:latin typeface="Arial" panose="020B0604020202020204" pitchFamily="34" charset="0"/>
                <a:cs typeface="Arial" panose="020B0604020202020204" pitchFamily="34" charset="0"/>
              </a:rPr>
              <a:t>expérience </a:t>
            </a:r>
          </a:p>
          <a:p>
            <a:pPr algn="ctr"/>
            <a:r>
              <a:rPr lang="fr-FR" sz="1100" b="1" dirty="0">
                <a:solidFill>
                  <a:srgbClr val="E84324"/>
                </a:solidFill>
                <a:latin typeface="Arial" panose="020B0604020202020204" pitchFamily="34" charset="0"/>
                <a:cs typeface="Arial" panose="020B0604020202020204" pitchFamily="34" charset="0"/>
              </a:rPr>
              <a:t>humanitaire </a:t>
            </a:r>
          </a:p>
          <a:p>
            <a:pPr algn="ctr"/>
            <a:r>
              <a:rPr lang="fr-FR" sz="1100" b="1" dirty="0">
                <a:solidFill>
                  <a:srgbClr val="E84324"/>
                </a:solidFill>
                <a:latin typeface="Arial" panose="020B0604020202020204" pitchFamily="34" charset="0"/>
                <a:cs typeface="Arial" panose="020B0604020202020204" pitchFamily="34" charset="0"/>
              </a:rPr>
              <a:t>demandée</a:t>
            </a:r>
            <a:endParaRPr lang="fr-FR" sz="1000" spc="-50" dirty="0">
              <a:solidFill>
                <a:srgbClr val="E84324"/>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2182440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à coins arrondis 34">
            <a:extLst>
              <a:ext uri="{FF2B5EF4-FFF2-40B4-BE49-F238E27FC236}">
                <a16:creationId xmlns:a16="http://schemas.microsoft.com/office/drawing/2014/main" id="{482551C4-D794-1DA5-5930-5AF54B3F4E35}"/>
              </a:ext>
            </a:extLst>
          </p:cNvPr>
          <p:cNvSpPr/>
          <p:nvPr/>
        </p:nvSpPr>
        <p:spPr>
          <a:xfrm>
            <a:off x="6048587" y="4673753"/>
            <a:ext cx="2153920" cy="978329"/>
          </a:xfrm>
          <a:prstGeom prst="roundRect">
            <a:avLst/>
          </a:prstGeom>
          <a:pattFill prst="smConfetti">
            <a:fgClr>
              <a:srgbClr val="E84424"/>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8CEEDFFA-2B47-0BD1-3E51-3A6AE96D4834}"/>
              </a:ext>
            </a:extLst>
          </p:cNvPr>
          <p:cNvSpPr txBox="1"/>
          <p:nvPr/>
        </p:nvSpPr>
        <p:spPr>
          <a:xfrm>
            <a:off x="5908372" y="4728752"/>
            <a:ext cx="2458802" cy="923330"/>
          </a:xfrm>
          <a:prstGeom prst="rect">
            <a:avLst/>
          </a:prstGeom>
          <a:noFill/>
        </p:spPr>
        <p:txBody>
          <a:bodyPr wrap="square" rtlCol="0">
            <a:spAutoFit/>
          </a:bodyPr>
          <a:lstStyle/>
          <a:p>
            <a:pPr algn="ctr"/>
            <a:r>
              <a:rPr lang="fr-FR" dirty="0">
                <a:solidFill>
                  <a:schemeClr val="tx1">
                    <a:lumMod val="65000"/>
                    <a:lumOff val="35000"/>
                  </a:schemeClr>
                </a:solidFill>
                <a:latin typeface="Arial" panose="020B0604020202020204" pitchFamily="34" charset="0"/>
                <a:cs typeface="Arial" panose="020B0604020202020204" pitchFamily="34" charset="0"/>
              </a:rPr>
              <a:t>Une réorientation</a:t>
            </a:r>
            <a:r>
              <a:rPr lang="fr-FR" b="1" dirty="0">
                <a:solidFill>
                  <a:schemeClr val="tx1">
                    <a:lumMod val="65000"/>
                    <a:lumOff val="35000"/>
                  </a:schemeClr>
                </a:solidFill>
                <a:latin typeface="Arial" panose="020B0604020202020204" pitchFamily="34" charset="0"/>
                <a:cs typeface="Arial" panose="020B0604020202020204" pitchFamily="34" charset="0"/>
              </a:rPr>
              <a:t> </a:t>
            </a:r>
            <a:br>
              <a:rPr lang="fr-FR" b="1" dirty="0">
                <a:solidFill>
                  <a:schemeClr val="tx1">
                    <a:lumMod val="65000"/>
                    <a:lumOff val="35000"/>
                  </a:schemeClr>
                </a:solidFill>
                <a:latin typeface="Arial" panose="020B0604020202020204" pitchFamily="34" charset="0"/>
                <a:cs typeface="Arial" panose="020B0604020202020204" pitchFamily="34" charset="0"/>
              </a:rPr>
            </a:br>
            <a:r>
              <a:rPr lang="fr-FR" b="1" dirty="0">
                <a:solidFill>
                  <a:schemeClr val="tx1">
                    <a:lumMod val="65000"/>
                    <a:lumOff val="35000"/>
                  </a:schemeClr>
                </a:solidFill>
                <a:latin typeface="Arial" panose="020B0604020202020204" pitchFamily="34" charset="0"/>
                <a:cs typeface="Arial" panose="020B0604020202020204" pitchFamily="34" charset="0"/>
              </a:rPr>
              <a:t>peut </a:t>
            </a:r>
            <a:r>
              <a:rPr lang="fr-FR" dirty="0">
                <a:solidFill>
                  <a:schemeClr val="tx1">
                    <a:lumMod val="65000"/>
                    <a:lumOff val="35000"/>
                  </a:schemeClr>
                </a:solidFill>
                <a:latin typeface="Arial" panose="020B0604020202020204" pitchFamily="34" charset="0"/>
                <a:cs typeface="Arial" panose="020B0604020202020204" pitchFamily="34" charset="0"/>
              </a:rPr>
              <a:t>vous être proposée</a:t>
            </a:r>
          </a:p>
        </p:txBody>
      </p:sp>
      <p:sp>
        <p:nvSpPr>
          <p:cNvPr id="2" name="Google Shape;252;p34">
            <a:extLst>
              <a:ext uri="{FF2B5EF4-FFF2-40B4-BE49-F238E27FC236}">
                <a16:creationId xmlns:a16="http://schemas.microsoft.com/office/drawing/2014/main" id="{33083EA2-180F-DB77-E558-6875B780ACB2}"/>
              </a:ext>
            </a:extLst>
          </p:cNvPr>
          <p:cNvSpPr/>
          <p:nvPr/>
        </p:nvSpPr>
        <p:spPr>
          <a:xfrm>
            <a:off x="865906" y="3692453"/>
            <a:ext cx="2519024" cy="981300"/>
          </a:xfrm>
          <a:prstGeom prst="rect">
            <a:avLst/>
          </a:prstGeom>
          <a:solidFill>
            <a:schemeClr val="lt1"/>
          </a:solidFill>
          <a:ln>
            <a:noFill/>
          </a:ln>
        </p:spPr>
        <p:txBody>
          <a:bodyPr spcFirstLastPara="1" wrap="square" lIns="91425" tIns="45700" rIns="91425" bIns="45700" anchor="ctr" anchorCtr="0">
            <a:noAutofit/>
          </a:bodyPr>
          <a:lstStyle/>
          <a:p>
            <a:pPr marL="0" marR="0" lvl="0" indent="0" rtl="0">
              <a:spcBef>
                <a:spcPts val="0"/>
              </a:spcBef>
              <a:spcAft>
                <a:spcPts val="0"/>
              </a:spcAft>
              <a:buClr>
                <a:srgbClr val="000000"/>
              </a:buClr>
              <a:buSzPts val="1700"/>
              <a:buFont typeface="Arial"/>
              <a:buNone/>
            </a:pPr>
            <a:r>
              <a:rPr lang="fr-FR" sz="1700" b="1" i="0" u="none" strike="noStrike" cap="none" dirty="0">
                <a:solidFill>
                  <a:srgbClr val="333331"/>
                </a:solidFill>
                <a:latin typeface="Arial" panose="020B0604020202020204" pitchFamily="34" charset="0"/>
                <a:cs typeface="Arial" panose="020B0604020202020204" pitchFamily="34" charset="0"/>
              </a:rPr>
              <a:t>Formulaire en ligne sur la page web de la formation</a:t>
            </a:r>
            <a:r>
              <a:rPr lang="fr-FR" b="1" dirty="0">
                <a:latin typeface="Arial" panose="020B0604020202020204" pitchFamily="34" charset="0"/>
                <a:cs typeface="Arial" panose="020B0604020202020204" pitchFamily="34" charset="0"/>
              </a:rPr>
              <a:t> </a:t>
            </a:r>
            <a:r>
              <a:rPr lang="fr-FR" sz="1700" i="0" u="none" strike="noStrike" cap="none" dirty="0">
                <a:solidFill>
                  <a:srgbClr val="333331"/>
                </a:solidFill>
                <a:latin typeface="Arial" panose="020B0604020202020204" pitchFamily="34" charset="0"/>
                <a:cs typeface="Arial" panose="020B0604020202020204" pitchFamily="34" charset="0"/>
              </a:rPr>
              <a:t>+ règlement des frais de sélection </a:t>
            </a:r>
            <a:br>
              <a:rPr lang="fr-FR" sz="1700" i="0" u="none" strike="noStrike" cap="none" dirty="0">
                <a:solidFill>
                  <a:srgbClr val="333331"/>
                </a:solidFill>
                <a:latin typeface="Arial" panose="020B0604020202020204" pitchFamily="34" charset="0"/>
                <a:cs typeface="Arial" panose="020B0604020202020204" pitchFamily="34" charset="0"/>
              </a:rPr>
            </a:br>
            <a:r>
              <a:rPr lang="fr-FR" sz="1700" i="0" u="none" strike="noStrike" cap="none" dirty="0">
                <a:solidFill>
                  <a:srgbClr val="333331"/>
                </a:solidFill>
                <a:latin typeface="Arial" panose="020B0604020202020204" pitchFamily="34" charset="0"/>
                <a:cs typeface="Arial" panose="020B0604020202020204" pitchFamily="34" charset="0"/>
              </a:rPr>
              <a:t>de 60 €</a:t>
            </a:r>
            <a:endParaRPr sz="1200" i="0" u="none" strike="noStrike" cap="none" dirty="0">
              <a:solidFill>
                <a:srgbClr val="333331"/>
              </a:solidFill>
              <a:latin typeface="Arial" panose="020B0604020202020204" pitchFamily="34" charset="0"/>
              <a:cs typeface="Arial" panose="020B0604020202020204" pitchFamily="34" charset="0"/>
            </a:endParaRPr>
          </a:p>
        </p:txBody>
      </p:sp>
      <p:sp>
        <p:nvSpPr>
          <p:cNvPr id="3" name="Google Shape;253;p34">
            <a:extLst>
              <a:ext uri="{FF2B5EF4-FFF2-40B4-BE49-F238E27FC236}">
                <a16:creationId xmlns:a16="http://schemas.microsoft.com/office/drawing/2014/main" id="{39971C0A-8BCC-A121-3F63-05DA80223A53}"/>
              </a:ext>
            </a:extLst>
          </p:cNvPr>
          <p:cNvSpPr/>
          <p:nvPr/>
        </p:nvSpPr>
        <p:spPr>
          <a:xfrm>
            <a:off x="9134931" y="4612183"/>
            <a:ext cx="2752828" cy="811800"/>
          </a:xfrm>
          <a:prstGeom prst="rect">
            <a:avLst/>
          </a:prstGeom>
          <a:solidFill>
            <a:schemeClr val="lt1"/>
          </a:solidFill>
          <a:ln>
            <a:noFill/>
          </a:ln>
        </p:spPr>
        <p:txBody>
          <a:bodyPr spcFirstLastPara="1" wrap="square" lIns="91425" tIns="45700" rIns="91425" bIns="45700" anchor="ctr" anchorCtr="0">
            <a:noAutofit/>
          </a:bodyPr>
          <a:lstStyle/>
          <a:p>
            <a:pPr>
              <a:buSzPts val="1700"/>
            </a:pPr>
            <a:r>
              <a:rPr lang="fr-FR" sz="1700" b="1" i="0" u="none" strike="noStrike" cap="none" dirty="0">
                <a:solidFill>
                  <a:srgbClr val="333331"/>
                </a:solidFill>
                <a:latin typeface="Arial" panose="020B0604020202020204" pitchFamily="34" charset="0"/>
                <a:cs typeface="Arial" panose="020B0604020202020204" pitchFamily="34" charset="0"/>
              </a:rPr>
              <a:t>Entretien individuel </a:t>
            </a:r>
            <a:r>
              <a:rPr lang="fr-FR" sz="1700" b="1" dirty="0">
                <a:solidFill>
                  <a:srgbClr val="333331"/>
                </a:solidFill>
                <a:latin typeface="Arial" panose="020B0604020202020204" pitchFamily="34" charset="0"/>
                <a:cs typeface="Arial" panose="020B0604020202020204" pitchFamily="34" charset="0"/>
              </a:rPr>
              <a:t>facultatif à </a:t>
            </a:r>
            <a:r>
              <a:rPr lang="fr-FR" sz="1700" b="1" i="0" u="none" strike="noStrike" cap="none" dirty="0">
                <a:solidFill>
                  <a:srgbClr val="333331"/>
                </a:solidFill>
                <a:latin typeface="Arial" panose="020B0604020202020204" pitchFamily="34" charset="0"/>
                <a:cs typeface="Arial" panose="020B0604020202020204" pitchFamily="34" charset="0"/>
              </a:rPr>
              <a:t>distance </a:t>
            </a:r>
            <a:r>
              <a:rPr lang="fr-FR" sz="1700" dirty="0">
                <a:solidFill>
                  <a:srgbClr val="333331"/>
                </a:solidFill>
                <a:latin typeface="Arial" panose="020B0604020202020204" pitchFamily="34" charset="0"/>
                <a:cs typeface="Arial" panose="020B0604020202020204" pitchFamily="34" charset="0"/>
              </a:rPr>
              <a:t>sur demande de notre</a:t>
            </a:r>
            <a:r>
              <a:rPr lang="fr-FR" sz="1700" i="0" u="none" strike="noStrike" cap="none" dirty="0">
                <a:solidFill>
                  <a:srgbClr val="333331"/>
                </a:solidFill>
                <a:latin typeface="Arial" panose="020B0604020202020204" pitchFamily="34" charset="0"/>
                <a:cs typeface="Arial" panose="020B0604020202020204" pitchFamily="34" charset="0"/>
              </a:rPr>
              <a:t> équipe pédagogique</a:t>
            </a:r>
            <a:r>
              <a:rPr lang="fr-FR" sz="1700" dirty="0">
                <a:solidFill>
                  <a:srgbClr val="333331"/>
                </a:solidFill>
                <a:latin typeface="Arial" panose="020B0604020202020204" pitchFamily="34" charset="0"/>
                <a:cs typeface="Arial" panose="020B0604020202020204" pitchFamily="34" charset="0"/>
              </a:rPr>
              <a:t> </a:t>
            </a:r>
            <a:endParaRPr sz="1700" i="0" u="none" strike="noStrike" cap="none" dirty="0">
              <a:solidFill>
                <a:srgbClr val="333331"/>
              </a:solidFill>
              <a:latin typeface="Arial" panose="020B0604020202020204" pitchFamily="34" charset="0"/>
              <a:cs typeface="Arial" panose="020B0604020202020204" pitchFamily="34" charset="0"/>
            </a:endParaRPr>
          </a:p>
        </p:txBody>
      </p:sp>
      <p:cxnSp>
        <p:nvCxnSpPr>
          <p:cNvPr id="4" name="Google Shape;254;p34">
            <a:extLst>
              <a:ext uri="{FF2B5EF4-FFF2-40B4-BE49-F238E27FC236}">
                <a16:creationId xmlns:a16="http://schemas.microsoft.com/office/drawing/2014/main" id="{1BBBE802-B909-B0F5-89E1-7F66AA470C87}"/>
              </a:ext>
            </a:extLst>
          </p:cNvPr>
          <p:cNvCxnSpPr/>
          <p:nvPr/>
        </p:nvCxnSpPr>
        <p:spPr>
          <a:xfrm>
            <a:off x="9255640" y="5652082"/>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5" name="Google Shape;255;p34">
            <a:extLst>
              <a:ext uri="{FF2B5EF4-FFF2-40B4-BE49-F238E27FC236}">
                <a16:creationId xmlns:a16="http://schemas.microsoft.com/office/drawing/2014/main" id="{2136B1CB-CE4A-0F09-A7E6-B9B5EB2C120A}"/>
              </a:ext>
            </a:extLst>
          </p:cNvPr>
          <p:cNvSpPr txBox="1"/>
          <p:nvPr/>
        </p:nvSpPr>
        <p:spPr>
          <a:xfrm>
            <a:off x="9134931" y="6244034"/>
            <a:ext cx="2080800"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b="0" i="0" u="none" strike="noStrike" cap="none" dirty="0">
                <a:solidFill>
                  <a:srgbClr val="E84324"/>
                </a:solidFill>
                <a:latin typeface="Arial" panose="020B0604020202020204" pitchFamily="34" charset="0"/>
                <a:ea typeface="Arial"/>
                <a:cs typeface="Arial" panose="020B0604020202020204" pitchFamily="34" charset="0"/>
                <a:sym typeface="Arial"/>
              </a:rPr>
              <a:t>Réponse</a:t>
            </a:r>
            <a:endParaRPr sz="1600" b="1" i="0" u="none" strike="noStrike" cap="none" dirty="0">
              <a:solidFill>
                <a:srgbClr val="E84324"/>
              </a:solidFill>
              <a:latin typeface="Arial" panose="020B0604020202020204" pitchFamily="34" charset="0"/>
              <a:ea typeface="Arial"/>
              <a:cs typeface="Arial" panose="020B0604020202020204" pitchFamily="34" charset="0"/>
              <a:sym typeface="Arial"/>
            </a:endParaRPr>
          </a:p>
        </p:txBody>
      </p:sp>
      <p:sp>
        <p:nvSpPr>
          <p:cNvPr id="6" name="Google Shape;256;p34">
            <a:extLst>
              <a:ext uri="{FF2B5EF4-FFF2-40B4-BE49-F238E27FC236}">
                <a16:creationId xmlns:a16="http://schemas.microsoft.com/office/drawing/2014/main" id="{DA139F16-0453-6507-A6B9-27E479870370}"/>
              </a:ext>
            </a:extLst>
          </p:cNvPr>
          <p:cNvSpPr txBox="1"/>
          <p:nvPr/>
        </p:nvSpPr>
        <p:spPr>
          <a:xfrm>
            <a:off x="9210336" y="5712781"/>
            <a:ext cx="1725300" cy="297600"/>
          </a:xfrm>
          <a:prstGeom prst="rect">
            <a:avLst/>
          </a:prstGeom>
          <a:noFill/>
          <a:ln>
            <a:noFill/>
          </a:ln>
        </p:spPr>
        <p:txBody>
          <a:bodyPr spcFirstLastPara="1" wrap="square" lIns="91425" tIns="45700" rIns="91425" bIns="45700" anchor="t" anchorCtr="0">
            <a:noAutofit/>
          </a:bodyPr>
          <a:lstStyle/>
          <a:p>
            <a:pPr marL="0" marR="0" lvl="0" indent="0" algn="ctr" rtl="0">
              <a:lnSpc>
                <a:spcPct val="101250"/>
              </a:lnSpc>
              <a:spcBef>
                <a:spcPts val="0"/>
              </a:spcBef>
              <a:spcAft>
                <a:spcPts val="0"/>
              </a:spcAft>
              <a:buClr>
                <a:srgbClr val="000000"/>
              </a:buClr>
              <a:buSzPts val="1600"/>
              <a:buFont typeface="Arial"/>
              <a:buNone/>
            </a:pPr>
            <a:r>
              <a:rPr lang="fr-FR" sz="1600" dirty="0">
                <a:solidFill>
                  <a:srgbClr val="E84525"/>
                </a:solidFill>
                <a:latin typeface="Arial" panose="020B0604020202020204" pitchFamily="34" charset="0"/>
                <a:cs typeface="Arial" panose="020B0604020202020204" pitchFamily="34" charset="0"/>
              </a:rPr>
              <a:t>2</a:t>
            </a:r>
            <a:r>
              <a:rPr lang="fr-FR" sz="1600" b="0" i="0" u="none" strike="noStrike" cap="none" dirty="0">
                <a:solidFill>
                  <a:srgbClr val="E84525"/>
                </a:solidFill>
                <a:latin typeface="Arial" panose="020B0604020202020204" pitchFamily="34" charset="0"/>
                <a:cs typeface="Arial" panose="020B0604020202020204" pitchFamily="34" charset="0"/>
                <a:sym typeface="Arial"/>
              </a:rPr>
              <a:t> semaines max</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sp>
        <p:nvSpPr>
          <p:cNvPr id="7" name="Google Shape;257;p34">
            <a:extLst>
              <a:ext uri="{FF2B5EF4-FFF2-40B4-BE49-F238E27FC236}">
                <a16:creationId xmlns:a16="http://schemas.microsoft.com/office/drawing/2014/main" id="{8832CB84-B7B3-FA08-A45C-19A0928E0596}"/>
              </a:ext>
            </a:extLst>
          </p:cNvPr>
          <p:cNvSpPr txBox="1"/>
          <p:nvPr/>
        </p:nvSpPr>
        <p:spPr>
          <a:xfrm>
            <a:off x="5388961" y="3519971"/>
            <a:ext cx="1330337"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8" name="Google Shape;258;p34">
            <a:extLst>
              <a:ext uri="{FF2B5EF4-FFF2-40B4-BE49-F238E27FC236}">
                <a16:creationId xmlns:a16="http://schemas.microsoft.com/office/drawing/2014/main" id="{4C10B733-D4D6-9A65-94D1-2E987A15BFA8}"/>
              </a:ext>
            </a:extLst>
          </p:cNvPr>
          <p:cNvSpPr txBox="1"/>
          <p:nvPr/>
        </p:nvSpPr>
        <p:spPr>
          <a:xfrm>
            <a:off x="6199246" y="1703498"/>
            <a:ext cx="1269000" cy="297600"/>
          </a:xfrm>
          <a:prstGeom prst="rect">
            <a:avLst/>
          </a:prstGeom>
          <a:noFill/>
          <a:ln>
            <a:noFill/>
          </a:ln>
        </p:spPr>
        <p:txBody>
          <a:bodyPr spcFirstLastPara="1" wrap="square" lIns="91425" tIns="45700" rIns="91425" bIns="45700" anchor="t" anchorCtr="0">
            <a:noAutofit/>
          </a:bodyPr>
          <a:lstStyle/>
          <a:p>
            <a:pPr marL="0" marR="0" lvl="0" indent="0" algn="ctr" rtl="0">
              <a:lnSpc>
                <a:spcPct val="101250"/>
              </a:lnSpc>
              <a:spcBef>
                <a:spcPts val="0"/>
              </a:spcBef>
              <a:spcAft>
                <a:spcPts val="0"/>
              </a:spcAft>
              <a:buClr>
                <a:srgbClr val="000000"/>
              </a:buClr>
              <a:buSzPts val="1600"/>
              <a:buFont typeface="Arial"/>
              <a:buNone/>
            </a:pPr>
            <a:r>
              <a:rPr lang="fr-FR" sz="1600" b="0" i="0" u="none" strike="noStrike" cap="none" dirty="0">
                <a:solidFill>
                  <a:srgbClr val="E84525"/>
                </a:solidFill>
                <a:latin typeface="Arial" panose="020B0604020202020204" pitchFamily="34" charset="0"/>
                <a:ea typeface="Arial"/>
                <a:cs typeface="Arial" panose="020B0604020202020204" pitchFamily="34" charset="0"/>
                <a:sym typeface="Arial"/>
              </a:rPr>
              <a:t>2 mois max</a:t>
            </a:r>
            <a:endParaRPr sz="1600" b="1" i="0" u="none" strike="noStrike" cap="none" dirty="0">
              <a:solidFill>
                <a:srgbClr val="E84525"/>
              </a:solidFill>
              <a:latin typeface="Arial" panose="020B0604020202020204" pitchFamily="34" charset="0"/>
              <a:ea typeface="Arial"/>
              <a:cs typeface="Arial" panose="020B0604020202020204" pitchFamily="34" charset="0"/>
              <a:sym typeface="Arial"/>
            </a:endParaRPr>
          </a:p>
        </p:txBody>
      </p:sp>
      <p:sp>
        <p:nvSpPr>
          <p:cNvPr id="9" name="Google Shape;259;p34">
            <a:extLst>
              <a:ext uri="{FF2B5EF4-FFF2-40B4-BE49-F238E27FC236}">
                <a16:creationId xmlns:a16="http://schemas.microsoft.com/office/drawing/2014/main" id="{2AC7A47F-5612-C2FA-C47F-2FDC80A81A8C}"/>
              </a:ext>
            </a:extLst>
          </p:cNvPr>
          <p:cNvSpPr txBox="1"/>
          <p:nvPr/>
        </p:nvSpPr>
        <p:spPr>
          <a:xfrm>
            <a:off x="6719302" y="3527678"/>
            <a:ext cx="1647872"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b="0" i="0" u="none" strike="noStrike" cap="none" dirty="0">
                <a:solidFill>
                  <a:srgbClr val="333331"/>
                </a:solidFill>
                <a:latin typeface="Arial" panose="020B0604020202020204" pitchFamily="34" charset="0"/>
                <a:ea typeface="Arial"/>
                <a:cs typeface="Arial" panose="020B0604020202020204" pitchFamily="34" charset="0"/>
                <a:sym typeface="Arial"/>
              </a:rPr>
              <a:t>Convocation</a:t>
            </a:r>
            <a:endParaRPr sz="1600" b="1" i="0" u="none" strike="noStrike" cap="none" dirty="0">
              <a:solidFill>
                <a:srgbClr val="333331"/>
              </a:solidFill>
              <a:latin typeface="Arial" panose="020B0604020202020204" pitchFamily="34" charset="0"/>
              <a:ea typeface="Arial"/>
              <a:cs typeface="Arial" panose="020B0604020202020204" pitchFamily="34" charset="0"/>
              <a:sym typeface="Arial"/>
            </a:endParaRPr>
          </a:p>
        </p:txBody>
      </p:sp>
      <p:sp>
        <p:nvSpPr>
          <p:cNvPr id="10" name="Google Shape;257;p34">
            <a:extLst>
              <a:ext uri="{FF2B5EF4-FFF2-40B4-BE49-F238E27FC236}">
                <a16:creationId xmlns:a16="http://schemas.microsoft.com/office/drawing/2014/main" id="{4AA034A1-A8E5-40E3-D685-2DF76ED7C9FB}"/>
              </a:ext>
            </a:extLst>
          </p:cNvPr>
          <p:cNvSpPr txBox="1"/>
          <p:nvPr/>
        </p:nvSpPr>
        <p:spPr>
          <a:xfrm>
            <a:off x="3837565" y="3529225"/>
            <a:ext cx="1392769"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non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11" name="Chevron 3">
            <a:extLst>
              <a:ext uri="{FF2B5EF4-FFF2-40B4-BE49-F238E27FC236}">
                <a16:creationId xmlns:a16="http://schemas.microsoft.com/office/drawing/2014/main" id="{88931840-FE84-E673-EFA2-91728F498CD0}"/>
              </a:ext>
            </a:extLst>
          </p:cNvPr>
          <p:cNvSpPr/>
          <p:nvPr/>
        </p:nvSpPr>
        <p:spPr>
          <a:xfrm>
            <a:off x="3783426" y="2398209"/>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à coins arrondis 34">
            <a:extLst>
              <a:ext uri="{FF2B5EF4-FFF2-40B4-BE49-F238E27FC236}">
                <a16:creationId xmlns:a16="http://schemas.microsoft.com/office/drawing/2014/main" id="{1A20538E-993A-8099-22F8-DADBFD93A54E}"/>
              </a:ext>
            </a:extLst>
          </p:cNvPr>
          <p:cNvSpPr/>
          <p:nvPr/>
        </p:nvSpPr>
        <p:spPr>
          <a:xfrm>
            <a:off x="9235203" y="3066876"/>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449B829-A791-CA59-E885-4CF1A4DF523E}"/>
              </a:ext>
            </a:extLst>
          </p:cNvPr>
          <p:cNvSpPr txBox="1"/>
          <p:nvPr/>
        </p:nvSpPr>
        <p:spPr>
          <a:xfrm>
            <a:off x="9222621" y="3278957"/>
            <a:ext cx="2458802" cy="707886"/>
          </a:xfrm>
          <a:prstGeom prst="rect">
            <a:avLst/>
          </a:prstGeom>
          <a:noFill/>
        </p:spPr>
        <p:txBody>
          <a:bodyPr wrap="square" rtlCol="0">
            <a:spAutoFit/>
          </a:bodyPr>
          <a:lstStyle/>
          <a:p>
            <a:pPr algn="ctr"/>
            <a:r>
              <a:rPr lang="fr-FR" sz="2000" b="1" dirty="0">
                <a:solidFill>
                  <a:srgbClr val="E84525"/>
                </a:solidFill>
                <a:latin typeface="Arial" panose="020B0604020202020204" pitchFamily="34" charset="0"/>
                <a:cs typeface="Arial" panose="020B0604020202020204" pitchFamily="34" charset="0"/>
              </a:rPr>
              <a:t>ENTRETIEN </a:t>
            </a:r>
            <a:br>
              <a:rPr lang="fr-FR" sz="2000" b="1" dirty="0">
                <a:solidFill>
                  <a:srgbClr val="E84525"/>
                </a:solidFill>
                <a:latin typeface="Arial" panose="020B0604020202020204" pitchFamily="34" charset="0"/>
                <a:cs typeface="Arial" panose="020B0604020202020204" pitchFamily="34" charset="0"/>
              </a:rPr>
            </a:br>
            <a:r>
              <a:rPr lang="fr-FR" sz="2000" dirty="0">
                <a:solidFill>
                  <a:srgbClr val="E84525"/>
                </a:solidFill>
                <a:latin typeface="Arial" panose="020B0604020202020204" pitchFamily="34" charset="0"/>
                <a:cs typeface="Arial" panose="020B0604020202020204" pitchFamily="34" charset="0"/>
              </a:rPr>
              <a:t>FACULTATIF</a:t>
            </a:r>
          </a:p>
        </p:txBody>
      </p:sp>
      <p:sp>
        <p:nvSpPr>
          <p:cNvPr id="14" name="Rectangle à coins arrondis 34">
            <a:extLst>
              <a:ext uri="{FF2B5EF4-FFF2-40B4-BE49-F238E27FC236}">
                <a16:creationId xmlns:a16="http://schemas.microsoft.com/office/drawing/2014/main" id="{74847B9C-EF03-62E5-7DA5-5DCE7C627339}"/>
              </a:ext>
            </a:extLst>
          </p:cNvPr>
          <p:cNvSpPr/>
          <p:nvPr/>
        </p:nvSpPr>
        <p:spPr>
          <a:xfrm>
            <a:off x="4951480" y="2085264"/>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92;p15">
            <a:extLst>
              <a:ext uri="{FF2B5EF4-FFF2-40B4-BE49-F238E27FC236}">
                <a16:creationId xmlns:a16="http://schemas.microsoft.com/office/drawing/2014/main" id="{13D9F5C2-E98B-42E3-EFC7-BC59152B7294}"/>
              </a:ext>
            </a:extLst>
          </p:cNvPr>
          <p:cNvSpPr txBox="1"/>
          <p:nvPr/>
        </p:nvSpPr>
        <p:spPr>
          <a:xfrm>
            <a:off x="4328551" y="135787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2</a:t>
            </a:r>
            <a:endParaRPr dirty="0">
              <a:solidFill>
                <a:schemeClr val="bg1">
                  <a:lumMod val="85000"/>
                </a:schemeClr>
              </a:solidFill>
            </a:endParaRPr>
          </a:p>
        </p:txBody>
      </p:sp>
      <p:sp>
        <p:nvSpPr>
          <p:cNvPr id="16" name="Rectangle à coins arrondis 34">
            <a:extLst>
              <a:ext uri="{FF2B5EF4-FFF2-40B4-BE49-F238E27FC236}">
                <a16:creationId xmlns:a16="http://schemas.microsoft.com/office/drawing/2014/main" id="{4EEB536D-073D-E804-B7AC-6712224E500B}"/>
              </a:ext>
            </a:extLst>
          </p:cNvPr>
          <p:cNvSpPr/>
          <p:nvPr/>
        </p:nvSpPr>
        <p:spPr>
          <a:xfrm>
            <a:off x="1016447" y="2120846"/>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3E512E3-A8D9-A497-4377-0A7022940605}"/>
              </a:ext>
            </a:extLst>
          </p:cNvPr>
          <p:cNvSpPr txBox="1"/>
          <p:nvPr/>
        </p:nvSpPr>
        <p:spPr>
          <a:xfrm>
            <a:off x="1007088" y="2305524"/>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CANDIDATER</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EN LIGNE</a:t>
            </a:r>
          </a:p>
        </p:txBody>
      </p:sp>
      <p:sp>
        <p:nvSpPr>
          <p:cNvPr id="18" name="Google Shape;92;p15">
            <a:extLst>
              <a:ext uri="{FF2B5EF4-FFF2-40B4-BE49-F238E27FC236}">
                <a16:creationId xmlns:a16="http://schemas.microsoft.com/office/drawing/2014/main" id="{17ABBED1-4072-2F7F-D1E8-522D7833B5D0}"/>
              </a:ext>
            </a:extLst>
          </p:cNvPr>
          <p:cNvSpPr txBox="1"/>
          <p:nvPr/>
        </p:nvSpPr>
        <p:spPr>
          <a:xfrm>
            <a:off x="393518" y="1393461"/>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1</a:t>
            </a:r>
            <a:endParaRPr dirty="0">
              <a:solidFill>
                <a:schemeClr val="bg1">
                  <a:lumMod val="85000"/>
                </a:schemeClr>
              </a:solidFill>
            </a:endParaRPr>
          </a:p>
        </p:txBody>
      </p:sp>
      <p:sp>
        <p:nvSpPr>
          <p:cNvPr id="19" name="Chevron 15">
            <a:extLst>
              <a:ext uri="{FF2B5EF4-FFF2-40B4-BE49-F238E27FC236}">
                <a16:creationId xmlns:a16="http://schemas.microsoft.com/office/drawing/2014/main" id="{A6D87240-3072-CB2A-6D87-33A7890A0D73}"/>
              </a:ext>
            </a:extLst>
          </p:cNvPr>
          <p:cNvSpPr/>
          <p:nvPr/>
        </p:nvSpPr>
        <p:spPr>
          <a:xfrm>
            <a:off x="8003284" y="3478695"/>
            <a:ext cx="522515" cy="537883"/>
          </a:xfrm>
          <a:prstGeom prst="chevron">
            <a:avLst/>
          </a:prstGeom>
          <a:pattFill prst="smConfetti">
            <a:fgClr>
              <a:srgbClr val="E8432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Google Shape;256;p34">
            <a:extLst>
              <a:ext uri="{FF2B5EF4-FFF2-40B4-BE49-F238E27FC236}">
                <a16:creationId xmlns:a16="http://schemas.microsoft.com/office/drawing/2014/main" id="{790DB332-9AF0-6028-9BEB-D2C2C10221E2}"/>
              </a:ext>
            </a:extLst>
          </p:cNvPr>
          <p:cNvSpPr txBox="1"/>
          <p:nvPr/>
        </p:nvSpPr>
        <p:spPr>
          <a:xfrm>
            <a:off x="6172154" y="5973636"/>
            <a:ext cx="1725300"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dirty="0">
                <a:solidFill>
                  <a:srgbClr val="E84525"/>
                </a:solidFill>
                <a:latin typeface="Arial" panose="020B0604020202020204" pitchFamily="34" charset="0"/>
                <a:cs typeface="Arial" panose="020B0604020202020204" pitchFamily="34" charset="0"/>
              </a:rPr>
              <a:t>Félicitations !</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cxnSp>
        <p:nvCxnSpPr>
          <p:cNvPr id="21" name="Google Shape;254;p34">
            <a:extLst>
              <a:ext uri="{FF2B5EF4-FFF2-40B4-BE49-F238E27FC236}">
                <a16:creationId xmlns:a16="http://schemas.microsoft.com/office/drawing/2014/main" id="{311B88FD-3F21-9E1A-772F-E7C1DB7E1107}"/>
              </a:ext>
            </a:extLst>
          </p:cNvPr>
          <p:cNvCxnSpPr/>
          <p:nvPr/>
        </p:nvCxnSpPr>
        <p:spPr>
          <a:xfrm>
            <a:off x="3943081" y="4104733"/>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22" name="Google Shape;256;p34">
            <a:extLst>
              <a:ext uri="{FF2B5EF4-FFF2-40B4-BE49-F238E27FC236}">
                <a16:creationId xmlns:a16="http://schemas.microsoft.com/office/drawing/2014/main" id="{0331D4DC-0DDA-F905-F713-7F9C60F15B59}"/>
              </a:ext>
            </a:extLst>
          </p:cNvPr>
          <p:cNvSpPr txBox="1"/>
          <p:nvPr/>
        </p:nvSpPr>
        <p:spPr>
          <a:xfrm>
            <a:off x="3797266" y="4677215"/>
            <a:ext cx="385802"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dirty="0">
                <a:solidFill>
                  <a:srgbClr val="E84525"/>
                </a:solidFill>
                <a:latin typeface="+mn-lt"/>
                <a:sym typeface="Wingdings" pitchFamily="2" charset="2"/>
              </a:rPr>
              <a:t></a:t>
            </a:r>
            <a:endParaRPr sz="1600" b="1" i="0" u="none" strike="noStrike" cap="none" dirty="0">
              <a:solidFill>
                <a:srgbClr val="E84525"/>
              </a:solidFill>
              <a:latin typeface="+mn-lt"/>
              <a:sym typeface="Arial"/>
            </a:endParaRPr>
          </a:p>
        </p:txBody>
      </p:sp>
      <p:sp>
        <p:nvSpPr>
          <p:cNvPr id="23" name="Google Shape;92;p15">
            <a:extLst>
              <a:ext uri="{FF2B5EF4-FFF2-40B4-BE49-F238E27FC236}">
                <a16:creationId xmlns:a16="http://schemas.microsoft.com/office/drawing/2014/main" id="{1A308080-A76D-0FFE-7AC5-2EF0F5F11A4F}"/>
              </a:ext>
            </a:extLst>
          </p:cNvPr>
          <p:cNvSpPr txBox="1"/>
          <p:nvPr/>
        </p:nvSpPr>
        <p:spPr>
          <a:xfrm>
            <a:off x="8548995" y="234332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alpha val="50000"/>
                  </a:schemeClr>
                </a:solidFill>
                <a:latin typeface="Arial"/>
                <a:ea typeface="Arial"/>
                <a:cs typeface="Arial"/>
                <a:sym typeface="Arial"/>
              </a:rPr>
              <a:t>3</a:t>
            </a:r>
            <a:endParaRPr dirty="0">
              <a:solidFill>
                <a:schemeClr val="bg1">
                  <a:lumMod val="85000"/>
                  <a:alpha val="50000"/>
                </a:schemeClr>
              </a:solidFill>
            </a:endParaRPr>
          </a:p>
        </p:txBody>
      </p:sp>
      <p:sp>
        <p:nvSpPr>
          <p:cNvPr id="37" name="ZoneTexte 36">
            <a:extLst>
              <a:ext uri="{FF2B5EF4-FFF2-40B4-BE49-F238E27FC236}">
                <a16:creationId xmlns:a16="http://schemas.microsoft.com/office/drawing/2014/main" id="{E1E1818C-CD37-CA17-4078-1B19AD28C091}"/>
              </a:ext>
            </a:extLst>
          </p:cNvPr>
          <p:cNvSpPr txBox="1"/>
          <p:nvPr/>
        </p:nvSpPr>
        <p:spPr>
          <a:xfrm>
            <a:off x="5061020" y="2313263"/>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SÉLECTION</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SUR DOSSIER</a:t>
            </a:r>
          </a:p>
        </p:txBody>
      </p:sp>
      <p:cxnSp>
        <p:nvCxnSpPr>
          <p:cNvPr id="39" name="Connecteur en angle 21">
            <a:extLst>
              <a:ext uri="{FF2B5EF4-FFF2-40B4-BE49-F238E27FC236}">
                <a16:creationId xmlns:a16="http://schemas.microsoft.com/office/drawing/2014/main" id="{C0FC7808-2DA2-B5AA-194A-BD1CF6571CA5}"/>
              </a:ext>
            </a:extLst>
          </p:cNvPr>
          <p:cNvCxnSpPr>
            <a:cxnSpLocks/>
            <a:endCxn id="38" idx="1"/>
          </p:cNvCxnSpPr>
          <p:nvPr/>
        </p:nvCxnSpPr>
        <p:spPr>
          <a:xfrm rot="16200000" flipH="1">
            <a:off x="5257285" y="4539330"/>
            <a:ext cx="1085684" cy="216489"/>
          </a:xfrm>
          <a:prstGeom prst="bentConnector2">
            <a:avLst/>
          </a:prstGeom>
          <a:ln>
            <a:solidFill>
              <a:srgbClr val="E8442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Connecteur en angle 23">
            <a:extLst>
              <a:ext uri="{FF2B5EF4-FFF2-40B4-BE49-F238E27FC236}">
                <a16:creationId xmlns:a16="http://schemas.microsoft.com/office/drawing/2014/main" id="{1432BA70-95C7-DAF6-3655-C5B5D05595C4}"/>
              </a:ext>
            </a:extLst>
          </p:cNvPr>
          <p:cNvCxnSpPr>
            <a:cxnSpLocks/>
            <a:stCxn id="5" idx="1"/>
            <a:endCxn id="38" idx="3"/>
          </p:cNvCxnSpPr>
          <p:nvPr/>
        </p:nvCxnSpPr>
        <p:spPr>
          <a:xfrm rot="10800000">
            <a:off x="8367175" y="5375932"/>
            <a:ext cx="767757" cy="1016902"/>
          </a:xfrm>
          <a:prstGeom prst="bentConnector3">
            <a:avLst/>
          </a:prstGeom>
          <a:ln>
            <a:solidFill>
              <a:srgbClr val="E8442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Google Shape;254;p34">
            <a:extLst>
              <a:ext uri="{FF2B5EF4-FFF2-40B4-BE49-F238E27FC236}">
                <a16:creationId xmlns:a16="http://schemas.microsoft.com/office/drawing/2014/main" id="{F5177EEC-867E-A5E6-FC13-9E811E0486D5}"/>
              </a:ext>
            </a:extLst>
          </p:cNvPr>
          <p:cNvCxnSpPr/>
          <p:nvPr/>
        </p:nvCxnSpPr>
        <p:spPr>
          <a:xfrm>
            <a:off x="6097952" y="5636142"/>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24" name="Titre 1">
            <a:extLst>
              <a:ext uri="{FF2B5EF4-FFF2-40B4-BE49-F238E27FC236}">
                <a16:creationId xmlns:a16="http://schemas.microsoft.com/office/drawing/2014/main" id="{5A770567-9757-4755-ACC6-1537A732588E}"/>
              </a:ext>
            </a:extLst>
          </p:cNvPr>
          <p:cNvSpPr txBox="1">
            <a:spLocks/>
          </p:cNvSpPr>
          <p:nvPr/>
        </p:nvSpPr>
        <p:spPr>
          <a:xfrm>
            <a:off x="816497" y="751033"/>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a:t>
            </a:r>
          </a:p>
        </p:txBody>
      </p:sp>
    </p:spTree>
    <p:extLst>
      <p:ext uri="{BB962C8B-B14F-4D97-AF65-F5344CB8AC3E}">
        <p14:creationId xmlns:p14="http://schemas.microsoft.com/office/powerpoint/2010/main" val="388619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748632" y="824423"/>
            <a:ext cx="54567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4324"/>
              </a:buClr>
              <a:buSzPts val="3200"/>
              <a:buFont typeface="Arial"/>
              <a:buNone/>
            </a:pPr>
            <a:r>
              <a:rPr lang="fr-FR" dirty="0"/>
              <a:t>Quel domaine d’expérience professionnelle ?</a:t>
            </a:r>
            <a:endParaRPr dirty="0"/>
          </a:p>
        </p:txBody>
      </p:sp>
      <p:sp>
        <p:nvSpPr>
          <p:cNvPr id="201" name="Google Shape;201;p25"/>
          <p:cNvSpPr/>
          <p:nvPr/>
        </p:nvSpPr>
        <p:spPr>
          <a:xfrm>
            <a:off x="6557319" y="0"/>
            <a:ext cx="5634681" cy="6858000"/>
          </a:xfrm>
          <a:prstGeom prst="rect">
            <a:avLst/>
          </a:prstGeom>
          <a:solidFill>
            <a:srgbClr val="E845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sp>
        <p:nvSpPr>
          <p:cNvPr id="203" name="Google Shape;203;p25"/>
          <p:cNvSpPr txBox="1"/>
          <p:nvPr/>
        </p:nvSpPr>
        <p:spPr>
          <a:xfrm>
            <a:off x="7002576" y="1487204"/>
            <a:ext cx="4744165" cy="471765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1200"/>
              </a:spcBef>
              <a:spcAft>
                <a:spcPts val="0"/>
              </a:spcAft>
              <a:buClr>
                <a:schemeClr val="lt1"/>
              </a:buClr>
              <a:buSzPts val="1600"/>
              <a:buFont typeface="Arial"/>
              <a:buNone/>
            </a:pPr>
            <a:r>
              <a:rPr lang="fr-FR" sz="2000" b="0" i="0" u="none" strike="noStrike" cap="none" dirty="0">
                <a:solidFill>
                  <a:schemeClr val="lt1"/>
                </a:solidFill>
                <a:latin typeface="Arial"/>
                <a:ea typeface="Arial"/>
                <a:cs typeface="Arial"/>
                <a:sym typeface="Arial"/>
              </a:rPr>
              <a:t>Gestion de l’eau, de l’assainissement, des déchets, hydrogéologie, hydrologie, hydraulique urbaine, promotion à l’hygiène, métiers de la santé publique &amp; épidémiologie.</a:t>
            </a:r>
          </a:p>
          <a:p>
            <a:pPr marL="0" marR="0" lvl="0" indent="0" algn="l" rtl="0">
              <a:lnSpc>
                <a:spcPct val="90000"/>
              </a:lnSpc>
              <a:spcBef>
                <a:spcPts val="1200"/>
              </a:spcBef>
              <a:spcAft>
                <a:spcPts val="0"/>
              </a:spcAft>
              <a:buClr>
                <a:schemeClr val="lt1"/>
              </a:buClr>
              <a:buSzPts val="1600"/>
              <a:buFont typeface="Arial"/>
              <a:buNone/>
            </a:pPr>
            <a:r>
              <a:rPr lang="fr-FR" sz="2000" b="1" i="0" u="none" strike="noStrike" cap="none" dirty="0">
                <a:solidFill>
                  <a:schemeClr val="lt1"/>
                </a:solidFill>
                <a:latin typeface="Arial"/>
                <a:ea typeface="Arial"/>
                <a:cs typeface="Arial"/>
                <a:sym typeface="Arial"/>
              </a:rPr>
              <a:t>Autres domaines techniques : </a:t>
            </a:r>
            <a:r>
              <a:rPr lang="fr-FR" sz="2000" b="0" i="0" u="none" strike="noStrike" cap="none" dirty="0">
                <a:solidFill>
                  <a:schemeClr val="lt1"/>
                </a:solidFill>
                <a:latin typeface="Arial"/>
                <a:ea typeface="Arial"/>
                <a:cs typeface="Arial"/>
                <a:sym typeface="Arial"/>
              </a:rPr>
              <a:t>logistique en solidarité internationale, agronomie, génie civil, environnement, aménagement urbain, biologie médicale &amp; microbiologie, physique chimie…</a:t>
            </a:r>
            <a:endParaRPr lang="fr-FR" sz="18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1400"/>
              <a:buFont typeface="Arial"/>
              <a:buNone/>
            </a:pPr>
            <a:endParaRPr lang="fr-FR" b="1" dirty="0">
              <a:solidFill>
                <a:schemeClr val="lt1"/>
              </a:solidFill>
            </a:endParaRPr>
          </a:p>
          <a:p>
            <a:pPr marL="0" marR="0" lvl="0" indent="0" algn="l" rtl="0">
              <a:lnSpc>
                <a:spcPct val="90000"/>
              </a:lnSpc>
              <a:spcBef>
                <a:spcPts val="0"/>
              </a:spcBef>
              <a:spcAft>
                <a:spcPts val="0"/>
              </a:spcAft>
              <a:buClr>
                <a:schemeClr val="lt1"/>
              </a:buClr>
              <a:buSzPts val="1400"/>
              <a:buFont typeface="Arial"/>
              <a:buNone/>
            </a:pPr>
            <a:endParaRPr lang="fr-FR" b="1" dirty="0">
              <a:solidFill>
                <a:schemeClr val="lt1"/>
              </a:solidFill>
            </a:endParaRPr>
          </a:p>
          <a:p>
            <a:pPr marL="0" marR="0" lvl="0" indent="0" algn="l" rtl="0">
              <a:lnSpc>
                <a:spcPct val="90000"/>
              </a:lnSpc>
              <a:spcBef>
                <a:spcPts val="0"/>
              </a:spcBef>
              <a:spcAft>
                <a:spcPts val="0"/>
              </a:spcAft>
              <a:buClr>
                <a:schemeClr val="lt1"/>
              </a:buClr>
              <a:buSzPts val="1400"/>
              <a:buFont typeface="Arial"/>
              <a:buNone/>
            </a:pPr>
            <a:r>
              <a:rPr lang="fr-FR" sz="1600" b="1" dirty="0">
                <a:solidFill>
                  <a:schemeClr val="lt1"/>
                </a:solidFill>
                <a:latin typeface="Arial"/>
                <a:ea typeface="Arial"/>
                <a:cs typeface="Arial"/>
                <a:sym typeface="Arial"/>
              </a:rPr>
              <a:t>Age : </a:t>
            </a:r>
            <a:r>
              <a:rPr lang="fr-FR" sz="1600" dirty="0">
                <a:solidFill>
                  <a:schemeClr val="lt1"/>
                </a:solidFill>
                <a:latin typeface="Arial"/>
                <a:ea typeface="Arial"/>
                <a:cs typeface="Arial"/>
                <a:sym typeface="Arial"/>
              </a:rPr>
              <a:t>22 ans minimum </a:t>
            </a:r>
            <a:br>
              <a:rPr lang="fr-FR" sz="1600" dirty="0">
                <a:solidFill>
                  <a:schemeClr val="lt1"/>
                </a:solidFill>
                <a:latin typeface="Arial"/>
                <a:ea typeface="Arial"/>
                <a:cs typeface="Arial"/>
                <a:sym typeface="Arial"/>
              </a:rPr>
            </a:br>
            <a:endParaRPr sz="1600"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1400"/>
              <a:buFont typeface="Arial"/>
              <a:buNone/>
            </a:pPr>
            <a:r>
              <a:rPr lang="fr-FR" sz="1600" b="1" dirty="0">
                <a:solidFill>
                  <a:schemeClr val="lt1"/>
                </a:solidFill>
                <a:latin typeface="Arial"/>
                <a:ea typeface="Arial"/>
                <a:cs typeface="Arial"/>
                <a:sym typeface="Arial"/>
              </a:rPr>
              <a:t>Sont particulièrement appréciées : </a:t>
            </a:r>
            <a:br>
              <a:rPr lang="fr-FR" sz="1600" dirty="0">
                <a:solidFill>
                  <a:schemeClr val="lt1"/>
                </a:solidFill>
                <a:latin typeface="Arial"/>
                <a:ea typeface="Arial"/>
                <a:cs typeface="Arial"/>
                <a:sym typeface="Arial"/>
              </a:rPr>
            </a:br>
            <a:r>
              <a:rPr lang="fr-FR" sz="1600" dirty="0">
                <a:solidFill>
                  <a:schemeClr val="lt1"/>
                </a:solidFill>
                <a:latin typeface="Arial"/>
                <a:ea typeface="Arial"/>
                <a:cs typeface="Arial"/>
                <a:sym typeface="Arial"/>
              </a:rPr>
              <a:t>engagement associatif, expériences à l’</a:t>
            </a:r>
            <a:r>
              <a:rPr lang="fr-FR" sz="1600" dirty="0" err="1">
                <a:solidFill>
                  <a:schemeClr val="lt1"/>
                </a:solidFill>
                <a:latin typeface="Arial"/>
                <a:ea typeface="Arial"/>
                <a:cs typeface="Arial"/>
                <a:sym typeface="Arial"/>
              </a:rPr>
              <a:t>étranger</a:t>
            </a:r>
            <a:r>
              <a:rPr lang="fr-FR" sz="1600" dirty="0">
                <a:solidFill>
                  <a:schemeClr val="lt1"/>
                </a:solidFill>
                <a:latin typeface="Arial"/>
                <a:ea typeface="Arial"/>
                <a:cs typeface="Arial"/>
                <a:sym typeface="Arial"/>
              </a:rPr>
              <a:t>, attestation de Prévention et Secours Civiques de Niveau 1 (PSC1), permis B, niveau d’anglais B2, bonne maitrise d’Excel</a:t>
            </a:r>
            <a:endParaRPr sz="1600" dirty="0"/>
          </a:p>
          <a:p>
            <a:pPr marL="0" marR="0" lvl="0" indent="0" algn="l" rtl="0">
              <a:lnSpc>
                <a:spcPct val="90000"/>
              </a:lnSpc>
              <a:spcBef>
                <a:spcPts val="0"/>
              </a:spcBef>
              <a:spcAft>
                <a:spcPts val="0"/>
              </a:spcAft>
              <a:buClr>
                <a:schemeClr val="dk1"/>
              </a:buClr>
              <a:buSzPts val="1400"/>
              <a:buFont typeface="Calibri"/>
              <a:buNone/>
            </a:pPr>
            <a:endParaRPr sz="1600" dirty="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662066" y="311956"/>
            <a:ext cx="10515600" cy="1325700"/>
          </a:xfrm>
          <a:prstGeom prst="rect">
            <a:avLst/>
          </a:prstGeom>
          <a:noFill/>
          <a:ln>
            <a:noFill/>
          </a:ln>
        </p:spPr>
        <p:txBody>
          <a:bodyPr spcFirstLastPara="1" wrap="square" lIns="91425" tIns="45700" rIns="91425" bIns="45700" anchor="ctr" anchorCtr="0">
            <a:normAutofit/>
          </a:bodyPr>
          <a:lstStyle/>
          <a:p>
            <a:r>
              <a:rPr lang="fr-FR" dirty="0"/>
              <a:t>Le programme</a:t>
            </a:r>
            <a:endParaRPr dirty="0"/>
          </a:p>
        </p:txBody>
      </p:sp>
      <p:sp>
        <p:nvSpPr>
          <p:cNvPr id="150" name="Google Shape;150;p21"/>
          <p:cNvSpPr/>
          <p:nvPr/>
        </p:nvSpPr>
        <p:spPr>
          <a:xfrm>
            <a:off x="720875" y="2461261"/>
            <a:ext cx="7896183" cy="400111"/>
          </a:xfrm>
          <a:prstGeom prst="rect">
            <a:avLst/>
          </a:prstGeom>
          <a:solidFill>
            <a:schemeClr val="lt1"/>
          </a:solidFill>
          <a:ln>
            <a:noFill/>
          </a:ln>
        </p:spPr>
        <p:txBody>
          <a:bodyPr spcFirstLastPara="1" wrap="square" lIns="91425" tIns="45700" rIns="91425" bIns="45700" anchor="ctr" anchorCtr="0">
            <a:noAutofit/>
          </a:bodyPr>
          <a:lstStyle/>
          <a:p>
            <a:r>
              <a:rPr lang="fr-FR" sz="1600" dirty="0">
                <a:solidFill>
                  <a:schemeClr val="tx1"/>
                </a:solidFill>
                <a:latin typeface="+mn-lt"/>
                <a:cs typeface="Arial" panose="020B0604020202020204" pitchFamily="34" charset="0"/>
              </a:rPr>
              <a:t>1. </a:t>
            </a:r>
            <a:r>
              <a:rPr lang="fr-FR" sz="1600" spc="-30" dirty="0">
                <a:solidFill>
                  <a:schemeClr val="tx1"/>
                </a:solidFill>
                <a:effectLst/>
                <a:latin typeface="+mn-lt"/>
                <a:ea typeface="Times New Roman" panose="02020603050405020304" pitchFamily="18" charset="0"/>
                <a:cs typeface="Arial" panose="020B0604020202020204" pitchFamily="34" charset="0"/>
              </a:rPr>
              <a:t>Concevoir et piloter un projet Eau, hygiène et assainissement (EHA) en contexte humanitaire </a:t>
            </a:r>
            <a:endParaRPr lang="fr-FR" sz="1600" dirty="0">
              <a:solidFill>
                <a:schemeClr val="tx1"/>
              </a:solidFill>
              <a:latin typeface="+mn-lt"/>
              <a:cs typeface="Arial" panose="020B0604020202020204" pitchFamily="34" charset="0"/>
            </a:endParaRPr>
          </a:p>
        </p:txBody>
      </p:sp>
      <p:sp>
        <p:nvSpPr>
          <p:cNvPr id="16" name="Google Shape;150;p21">
            <a:extLst>
              <a:ext uri="{FF2B5EF4-FFF2-40B4-BE49-F238E27FC236}">
                <a16:creationId xmlns:a16="http://schemas.microsoft.com/office/drawing/2014/main" id="{AADC1C7F-8654-397E-5409-088004859F8A}"/>
              </a:ext>
            </a:extLst>
          </p:cNvPr>
          <p:cNvSpPr/>
          <p:nvPr/>
        </p:nvSpPr>
        <p:spPr>
          <a:xfrm>
            <a:off x="720874" y="3725318"/>
            <a:ext cx="7896183" cy="424057"/>
          </a:xfrm>
          <a:prstGeom prst="rect">
            <a:avLst/>
          </a:prstGeom>
          <a:solidFill>
            <a:schemeClr val="lt1"/>
          </a:solidFill>
          <a:ln>
            <a:noFill/>
          </a:ln>
        </p:spPr>
        <p:txBody>
          <a:bodyPr spcFirstLastPara="1" wrap="square" lIns="91425" tIns="45700" rIns="91425" bIns="45700" anchor="ctr" anchorCtr="0">
            <a:noAutofit/>
          </a:bodyPr>
          <a:lstStyle/>
          <a:p>
            <a:r>
              <a:rPr lang="fr-FR" sz="1600" dirty="0">
                <a:solidFill>
                  <a:schemeClr val="tx1"/>
                </a:solidFill>
                <a:latin typeface="+mn-lt"/>
                <a:cs typeface="Arial" panose="020B0604020202020204" pitchFamily="34" charset="0"/>
              </a:rPr>
              <a:t>3. </a:t>
            </a:r>
            <a:r>
              <a:rPr lang="fr-FR" sz="1600" spc="-30" dirty="0">
                <a:solidFill>
                  <a:schemeClr val="tx1"/>
                </a:solidFill>
                <a:effectLst/>
                <a:latin typeface="+mn-lt"/>
                <a:ea typeface="Times New Roman" panose="02020603050405020304" pitchFamily="18" charset="0"/>
                <a:cs typeface="Arial" panose="020B0604020202020204" pitchFamily="34" charset="0"/>
              </a:rPr>
              <a:t>Promouvoir la santé et favoriser la participation communautaire en contexte humanitaire </a:t>
            </a:r>
            <a:r>
              <a:rPr lang="fr-FR" sz="1200" b="0" i="0" u="none" strike="noStrike" dirty="0">
                <a:solidFill>
                  <a:srgbClr val="444444"/>
                </a:solidFill>
                <a:effectLst/>
                <a:latin typeface="+mn-lt"/>
              </a:rPr>
              <a:t>Lutter contre les maladies hydriques et répondre aux épidémies dans l'humanitaire (5 jours). </a:t>
            </a:r>
            <a:r>
              <a:rPr lang="fr-FR" sz="1200" b="0" i="0" u="none" strike="noStrike" dirty="0">
                <a:solidFill>
                  <a:srgbClr val="444444"/>
                </a:solidFill>
                <a:effectLst/>
                <a:latin typeface="+mn-lt"/>
                <a:cs typeface="Arial" panose="020B0604020202020204" pitchFamily="34" charset="0"/>
              </a:rPr>
              <a:t>Promouvoir l'hygiène et favoriser la participation communautaire (8 jours)</a:t>
            </a:r>
            <a:endParaRPr lang="fr-FR" sz="1200" dirty="0">
              <a:solidFill>
                <a:schemeClr val="tx1"/>
              </a:solidFill>
              <a:effectLst/>
              <a:latin typeface="+mn-lt"/>
              <a:ea typeface="Calibri" panose="020F0502020204030204" pitchFamily="34" charset="0"/>
              <a:cs typeface="Arial" panose="020B0604020202020204" pitchFamily="34" charset="0"/>
            </a:endParaRPr>
          </a:p>
        </p:txBody>
      </p:sp>
      <p:sp>
        <p:nvSpPr>
          <p:cNvPr id="17" name="Google Shape;150;p21">
            <a:extLst>
              <a:ext uri="{FF2B5EF4-FFF2-40B4-BE49-F238E27FC236}">
                <a16:creationId xmlns:a16="http://schemas.microsoft.com/office/drawing/2014/main" id="{C8B518BF-EDD4-5536-FCE8-79CEFC2466BD}"/>
              </a:ext>
            </a:extLst>
          </p:cNvPr>
          <p:cNvSpPr/>
          <p:nvPr/>
        </p:nvSpPr>
        <p:spPr>
          <a:xfrm>
            <a:off x="720875" y="3069915"/>
            <a:ext cx="7756698" cy="400110"/>
          </a:xfrm>
          <a:prstGeom prst="rect">
            <a:avLst/>
          </a:prstGeom>
          <a:solidFill>
            <a:schemeClr val="lt1"/>
          </a:solidFill>
          <a:ln>
            <a:noFill/>
          </a:ln>
        </p:spPr>
        <p:txBody>
          <a:bodyPr spcFirstLastPara="1" wrap="square" lIns="91425" tIns="45700" rIns="91425" bIns="45700" anchor="ctr" anchorCtr="0">
            <a:noAutofit/>
          </a:bodyPr>
          <a:lstStyle/>
          <a:p>
            <a:r>
              <a:rPr lang="fr-FR" sz="1600" dirty="0">
                <a:solidFill>
                  <a:schemeClr val="tx1"/>
                </a:solidFill>
                <a:latin typeface="+mn-lt"/>
                <a:cs typeface="Arial" panose="020B0604020202020204" pitchFamily="34" charset="0"/>
              </a:rPr>
              <a:t>2. </a:t>
            </a:r>
            <a:r>
              <a:rPr lang="fr-FR" sz="1600" spc="-30" dirty="0">
                <a:solidFill>
                  <a:schemeClr val="tx1"/>
                </a:solidFill>
                <a:effectLst/>
                <a:latin typeface="+mn-lt"/>
                <a:ea typeface="Times New Roman" panose="02020603050405020304" pitchFamily="18" charset="0"/>
                <a:cs typeface="Arial" panose="020B0604020202020204" pitchFamily="34" charset="0"/>
              </a:rPr>
              <a:t>Coordonner les ressources humaines, matérielles et financières nécessaires à la mise en œuvre de projets EHA</a:t>
            </a:r>
            <a:endParaRPr lang="fr-FR" sz="1600" dirty="0">
              <a:solidFill>
                <a:schemeClr val="tx1"/>
              </a:solidFill>
              <a:effectLst/>
              <a:latin typeface="+mn-lt"/>
              <a:ea typeface="Calibri" panose="020F0502020204030204" pitchFamily="34" charset="0"/>
              <a:cs typeface="Arial" panose="020B0604020202020204" pitchFamily="34" charset="0"/>
            </a:endParaRPr>
          </a:p>
        </p:txBody>
      </p:sp>
      <p:sp>
        <p:nvSpPr>
          <p:cNvPr id="18" name="Google Shape;150;p21">
            <a:extLst>
              <a:ext uri="{FF2B5EF4-FFF2-40B4-BE49-F238E27FC236}">
                <a16:creationId xmlns:a16="http://schemas.microsoft.com/office/drawing/2014/main" id="{3352B82C-7E2A-B003-8381-08FC23222759}"/>
              </a:ext>
            </a:extLst>
          </p:cNvPr>
          <p:cNvSpPr/>
          <p:nvPr/>
        </p:nvSpPr>
        <p:spPr>
          <a:xfrm>
            <a:off x="720873" y="4936318"/>
            <a:ext cx="7446733" cy="1325701"/>
          </a:xfrm>
          <a:prstGeom prst="rect">
            <a:avLst/>
          </a:prstGeom>
          <a:solidFill>
            <a:schemeClr val="lt1"/>
          </a:solidFill>
          <a:ln>
            <a:noFill/>
          </a:ln>
        </p:spPr>
        <p:txBody>
          <a:bodyPr spcFirstLastPara="1" wrap="square" lIns="91425" tIns="45700" rIns="91425" bIns="45700" anchor="ctr" anchorCtr="0">
            <a:noAutofit/>
          </a:bodyPr>
          <a:lstStyle/>
          <a:p>
            <a:r>
              <a:rPr lang="fr-FR" sz="1600" dirty="0">
                <a:solidFill>
                  <a:srgbClr val="333331"/>
                </a:solidFill>
                <a:latin typeface="Arial" panose="020B0604020202020204" pitchFamily="34" charset="0"/>
                <a:cs typeface="Arial" panose="020B0604020202020204" pitchFamily="34" charset="0"/>
                <a:sym typeface="Arial"/>
              </a:rPr>
              <a:t>5. </a:t>
            </a:r>
            <a:r>
              <a:rPr lang="fr-FR" sz="1600" b="1" dirty="0">
                <a:solidFill>
                  <a:srgbClr val="333331"/>
                </a:solidFill>
                <a:latin typeface="Arial" panose="020B0604020202020204" pitchFamily="34" charset="0"/>
                <a:cs typeface="Arial" panose="020B0604020202020204" pitchFamily="34" charset="0"/>
                <a:sym typeface="Arial"/>
              </a:rPr>
              <a:t>Compétences transversales </a:t>
            </a:r>
            <a:r>
              <a:rPr lang="fr-FR" sz="1600" dirty="0">
                <a:solidFill>
                  <a:srgbClr val="333331"/>
                </a:solidFill>
                <a:latin typeface="Arial" panose="020B0604020202020204" pitchFamily="34" charset="0"/>
                <a:cs typeface="Arial" panose="020B0604020202020204" pitchFamily="34" charset="0"/>
                <a:sym typeface="Arial"/>
              </a:rPr>
              <a:t>I</a:t>
            </a:r>
            <a:r>
              <a:rPr lang="fr-FR" sz="1600" dirty="0">
                <a:latin typeface="Arial" panose="020B0604020202020204" pitchFamily="34" charset="0"/>
                <a:cs typeface="Arial" panose="020B0604020202020204" pitchFamily="34" charset="0"/>
              </a:rPr>
              <a:t>nformatique, anglais, simulations de mission humanitaire grandeur nature,</a:t>
            </a:r>
            <a:r>
              <a:rPr lang="fr-FR" sz="1600" b="0" dirty="0">
                <a:effectLst/>
                <a:latin typeface="Arial" panose="020B0604020202020204" pitchFamily="34" charset="0"/>
                <a:cs typeface="Arial" panose="020B0604020202020204" pitchFamily="34" charset="0"/>
              </a:rPr>
              <a:t> accompagnement au projet professionnel </a:t>
            </a:r>
            <a:endParaRPr sz="1600" dirty="0">
              <a:solidFill>
                <a:srgbClr val="333331"/>
              </a:solidFill>
              <a:latin typeface="Arial" panose="020B0604020202020204" pitchFamily="34" charset="0"/>
              <a:cs typeface="Arial" panose="020B0604020202020204" pitchFamily="34" charset="0"/>
              <a:sym typeface="Arial"/>
            </a:endParaRPr>
          </a:p>
        </p:txBody>
      </p:sp>
      <p:sp>
        <p:nvSpPr>
          <p:cNvPr id="19" name="Google Shape;150;p21">
            <a:extLst>
              <a:ext uri="{FF2B5EF4-FFF2-40B4-BE49-F238E27FC236}">
                <a16:creationId xmlns:a16="http://schemas.microsoft.com/office/drawing/2014/main" id="{50EFF002-730D-1802-DC47-C2424C4FD1CD}"/>
              </a:ext>
            </a:extLst>
          </p:cNvPr>
          <p:cNvSpPr/>
          <p:nvPr/>
        </p:nvSpPr>
        <p:spPr>
          <a:xfrm>
            <a:off x="720874" y="4351080"/>
            <a:ext cx="7896182" cy="839879"/>
          </a:xfrm>
          <a:prstGeom prst="rect">
            <a:avLst/>
          </a:prstGeom>
          <a:solidFill>
            <a:schemeClr val="lt1"/>
          </a:solidFill>
          <a:ln>
            <a:noFill/>
          </a:ln>
        </p:spPr>
        <p:txBody>
          <a:bodyPr spcFirstLastPara="1" wrap="square" lIns="91425" tIns="45700" rIns="91425" bIns="45700" anchor="ctr" anchorCtr="0">
            <a:noAutofit/>
          </a:bodyPr>
          <a:lstStyle/>
          <a:p>
            <a:r>
              <a:rPr lang="fr-FR" sz="1600" dirty="0">
                <a:solidFill>
                  <a:schemeClr val="tx1"/>
                </a:solidFill>
                <a:latin typeface="+mn-lt"/>
                <a:cs typeface="Arial" panose="020B0604020202020204" pitchFamily="34" charset="0"/>
              </a:rPr>
              <a:t>4. </a:t>
            </a:r>
            <a:r>
              <a:rPr lang="fr-FR" sz="1600" spc="-30" dirty="0">
                <a:solidFill>
                  <a:schemeClr val="tx1"/>
                </a:solidFill>
                <a:effectLst/>
                <a:latin typeface="+mn-lt"/>
                <a:ea typeface="Times New Roman" panose="02020603050405020304" pitchFamily="18" charset="0"/>
                <a:cs typeface="Arial" panose="020B0604020202020204" pitchFamily="34" charset="0"/>
              </a:rPr>
              <a:t>Concevoir et mettre en œuvre les infrastructures d’eau potable et d’assainissement en contexte humanitaire </a:t>
            </a:r>
            <a:r>
              <a:rPr lang="fr-FR" sz="1200" b="0" i="0" u="none" strike="noStrike" dirty="0">
                <a:solidFill>
                  <a:srgbClr val="444444"/>
                </a:solidFill>
                <a:effectLst/>
                <a:latin typeface="Arial" panose="020B0604020202020204" pitchFamily="34" charset="0"/>
                <a:cs typeface="Arial" panose="020B0604020202020204" pitchFamily="34" charset="0"/>
              </a:rPr>
              <a:t>Evaluer la ressource en eau (16 jours). Exploiter, traiter et distribuer l’eau (17 jours). Gérer l’assainissement humanitaire (6 jours). Gérer une opération de construction dans un projet EHA (4 jours)</a:t>
            </a:r>
            <a:endParaRPr lang="fr-FR"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angle à coins arrondis 34">
            <a:extLst>
              <a:ext uri="{FF2B5EF4-FFF2-40B4-BE49-F238E27FC236}">
                <a16:creationId xmlns:a16="http://schemas.microsoft.com/office/drawing/2014/main" id="{5A9B5FA0-4273-BCD4-06C1-3742D56D1457}"/>
              </a:ext>
            </a:extLst>
          </p:cNvPr>
          <p:cNvSpPr/>
          <p:nvPr/>
        </p:nvSpPr>
        <p:spPr>
          <a:xfrm>
            <a:off x="9105277" y="2393472"/>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CF4CE247-3EF0-EDAB-B15E-42A0101CFF8D}"/>
              </a:ext>
            </a:extLst>
          </p:cNvPr>
          <p:cNvSpPr txBox="1"/>
          <p:nvPr/>
        </p:nvSpPr>
        <p:spPr>
          <a:xfrm>
            <a:off x="9092695" y="2461262"/>
            <a:ext cx="245880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16 jours</a:t>
            </a:r>
          </a:p>
        </p:txBody>
      </p:sp>
      <p:sp>
        <p:nvSpPr>
          <p:cNvPr id="22" name="Rectangle à coins arrondis 34">
            <a:extLst>
              <a:ext uri="{FF2B5EF4-FFF2-40B4-BE49-F238E27FC236}">
                <a16:creationId xmlns:a16="http://schemas.microsoft.com/office/drawing/2014/main" id="{43BA0A1E-B0EB-70EE-60EC-F1AC97334636}"/>
              </a:ext>
            </a:extLst>
          </p:cNvPr>
          <p:cNvSpPr/>
          <p:nvPr/>
        </p:nvSpPr>
        <p:spPr>
          <a:xfrm>
            <a:off x="9117859" y="3060862"/>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E44E0F59-22E1-2CB4-F22E-2C7838EBD67D}"/>
              </a:ext>
            </a:extLst>
          </p:cNvPr>
          <p:cNvSpPr txBox="1"/>
          <p:nvPr/>
        </p:nvSpPr>
        <p:spPr>
          <a:xfrm>
            <a:off x="9105277" y="3128652"/>
            <a:ext cx="245880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16 jours</a:t>
            </a:r>
          </a:p>
        </p:txBody>
      </p:sp>
      <p:sp>
        <p:nvSpPr>
          <p:cNvPr id="24" name="Rectangle à coins arrondis 34">
            <a:extLst>
              <a:ext uri="{FF2B5EF4-FFF2-40B4-BE49-F238E27FC236}">
                <a16:creationId xmlns:a16="http://schemas.microsoft.com/office/drawing/2014/main" id="{6FC21DAF-EF41-B775-42F6-6FAC8613FE55}"/>
              </a:ext>
            </a:extLst>
          </p:cNvPr>
          <p:cNvSpPr/>
          <p:nvPr/>
        </p:nvSpPr>
        <p:spPr>
          <a:xfrm>
            <a:off x="9130441" y="3739179"/>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4EEC3D00-A3B0-5353-93B1-AB473FC4BFD3}"/>
              </a:ext>
            </a:extLst>
          </p:cNvPr>
          <p:cNvSpPr txBox="1"/>
          <p:nvPr/>
        </p:nvSpPr>
        <p:spPr>
          <a:xfrm>
            <a:off x="9117859" y="3806969"/>
            <a:ext cx="245880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13 jours</a:t>
            </a:r>
          </a:p>
        </p:txBody>
      </p:sp>
      <p:sp>
        <p:nvSpPr>
          <p:cNvPr id="26" name="Rectangle à coins arrondis 34">
            <a:extLst>
              <a:ext uri="{FF2B5EF4-FFF2-40B4-BE49-F238E27FC236}">
                <a16:creationId xmlns:a16="http://schemas.microsoft.com/office/drawing/2014/main" id="{975142D2-5B38-5F8C-AC4D-EE89B1B6A4A8}"/>
              </a:ext>
            </a:extLst>
          </p:cNvPr>
          <p:cNvSpPr/>
          <p:nvPr/>
        </p:nvSpPr>
        <p:spPr>
          <a:xfrm>
            <a:off x="9143023" y="4438269"/>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00CFDCD4-5EDB-6AE2-7140-A92042AA615E}"/>
              </a:ext>
            </a:extLst>
          </p:cNvPr>
          <p:cNvSpPr txBox="1"/>
          <p:nvPr/>
        </p:nvSpPr>
        <p:spPr>
          <a:xfrm>
            <a:off x="9130441" y="4506059"/>
            <a:ext cx="245880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43 jours</a:t>
            </a:r>
          </a:p>
        </p:txBody>
      </p:sp>
      <p:sp>
        <p:nvSpPr>
          <p:cNvPr id="28" name="Rectangle à coins arrondis 34">
            <a:extLst>
              <a:ext uri="{FF2B5EF4-FFF2-40B4-BE49-F238E27FC236}">
                <a16:creationId xmlns:a16="http://schemas.microsoft.com/office/drawing/2014/main" id="{2CA0BA97-8941-D626-27EF-9E815FC012FA}"/>
              </a:ext>
            </a:extLst>
          </p:cNvPr>
          <p:cNvSpPr/>
          <p:nvPr/>
        </p:nvSpPr>
        <p:spPr>
          <a:xfrm>
            <a:off x="9155605" y="5299754"/>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A05AE65E-C443-40DC-4EB7-E250EE7BE5A0}"/>
              </a:ext>
            </a:extLst>
          </p:cNvPr>
          <p:cNvSpPr txBox="1"/>
          <p:nvPr/>
        </p:nvSpPr>
        <p:spPr>
          <a:xfrm>
            <a:off x="9143023" y="5367544"/>
            <a:ext cx="245880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16 jours</a:t>
            </a:r>
          </a:p>
        </p:txBody>
      </p:sp>
      <p:sp>
        <p:nvSpPr>
          <p:cNvPr id="30" name="ZoneTexte 29">
            <a:extLst>
              <a:ext uri="{FF2B5EF4-FFF2-40B4-BE49-F238E27FC236}">
                <a16:creationId xmlns:a16="http://schemas.microsoft.com/office/drawing/2014/main" id="{FE5F4AF2-4823-5C5B-8233-E197949483CE}"/>
              </a:ext>
            </a:extLst>
          </p:cNvPr>
          <p:cNvSpPr txBox="1"/>
          <p:nvPr/>
        </p:nvSpPr>
        <p:spPr>
          <a:xfrm>
            <a:off x="9250551" y="1537052"/>
            <a:ext cx="2143090"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PARCOURS</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6 MOIS</a:t>
            </a:r>
          </a:p>
        </p:txBody>
      </p:sp>
      <p:sp>
        <p:nvSpPr>
          <p:cNvPr id="31" name="Rectangle à coins arrondis 34">
            <a:extLst>
              <a:ext uri="{FF2B5EF4-FFF2-40B4-BE49-F238E27FC236}">
                <a16:creationId xmlns:a16="http://schemas.microsoft.com/office/drawing/2014/main" id="{5774980D-6A3E-43AD-E339-AE8AB7BCADB6}"/>
              </a:ext>
            </a:extLst>
          </p:cNvPr>
          <p:cNvSpPr/>
          <p:nvPr/>
        </p:nvSpPr>
        <p:spPr>
          <a:xfrm>
            <a:off x="9083714" y="1410346"/>
            <a:ext cx="2446220" cy="8760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4D51B3FE-7D7C-E3E8-88B8-7FB620B1A77F}"/>
              </a:ext>
            </a:extLst>
          </p:cNvPr>
          <p:cNvSpPr txBox="1"/>
          <p:nvPr/>
        </p:nvSpPr>
        <p:spPr>
          <a:xfrm>
            <a:off x="9155605" y="5932714"/>
            <a:ext cx="2446220" cy="523220"/>
          </a:xfrm>
          <a:prstGeom prst="rect">
            <a:avLst/>
          </a:prstGeom>
          <a:noFill/>
        </p:spPr>
        <p:txBody>
          <a:bodyPr wrap="square" rtlCol="0">
            <a:spAutoFit/>
          </a:bodyPr>
          <a:lstStyle/>
          <a:p>
            <a:r>
              <a:rPr lang="fr-FR" dirty="0">
                <a:solidFill>
                  <a:srgbClr val="E84525"/>
                </a:solidFill>
              </a:rPr>
              <a:t>en continu </a:t>
            </a:r>
            <a:r>
              <a:rPr lang="fr-FR" b="1" dirty="0">
                <a:solidFill>
                  <a:srgbClr val="E84525"/>
                </a:solidFill>
              </a:rPr>
              <a:t>ou</a:t>
            </a:r>
            <a:r>
              <a:rPr lang="fr-FR" dirty="0">
                <a:solidFill>
                  <a:srgbClr val="E84525"/>
                </a:solidFill>
              </a:rPr>
              <a:t> à son rythme sur plusieurs années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p:cNvSpPr txBox="1">
            <a:spLocks/>
          </p:cNvSpPr>
          <p:nvPr/>
        </p:nvSpPr>
        <p:spPr>
          <a:xfrm>
            <a:off x="729425" y="677559"/>
            <a:ext cx="9310749" cy="8306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L’évaluation</a:t>
            </a:r>
          </a:p>
        </p:txBody>
      </p:sp>
      <p:sp>
        <p:nvSpPr>
          <p:cNvPr id="36" name="Rectangle 35"/>
          <p:cNvSpPr/>
          <p:nvPr/>
        </p:nvSpPr>
        <p:spPr>
          <a:xfrm>
            <a:off x="740803" y="3028558"/>
            <a:ext cx="5745518" cy="152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6 mois de formation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composés de 5 unités de formation</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E84324"/>
                </a:solidFill>
                <a:latin typeface="Arial" panose="020B0604020202020204" pitchFamily="34" charset="0"/>
                <a:cs typeface="Arial" panose="020B0604020202020204" pitchFamily="34" charset="0"/>
              </a:rPr>
              <a:t>+</a:t>
            </a:r>
          </a:p>
          <a:p>
            <a:pPr algn="ctr"/>
            <a:br>
              <a:rPr lang="fr-FR" sz="1700" dirty="0">
                <a:solidFill>
                  <a:srgbClr val="333331"/>
                </a:solidFill>
                <a:latin typeface="Arial" panose="020B0604020202020204" pitchFamily="34" charset="0"/>
                <a:cs typeface="Arial" panose="020B0604020202020204" pitchFamily="34" charset="0"/>
              </a:rPr>
            </a:br>
            <a:endParaRPr lang="fr-FR" sz="1700" dirty="0">
              <a:solidFill>
                <a:srgbClr val="333331"/>
              </a:solidFill>
              <a:latin typeface="Arial" panose="020B0604020202020204" pitchFamily="34" charset="0"/>
              <a:cs typeface="Arial" panose="020B0604020202020204" pitchFamily="34" charset="0"/>
            </a:endParaRPr>
          </a:p>
          <a:p>
            <a:r>
              <a:rPr lang="fr-FR" sz="1700" dirty="0">
                <a:solidFill>
                  <a:srgbClr val="333331"/>
                </a:solidFill>
                <a:latin typeface="Arial" panose="020B0604020202020204" pitchFamily="34" charset="0"/>
                <a:cs typeface="Arial" panose="020B0604020202020204" pitchFamily="34" charset="0"/>
              </a:rPr>
              <a:t>6 mois de mission humanitaire</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E84324"/>
                </a:solidFill>
                <a:latin typeface="Arial" panose="020B0604020202020204" pitchFamily="34" charset="0"/>
                <a:cs typeface="Arial" panose="020B0604020202020204" pitchFamily="34" charset="0"/>
              </a:rPr>
              <a:t>=</a:t>
            </a:r>
          </a:p>
          <a:p>
            <a:pPr algn="ctr"/>
            <a:endParaRPr lang="fr-FR" sz="1700" dirty="0">
              <a:solidFill>
                <a:srgbClr val="333331"/>
              </a:solidFill>
              <a:latin typeface="Arial" panose="020B0604020202020204" pitchFamily="34" charset="0"/>
              <a:cs typeface="Arial" panose="020B0604020202020204" pitchFamily="34" charset="0"/>
            </a:endParaRPr>
          </a:p>
          <a:p>
            <a:r>
              <a:rPr lang="fr-FR" sz="1700" dirty="0">
                <a:solidFill>
                  <a:srgbClr val="333331"/>
                </a:solidFill>
                <a:latin typeface="Arial" panose="020B0604020202020204" pitchFamily="34" charset="0"/>
                <a:cs typeface="Arial" panose="020B0604020202020204" pitchFamily="34" charset="0"/>
              </a:rPr>
              <a:t>Attribution de la certification professionnelle </a:t>
            </a:r>
          </a:p>
        </p:txBody>
      </p:sp>
      <p:sp>
        <p:nvSpPr>
          <p:cNvPr id="3" name="Rectangle 2">
            <a:extLst>
              <a:ext uri="{FF2B5EF4-FFF2-40B4-BE49-F238E27FC236}">
                <a16:creationId xmlns:a16="http://schemas.microsoft.com/office/drawing/2014/main" id="{C18B0774-55C5-F846-9F85-1B934D47BF34}"/>
              </a:ext>
            </a:extLst>
          </p:cNvPr>
          <p:cNvSpPr/>
          <p:nvPr/>
        </p:nvSpPr>
        <p:spPr>
          <a:xfrm>
            <a:off x="5384800" y="1756983"/>
            <a:ext cx="6714789" cy="4462760"/>
          </a:xfrm>
          <a:prstGeom prst="rect">
            <a:avLst/>
          </a:prstGeom>
        </p:spPr>
        <p:txBody>
          <a:bodyPr wrap="square" lIns="91440" tIns="45720" rIns="91440" bIns="45720" anchor="t">
            <a:spAutoFit/>
          </a:bodyPr>
          <a:lstStyle/>
          <a:p>
            <a:r>
              <a:rPr lang="fr-FR" sz="1600" b="1" dirty="0">
                <a:solidFill>
                  <a:srgbClr val="333331"/>
                </a:solidFill>
                <a:latin typeface="Arial" panose="020B0604020202020204" pitchFamily="34" charset="0"/>
                <a:cs typeface="Arial" panose="020B0604020202020204" pitchFamily="34" charset="0"/>
              </a:rPr>
              <a:t>Evaluation de la période de formation</a:t>
            </a:r>
          </a:p>
          <a:p>
            <a:r>
              <a:rPr lang="fr-FR" sz="1600" dirty="0">
                <a:solidFill>
                  <a:srgbClr val="333331"/>
                </a:solidFill>
              </a:rPr>
              <a:t>Chaque unité de formation, correspondant à des blocs de compétences  (savoirs et savoir-faire) à acquérir, fait l'objet d'une évaluation individuelle et/ou collective. </a:t>
            </a:r>
            <a:endParaRPr lang="fr-FR" sz="1600" dirty="0">
              <a:solidFill>
                <a:srgbClr val="333331"/>
              </a:solidFill>
              <a:latin typeface="Arial" panose="020B0604020202020204" pitchFamily="34" charset="0"/>
              <a:cs typeface="Arial" panose="020B0604020202020204" pitchFamily="34" charset="0"/>
            </a:endParaRPr>
          </a:p>
          <a:p>
            <a:r>
              <a:rPr lang="fr-FR" sz="1600" dirty="0">
                <a:solidFill>
                  <a:srgbClr val="333331"/>
                </a:solidFill>
                <a:latin typeface="Arial" panose="020B0604020202020204" pitchFamily="34" charset="0"/>
                <a:cs typeface="Arial" panose="020B0604020202020204" pitchFamily="34" charset="0"/>
              </a:rPr>
              <a:t>Vous êtes parallèlement évalué sur votre savoir-être par rapport aux attentes du milieu professionnel.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b="1" dirty="0">
                <a:solidFill>
                  <a:srgbClr val="333331"/>
                </a:solidFill>
                <a:latin typeface="Arial" panose="020B0604020202020204" pitchFamily="34" charset="0"/>
                <a:cs typeface="Arial" panose="020B0604020202020204" pitchFamily="34" charset="0"/>
              </a:rPr>
              <a:t>Evaluation de la mission humanitaire</a:t>
            </a:r>
          </a:p>
          <a:p>
            <a:r>
              <a:rPr lang="fr-FR" sz="1600" dirty="0">
                <a:solidFill>
                  <a:srgbClr val="333331"/>
                </a:solidFill>
                <a:latin typeface="Arial" panose="020B0604020202020204" pitchFamily="34" charset="0"/>
                <a:cs typeface="Arial" panose="020B0604020202020204" pitchFamily="34" charset="0"/>
              </a:rPr>
              <a:t>L’évaluation de la mission de solidarité est réalisée par l'organisme d'accueil.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dirty="0">
                <a:solidFill>
                  <a:srgbClr val="333331"/>
                </a:solidFill>
                <a:latin typeface="Arial" panose="020B0604020202020204" pitchFamily="34" charset="0"/>
                <a:cs typeface="Arial" panose="020B0604020202020204" pitchFamily="34" charset="0"/>
              </a:rPr>
              <a:t>Félicitations ! La certification professionnelle vous est attribuée par un jury composé de représentants de </a:t>
            </a:r>
            <a:r>
              <a:rPr lang="fr-FR" sz="1600" dirty="0" err="1">
                <a:solidFill>
                  <a:srgbClr val="333331"/>
                </a:solidFill>
                <a:latin typeface="Arial" panose="020B0604020202020204" pitchFamily="34" charset="0"/>
                <a:cs typeface="Arial" panose="020B0604020202020204" pitchFamily="34" charset="0"/>
              </a:rPr>
              <a:t>Bioforce</a:t>
            </a:r>
            <a:r>
              <a:rPr lang="fr-FR" sz="1600" dirty="0">
                <a:solidFill>
                  <a:srgbClr val="333331"/>
                </a:solidFill>
                <a:latin typeface="Arial" panose="020B0604020202020204" pitchFamily="34" charset="0"/>
                <a:cs typeface="Arial" panose="020B0604020202020204" pitchFamily="34" charset="0"/>
              </a:rPr>
              <a:t> et du secteur professionnel humanitaire. </a:t>
            </a:r>
          </a:p>
          <a:p>
            <a:endParaRPr lang="fr-FR" sz="1400" dirty="0">
              <a:solidFill>
                <a:srgbClr val="333331"/>
              </a:solidFill>
              <a:latin typeface="Arial" panose="020B0604020202020204" pitchFamily="34" charset="0"/>
              <a:cs typeface="Arial" panose="020B0604020202020204" pitchFamily="34" charset="0"/>
            </a:endParaRPr>
          </a:p>
          <a:p>
            <a:endParaRPr lang="fr-FR" sz="1400" dirty="0"/>
          </a:p>
        </p:txBody>
      </p:sp>
    </p:spTree>
    <p:extLst>
      <p:ext uri="{BB962C8B-B14F-4D97-AF65-F5344CB8AC3E}">
        <p14:creationId xmlns:p14="http://schemas.microsoft.com/office/powerpoint/2010/main" val="360489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579701" y="537463"/>
            <a:ext cx="5820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4324"/>
              </a:buClr>
              <a:buSzPts val="4000"/>
              <a:buFont typeface="Arial"/>
              <a:buNone/>
            </a:pPr>
            <a:r>
              <a:rPr lang="fr-FR" sz="3200" dirty="0"/>
              <a:t>Le coût de la formation</a:t>
            </a:r>
            <a:endParaRPr dirty="0"/>
          </a:p>
        </p:txBody>
      </p:sp>
      <p:graphicFrame>
        <p:nvGraphicFramePr>
          <p:cNvPr id="243" name="Google Shape;243;p30"/>
          <p:cNvGraphicFramePr/>
          <p:nvPr>
            <p:extLst>
              <p:ext uri="{D42A27DB-BD31-4B8C-83A1-F6EECF244321}">
                <p14:modId xmlns:p14="http://schemas.microsoft.com/office/powerpoint/2010/main" val="3628701337"/>
              </p:ext>
            </p:extLst>
          </p:nvPr>
        </p:nvGraphicFramePr>
        <p:xfrm>
          <a:off x="703685" y="1794093"/>
          <a:ext cx="4529995" cy="1211741"/>
        </p:xfrm>
        <a:graphic>
          <a:graphicData uri="http://schemas.openxmlformats.org/drawingml/2006/table">
            <a:tbl>
              <a:tblPr>
                <a:noFill/>
              </a:tblPr>
              <a:tblGrid>
                <a:gridCol w="1184637">
                  <a:extLst>
                    <a:ext uri="{9D8B030D-6E8A-4147-A177-3AD203B41FA5}">
                      <a16:colId xmlns:a16="http://schemas.microsoft.com/office/drawing/2014/main" val="20000"/>
                    </a:ext>
                  </a:extLst>
                </a:gridCol>
                <a:gridCol w="3345358">
                  <a:extLst>
                    <a:ext uri="{9D8B030D-6E8A-4147-A177-3AD203B41FA5}">
                      <a16:colId xmlns:a16="http://schemas.microsoft.com/office/drawing/2014/main" val="20001"/>
                    </a:ext>
                  </a:extLst>
                </a:gridCol>
              </a:tblGrid>
              <a:tr h="654639">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dirty="0">
                        <a:solidFill>
                          <a:srgbClr val="333331"/>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E84525"/>
                        </a:buClr>
                        <a:buSzPts val="1600"/>
                        <a:buFont typeface="Arial"/>
                        <a:buNone/>
                      </a:pPr>
                      <a:r>
                        <a:rPr lang="fr-FR" sz="1600" b="0" u="none" strike="noStrike" cap="none" dirty="0">
                          <a:solidFill>
                            <a:srgbClr val="E84525"/>
                          </a:solidFill>
                          <a:latin typeface="Arial"/>
                          <a:ea typeface="Arial"/>
                          <a:cs typeface="Arial"/>
                          <a:sym typeface="Arial"/>
                        </a:rPr>
                        <a:t>Parcours </a:t>
                      </a:r>
                      <a:r>
                        <a:rPr lang="fr-FR" sz="1600" b="1" u="none" strike="noStrike" cap="none" dirty="0">
                          <a:solidFill>
                            <a:srgbClr val="E84525"/>
                          </a:solidFill>
                          <a:latin typeface="Arial"/>
                          <a:ea typeface="Arial"/>
                          <a:cs typeface="Arial"/>
                          <a:sym typeface="Arial"/>
                        </a:rPr>
                        <a:t>6 mois</a:t>
                      </a:r>
                      <a:endParaRPr sz="1600" b="1" u="none" strike="noStrike" cap="none" dirty="0">
                        <a:solidFill>
                          <a:srgbClr val="E84525"/>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57102">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dirty="0">
                          <a:solidFill>
                            <a:srgbClr val="333331"/>
                          </a:solidFill>
                          <a:latin typeface="Arial"/>
                          <a:ea typeface="Arial"/>
                          <a:cs typeface="Arial"/>
                          <a:sym typeface="Arial"/>
                        </a:rPr>
                        <a:t>TOTAL</a:t>
                      </a:r>
                      <a:endParaRPr sz="1600" u="none" strike="noStrike" cap="none" dirty="0">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dirty="0">
                          <a:solidFill>
                            <a:srgbClr val="333331"/>
                          </a:solidFill>
                          <a:latin typeface="Arial"/>
                          <a:ea typeface="Arial"/>
                          <a:cs typeface="Arial"/>
                          <a:sym typeface="Arial"/>
                        </a:rPr>
                        <a:t>11</a:t>
                      </a:r>
                      <a:r>
                        <a:rPr lang="fr-FR" sz="1600" b="1" u="none" strike="noStrike" cap="none" baseline="0" dirty="0">
                          <a:solidFill>
                            <a:srgbClr val="333331"/>
                          </a:solidFill>
                          <a:latin typeface="Arial"/>
                          <a:ea typeface="Arial"/>
                          <a:cs typeface="Arial"/>
                          <a:sym typeface="Arial"/>
                        </a:rPr>
                        <a:t> </a:t>
                      </a:r>
                      <a:r>
                        <a:rPr lang="fr-FR" sz="1600" b="1" u="none" strike="noStrike" cap="none" dirty="0">
                          <a:solidFill>
                            <a:srgbClr val="333331"/>
                          </a:solidFill>
                          <a:latin typeface="Arial"/>
                          <a:ea typeface="Arial"/>
                          <a:cs typeface="Arial"/>
                          <a:sym typeface="Arial"/>
                        </a:rPr>
                        <a:t>620 €</a:t>
                      </a:r>
                      <a:endParaRPr sz="1600" b="1" u="none" strike="noStrike" cap="none" dirty="0">
                        <a:solidFill>
                          <a:srgbClr val="333331"/>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Image 2" descr="Une image contenant personne, ciel, terrain, extérieur&#10;&#10;Description générée automatiquement">
            <a:extLst>
              <a:ext uri="{FF2B5EF4-FFF2-40B4-BE49-F238E27FC236}">
                <a16:creationId xmlns:a16="http://schemas.microsoft.com/office/drawing/2014/main" id="{BF437204-D2BB-6693-946A-F9E2BFE2809F}"/>
              </a:ext>
            </a:extLst>
          </p:cNvPr>
          <p:cNvPicPr>
            <a:picLocks noChangeAspect="1"/>
          </p:cNvPicPr>
          <p:nvPr/>
        </p:nvPicPr>
        <p:blipFill rotWithShape="1">
          <a:blip r:embed="rId3"/>
          <a:srcRect l="2801" t="3255" r="44804" b="7223"/>
          <a:stretch/>
        </p:blipFill>
        <p:spPr>
          <a:xfrm flipH="1">
            <a:off x="6400301" y="-46267"/>
            <a:ext cx="5820599" cy="6917714"/>
          </a:xfrm>
          <a:prstGeom prst="rect">
            <a:avLst/>
          </a:prstGeom>
        </p:spPr>
      </p:pic>
      <p:sp>
        <p:nvSpPr>
          <p:cNvPr id="2" name="Google Shape;780;p68">
            <a:extLst>
              <a:ext uri="{FF2B5EF4-FFF2-40B4-BE49-F238E27FC236}">
                <a16:creationId xmlns:a16="http://schemas.microsoft.com/office/drawing/2014/main" id="{40E36CD2-76E8-E51F-05BF-8EECBDB8BF30}"/>
              </a:ext>
            </a:extLst>
          </p:cNvPr>
          <p:cNvSpPr txBox="1"/>
          <p:nvPr/>
        </p:nvSpPr>
        <p:spPr>
          <a:xfrm>
            <a:off x="6891049" y="278405"/>
            <a:ext cx="5128673" cy="6463267"/>
          </a:xfrm>
          <a:prstGeom prst="rect">
            <a:avLst/>
          </a:prstGeom>
          <a:noFill/>
          <a:ln>
            <a:noFill/>
          </a:ln>
        </p:spPr>
        <p:txBody>
          <a:bodyPr spcFirstLastPara="1" wrap="square" lIns="91425" tIns="45700" rIns="91425" bIns="45700" anchor="t" anchorCtr="0">
            <a:spAutoFit/>
          </a:bodyPr>
          <a:lstStyle/>
          <a:p>
            <a:pPr marL="0" marR="0" lvl="0" indent="0" rtl="0">
              <a:spcAft>
                <a:spcPts val="600"/>
              </a:spcAft>
              <a:buNone/>
            </a:pPr>
            <a:r>
              <a:rPr lang="fr-FR" sz="2100" b="1" dirty="0">
                <a:solidFill>
                  <a:schemeClr val="lt1"/>
                </a:solidFill>
                <a:latin typeface="Arial" panose="020B0604020202020204" pitchFamily="34" charset="0"/>
                <a:ea typeface="Arial"/>
                <a:cs typeface="Arial" panose="020B0604020202020204" pitchFamily="34" charset="0"/>
                <a:sym typeface="Arial"/>
              </a:rPr>
              <a:t>Quelques pistes</a:t>
            </a:r>
            <a:endParaRPr dirty="0">
              <a:latin typeface="Arial" panose="020B0604020202020204" pitchFamily="34" charset="0"/>
              <a:cs typeface="Arial" panose="020B0604020202020204" pitchFamily="34" charset="0"/>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Si vous êtes </a:t>
            </a:r>
            <a:r>
              <a:rPr lang="fr-FR" sz="1600" b="1" dirty="0">
                <a:solidFill>
                  <a:schemeClr val="lt1"/>
                </a:solidFill>
                <a:latin typeface="Arial" panose="020B0604020202020204" pitchFamily="34" charset="0"/>
                <a:ea typeface="Arial"/>
                <a:cs typeface="Arial" panose="020B0604020202020204" pitchFamily="34" charset="0"/>
                <a:sym typeface="Arial"/>
              </a:rPr>
              <a:t>demandeur d’emploi </a:t>
            </a:r>
            <a:r>
              <a:rPr lang="fr-FR" sz="1600" dirty="0">
                <a:solidFill>
                  <a:schemeClr val="lt1"/>
                </a:solidFill>
                <a:latin typeface="Arial" panose="020B0604020202020204" pitchFamily="34" charset="0"/>
                <a:ea typeface="Arial"/>
                <a:cs typeface="Arial" panose="020B0604020202020204" pitchFamily="34" charset="0"/>
                <a:sym typeface="Arial"/>
              </a:rPr>
              <a:t>en France entre mai et </a:t>
            </a:r>
            <a:r>
              <a:rPr lang="fr-FR" sz="1600" dirty="0">
                <a:solidFill>
                  <a:schemeClr val="lt1"/>
                </a:solidFill>
                <a:latin typeface="Arial" panose="020B0604020202020204" pitchFamily="34" charset="0"/>
                <a:cs typeface="Arial" panose="020B0604020202020204" pitchFamily="34" charset="0"/>
              </a:rPr>
              <a:t>août pour les rentrées de sept. et entre mai et octobre pour les rentrées de janvier</a:t>
            </a:r>
            <a:r>
              <a:rPr lang="fr-FR" sz="1600" dirty="0">
                <a:solidFill>
                  <a:schemeClr val="lt1"/>
                </a:solidFill>
                <a:latin typeface="Arial" panose="020B0604020202020204" pitchFamily="34" charset="0"/>
                <a:ea typeface="Arial"/>
                <a:cs typeface="Arial" panose="020B0604020202020204" pitchFamily="34" charset="0"/>
                <a:sym typeface="Arial"/>
              </a:rPr>
              <a:t>, quelle que soit votre région de résidence : possibilité d’attribution d’un financement de la Région Auvergne</a:t>
            </a:r>
            <a:r>
              <a:rPr lang="fr-FR" sz="1600" dirty="0">
                <a:solidFill>
                  <a:schemeClr val="lt1"/>
                </a:solidFill>
                <a:latin typeface="Arial" panose="020B0604020202020204" pitchFamily="34" charset="0"/>
                <a:cs typeface="Arial" panose="020B0604020202020204" pitchFamily="34" charset="0"/>
              </a:rPr>
              <a:t>-</a:t>
            </a:r>
            <a:r>
              <a:rPr lang="fr-FR" sz="1600" dirty="0">
                <a:solidFill>
                  <a:schemeClr val="lt1"/>
                </a:solidFill>
                <a:latin typeface="Arial" panose="020B0604020202020204" pitchFamily="34" charset="0"/>
                <a:ea typeface="Arial"/>
                <a:cs typeface="Arial" panose="020B0604020202020204" pitchFamily="34" charset="0"/>
                <a:sym typeface="Arial"/>
              </a:rPr>
              <a:t>Rhône-Alpes par </a:t>
            </a:r>
            <a:r>
              <a:rPr lang="fr-FR" sz="1600" dirty="0" err="1">
                <a:solidFill>
                  <a:schemeClr val="lt1"/>
                </a:solidFill>
                <a:latin typeface="Arial" panose="020B0604020202020204" pitchFamily="34" charset="0"/>
                <a:ea typeface="Arial"/>
                <a:cs typeface="Arial" panose="020B0604020202020204" pitchFamily="34" charset="0"/>
                <a:sym typeface="Arial"/>
              </a:rPr>
              <a:t>Bioforce</a:t>
            </a:r>
            <a:r>
              <a:rPr lang="fr-FR" sz="1600" dirty="0">
                <a:solidFill>
                  <a:schemeClr val="lt1"/>
                </a:solidFill>
                <a:latin typeface="Arial" panose="020B0604020202020204" pitchFamily="34" charset="0"/>
                <a:ea typeface="Arial"/>
                <a:cs typeface="Arial" panose="020B0604020202020204" pitchFamily="34" charset="0"/>
                <a:sym typeface="Arial"/>
              </a:rPr>
              <a:t>. Selon critères.</a:t>
            </a:r>
            <a:endParaRPr lang="fr-FR" sz="1600" dirty="0">
              <a:solidFill>
                <a:schemeClr val="lt1"/>
              </a:solidFill>
              <a:latin typeface="Arial" panose="020B0604020202020204" pitchFamily="34" charset="0"/>
              <a:ea typeface="Arial"/>
              <a:cs typeface="Arial" panose="020B0604020202020204" pitchFamily="34" charset="0"/>
            </a:endParaRPr>
          </a:p>
          <a:p>
            <a:pPr marL="342900" indent="-342900">
              <a:spcBef>
                <a:spcPts val="600"/>
              </a:spcBef>
              <a:spcAft>
                <a:spcPts val="600"/>
              </a:spcAft>
              <a:buClr>
                <a:srgbClr val="FFFFFF"/>
              </a:buClr>
              <a:buSzPts val="1400"/>
              <a:buChar char="•"/>
            </a:pPr>
            <a:r>
              <a:rPr lang="fr-FR" sz="1600" dirty="0">
                <a:solidFill>
                  <a:schemeClr val="lt1"/>
                </a:solidFill>
                <a:latin typeface="Arial" panose="020B0604020202020204" pitchFamily="34" charset="0"/>
                <a:cs typeface="Arial" panose="020B0604020202020204" pitchFamily="34" charset="0"/>
              </a:rPr>
              <a:t>Transitions Pro</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Pôle Emploi (Aide individuelle à la Formation, etc.)</a:t>
            </a:r>
            <a:endParaRPr sz="1600" dirty="0">
              <a:solidFill>
                <a:srgbClr val="595959"/>
              </a:solidFill>
              <a:latin typeface="Arial" panose="020B0604020202020204" pitchFamily="34" charset="0"/>
              <a:ea typeface="Arial"/>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Votre employeur</a:t>
            </a:r>
            <a:endParaRPr lang="fr-FR" sz="1600" dirty="0">
              <a:latin typeface="Arial" panose="020B0604020202020204" pitchFamily="34" charset="0"/>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En utilisant votre </a:t>
            </a:r>
            <a:r>
              <a:rPr lang="fr-FR" sz="1600" b="1" dirty="0">
                <a:solidFill>
                  <a:schemeClr val="lt1"/>
                </a:solidFill>
                <a:latin typeface="Arial" panose="020B0604020202020204" pitchFamily="34" charset="0"/>
                <a:ea typeface="Arial"/>
                <a:cs typeface="Arial" panose="020B0604020202020204" pitchFamily="34" charset="0"/>
                <a:sym typeface="Arial"/>
              </a:rPr>
              <a:t>Compte Personnel de Formation </a:t>
            </a:r>
            <a:r>
              <a:rPr lang="fr-FR" sz="1600" dirty="0">
                <a:solidFill>
                  <a:schemeClr val="lt1"/>
                </a:solidFill>
                <a:latin typeface="Arial" panose="020B0604020202020204" pitchFamily="34" charset="0"/>
                <a:ea typeface="Arial"/>
                <a:cs typeface="Arial" panose="020B0604020202020204" pitchFamily="34" charset="0"/>
                <a:sym typeface="Arial"/>
              </a:rPr>
              <a:t>:</a:t>
            </a:r>
            <a:r>
              <a:rPr lang="fr-FR" sz="1600" dirty="0">
                <a:solidFill>
                  <a:schemeClr val="lt1"/>
                </a:solidFill>
                <a:latin typeface="Arial" panose="020B0604020202020204" pitchFamily="34" charset="0"/>
                <a:cs typeface="Arial" panose="020B0604020202020204" pitchFamily="34" charset="0"/>
              </a:rPr>
              <a:t> </a:t>
            </a:r>
            <a:r>
              <a:rPr lang="fr-FR" sz="1600" dirty="0">
                <a:solidFill>
                  <a:schemeClr val="lt1"/>
                </a:solidFill>
                <a:latin typeface="Arial" panose="020B0604020202020204" pitchFamily="34" charset="0"/>
                <a:ea typeface="Arial"/>
                <a:cs typeface="Arial" panose="020B0604020202020204" pitchFamily="34" charset="0"/>
                <a:sym typeface="Arial"/>
              </a:rPr>
              <a:t>consultez vos droits sur </a:t>
            </a:r>
            <a:r>
              <a:rPr lang="fr-FR" sz="1600" dirty="0" err="1">
                <a:solidFill>
                  <a:schemeClr val="lt1"/>
                </a:solidFill>
                <a:latin typeface="Arial" panose="020B0604020202020204" pitchFamily="34" charset="0"/>
                <a:ea typeface="Arial"/>
                <a:cs typeface="Arial" panose="020B0604020202020204" pitchFamily="34" charset="0"/>
                <a:sym typeface="Arial"/>
              </a:rPr>
              <a:t>moncompteformation.fr</a:t>
            </a:r>
            <a:r>
              <a:rPr lang="fr-FR" sz="1600" dirty="0">
                <a:solidFill>
                  <a:schemeClr val="lt1"/>
                </a:solidFill>
                <a:latin typeface="Arial" panose="020B0604020202020204" pitchFamily="34" charset="0"/>
                <a:ea typeface="Arial"/>
                <a:cs typeface="Arial" panose="020B0604020202020204" pitchFamily="34" charset="0"/>
                <a:sym typeface="Arial"/>
              </a:rPr>
              <a:t> puis recherchez la formation (pour vous aider, cette information figure sur notre site internet)</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cs typeface="Arial" panose="020B0604020202020204" pitchFamily="34" charset="0"/>
              </a:rPr>
              <a:t>Paiement en </a:t>
            </a:r>
            <a:r>
              <a:rPr lang="fr-FR" sz="1600" b="1" dirty="0">
                <a:solidFill>
                  <a:schemeClr val="lt1"/>
                </a:solidFill>
                <a:latin typeface="Arial" panose="020B0604020202020204" pitchFamily="34" charset="0"/>
                <a:cs typeface="Arial" panose="020B0604020202020204" pitchFamily="34" charset="0"/>
              </a:rPr>
              <a:t>3 ou 5 échéances </a:t>
            </a:r>
            <a:r>
              <a:rPr lang="fr-FR" sz="1600" dirty="0">
                <a:solidFill>
                  <a:schemeClr val="lt1"/>
                </a:solidFill>
                <a:latin typeface="Arial" panose="020B0604020202020204" pitchFamily="34" charset="0"/>
                <a:cs typeface="Arial" panose="020B0604020202020204" pitchFamily="34" charset="0"/>
              </a:rPr>
              <a:t>pendant la période de formation en centre</a:t>
            </a:r>
            <a:endParaRPr sz="1600" dirty="0">
              <a:latin typeface="Arial" panose="020B0604020202020204" pitchFamily="34" charset="0"/>
              <a:cs typeface="Arial" panose="020B0604020202020204" pitchFamily="34" charset="0"/>
            </a:endParaRPr>
          </a:p>
          <a:p>
            <a:pPr marL="285750" marR="0" lvl="0" indent="-19685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a:p>
            <a:pPr marL="0" marR="0" lvl="0" indent="0" rtl="0">
              <a:buNone/>
            </a:pPr>
            <a:r>
              <a:rPr lang="fr-FR" sz="1400" dirty="0">
                <a:solidFill>
                  <a:schemeClr val="lt1"/>
                </a:solidFill>
                <a:latin typeface="Arial" panose="020B0604020202020204" pitchFamily="34" charset="0"/>
                <a:ea typeface="Arial"/>
                <a:cs typeface="Arial" panose="020B0604020202020204" pitchFamily="34" charset="0"/>
                <a:sym typeface="Arial"/>
              </a:rPr>
              <a:t>D’autres pistes à explorer sur notre site internet, </a:t>
            </a:r>
            <a:br>
              <a:rPr lang="fr-FR" sz="1400" dirty="0">
                <a:solidFill>
                  <a:schemeClr val="lt1"/>
                </a:solidFill>
                <a:latin typeface="Arial" panose="020B0604020202020204" pitchFamily="34" charset="0"/>
                <a:ea typeface="Arial"/>
                <a:cs typeface="Arial" panose="020B0604020202020204" pitchFamily="34" charset="0"/>
                <a:sym typeface="Arial"/>
              </a:rPr>
            </a:br>
            <a:r>
              <a:rPr lang="fr-FR" sz="1400" dirty="0">
                <a:solidFill>
                  <a:schemeClr val="lt1"/>
                </a:solidFill>
                <a:latin typeface="Arial" panose="020B0604020202020204" pitchFamily="34" charset="0"/>
                <a:ea typeface="Arial"/>
                <a:cs typeface="Arial" panose="020B0604020202020204" pitchFamily="34" charset="0"/>
                <a:sym typeface="Arial"/>
              </a:rPr>
              <a:t>&gt; page Financements</a:t>
            </a:r>
            <a:endParaRPr dirty="0">
              <a:latin typeface="Arial" panose="020B0604020202020204" pitchFamily="34" charset="0"/>
              <a:cs typeface="Arial" panose="020B0604020202020204" pitchFamily="34" charset="0"/>
            </a:endParaRPr>
          </a:p>
          <a:p>
            <a:pPr marL="342900" marR="0" lvl="0" indent="-25400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1" name="Google Shape;201;p25"/>
          <p:cNvSpPr/>
          <p:nvPr/>
        </p:nvSpPr>
        <p:spPr>
          <a:xfrm>
            <a:off x="6557319" y="0"/>
            <a:ext cx="5634681" cy="6858000"/>
          </a:xfrm>
          <a:prstGeom prst="rect">
            <a:avLst/>
          </a:prstGeom>
          <a:solidFill>
            <a:srgbClr val="E8452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lt1"/>
              </a:solidFill>
              <a:latin typeface="Arial"/>
              <a:ea typeface="Arial"/>
              <a:cs typeface="Arial"/>
              <a:sym typeface="Arial"/>
            </a:endParaRPr>
          </a:p>
        </p:txBody>
      </p:sp>
      <p:graphicFrame>
        <p:nvGraphicFramePr>
          <p:cNvPr id="2" name="Google Shape;243;p30">
            <a:extLst>
              <a:ext uri="{FF2B5EF4-FFF2-40B4-BE49-F238E27FC236}">
                <a16:creationId xmlns:a16="http://schemas.microsoft.com/office/drawing/2014/main" id="{79588B40-FBD9-2340-1829-D2BF4AD69098}"/>
              </a:ext>
            </a:extLst>
          </p:cNvPr>
          <p:cNvGraphicFramePr/>
          <p:nvPr>
            <p:extLst>
              <p:ext uri="{D42A27DB-BD31-4B8C-83A1-F6EECF244321}">
                <p14:modId xmlns:p14="http://schemas.microsoft.com/office/powerpoint/2010/main" val="2641020423"/>
              </p:ext>
            </p:extLst>
          </p:nvPr>
        </p:nvGraphicFramePr>
        <p:xfrm>
          <a:off x="703685" y="1794093"/>
          <a:ext cx="4529995" cy="1211741"/>
        </p:xfrm>
        <a:graphic>
          <a:graphicData uri="http://schemas.openxmlformats.org/drawingml/2006/table">
            <a:tbl>
              <a:tblPr>
                <a:noFill/>
              </a:tblPr>
              <a:tblGrid>
                <a:gridCol w="1184637">
                  <a:extLst>
                    <a:ext uri="{9D8B030D-6E8A-4147-A177-3AD203B41FA5}">
                      <a16:colId xmlns:a16="http://schemas.microsoft.com/office/drawing/2014/main" val="20000"/>
                    </a:ext>
                  </a:extLst>
                </a:gridCol>
                <a:gridCol w="3345358">
                  <a:extLst>
                    <a:ext uri="{9D8B030D-6E8A-4147-A177-3AD203B41FA5}">
                      <a16:colId xmlns:a16="http://schemas.microsoft.com/office/drawing/2014/main" val="20001"/>
                    </a:ext>
                  </a:extLst>
                </a:gridCol>
              </a:tblGrid>
              <a:tr h="654639">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dirty="0">
                        <a:solidFill>
                          <a:srgbClr val="333331"/>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E84525"/>
                        </a:buClr>
                        <a:buSzPts val="1600"/>
                        <a:buFont typeface="Arial"/>
                        <a:buNone/>
                      </a:pPr>
                      <a:r>
                        <a:rPr lang="fr-FR" sz="1600" b="0" u="none" strike="noStrike" cap="none" dirty="0">
                          <a:solidFill>
                            <a:srgbClr val="E84525"/>
                          </a:solidFill>
                          <a:latin typeface="Arial"/>
                          <a:ea typeface="Arial"/>
                          <a:cs typeface="Arial"/>
                          <a:sym typeface="Arial"/>
                        </a:rPr>
                        <a:t>Parcours </a:t>
                      </a:r>
                      <a:r>
                        <a:rPr lang="fr-FR" sz="1600" b="1" u="none" strike="noStrike" cap="none" dirty="0">
                          <a:solidFill>
                            <a:srgbClr val="E84525"/>
                          </a:solidFill>
                          <a:latin typeface="Arial"/>
                          <a:ea typeface="Arial"/>
                          <a:cs typeface="Arial"/>
                          <a:sym typeface="Arial"/>
                        </a:rPr>
                        <a:t>6 mois</a:t>
                      </a:r>
                      <a:endParaRPr sz="1600" b="1" u="none" strike="noStrike" cap="none" dirty="0">
                        <a:solidFill>
                          <a:srgbClr val="E84525"/>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57102">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dirty="0">
                          <a:solidFill>
                            <a:srgbClr val="333331"/>
                          </a:solidFill>
                          <a:latin typeface="Arial"/>
                          <a:ea typeface="Arial"/>
                          <a:cs typeface="Arial"/>
                          <a:sym typeface="Arial"/>
                        </a:rPr>
                        <a:t>TOTAL</a:t>
                      </a:r>
                      <a:endParaRPr sz="1600" u="none" strike="noStrike" cap="none" dirty="0">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fr-FR" sz="1600" b="1" u="none" strike="noStrike" cap="none" dirty="0">
                          <a:solidFill>
                            <a:srgbClr val="333331"/>
                          </a:solidFill>
                          <a:latin typeface="Arial"/>
                          <a:ea typeface="Arial"/>
                          <a:cs typeface="Arial"/>
                          <a:sym typeface="Arial"/>
                        </a:rPr>
                        <a:t>11</a:t>
                      </a:r>
                      <a:r>
                        <a:rPr lang="fr-FR" sz="1600" b="1" u="none" strike="noStrike" cap="none" baseline="0" dirty="0">
                          <a:solidFill>
                            <a:srgbClr val="333331"/>
                          </a:solidFill>
                          <a:latin typeface="Arial"/>
                          <a:ea typeface="Arial"/>
                          <a:cs typeface="Arial"/>
                          <a:sym typeface="Arial"/>
                        </a:rPr>
                        <a:t> </a:t>
                      </a:r>
                      <a:r>
                        <a:rPr lang="fr-FR" sz="1600" b="1" u="none" strike="noStrike" cap="none" dirty="0">
                          <a:solidFill>
                            <a:srgbClr val="333331"/>
                          </a:solidFill>
                          <a:latin typeface="Arial"/>
                          <a:ea typeface="Arial"/>
                          <a:cs typeface="Arial"/>
                          <a:sym typeface="Arial"/>
                        </a:rPr>
                        <a:t>620 €</a:t>
                      </a:r>
                      <a:endParaRPr sz="1600" b="1" u="none" strike="noStrike" cap="none" dirty="0">
                        <a:solidFill>
                          <a:srgbClr val="333331"/>
                        </a:solidFill>
                        <a:latin typeface="Arial"/>
                        <a:ea typeface="Arial"/>
                        <a:cs typeface="Arial"/>
                        <a:sym typeface="Aria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 name="Google Shape;241;p30">
            <a:extLst>
              <a:ext uri="{FF2B5EF4-FFF2-40B4-BE49-F238E27FC236}">
                <a16:creationId xmlns:a16="http://schemas.microsoft.com/office/drawing/2014/main" id="{35F7E520-340C-035C-D337-D3C6F6869D3C}"/>
              </a:ext>
            </a:extLst>
          </p:cNvPr>
          <p:cNvSpPr txBox="1">
            <a:spLocks/>
          </p:cNvSpPr>
          <p:nvPr/>
        </p:nvSpPr>
        <p:spPr>
          <a:xfrm>
            <a:off x="579701" y="537463"/>
            <a:ext cx="5820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84324"/>
              </a:buClr>
              <a:buSzPts val="4000"/>
              <a:buFont typeface="Arial"/>
              <a:buNone/>
              <a:defRPr sz="4000" b="1" i="0" u="none" strike="noStrike" cap="none">
                <a:solidFill>
                  <a:srgbClr val="E8432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200"/>
              <a:t>Le coût de la formation</a:t>
            </a:r>
            <a:endParaRPr lang="fr-FR" dirty="0"/>
          </a:p>
        </p:txBody>
      </p:sp>
      <p:sp>
        <p:nvSpPr>
          <p:cNvPr id="6" name="Google Shape;780;p68">
            <a:extLst>
              <a:ext uri="{FF2B5EF4-FFF2-40B4-BE49-F238E27FC236}">
                <a16:creationId xmlns:a16="http://schemas.microsoft.com/office/drawing/2014/main" id="{70DC3285-A000-05AC-A96F-E386419F2233}"/>
              </a:ext>
            </a:extLst>
          </p:cNvPr>
          <p:cNvSpPr txBox="1"/>
          <p:nvPr/>
        </p:nvSpPr>
        <p:spPr>
          <a:xfrm>
            <a:off x="6891049" y="278405"/>
            <a:ext cx="5128673" cy="6463267"/>
          </a:xfrm>
          <a:prstGeom prst="rect">
            <a:avLst/>
          </a:prstGeom>
          <a:noFill/>
          <a:ln>
            <a:noFill/>
          </a:ln>
        </p:spPr>
        <p:txBody>
          <a:bodyPr spcFirstLastPara="1" wrap="square" lIns="91425" tIns="45700" rIns="91425" bIns="45700" anchor="t" anchorCtr="0">
            <a:spAutoFit/>
          </a:bodyPr>
          <a:lstStyle/>
          <a:p>
            <a:pPr marL="0" marR="0" lvl="0" indent="0" rtl="0">
              <a:spcAft>
                <a:spcPts val="600"/>
              </a:spcAft>
              <a:buNone/>
            </a:pPr>
            <a:r>
              <a:rPr lang="fr-FR" sz="2100" b="1" dirty="0">
                <a:solidFill>
                  <a:schemeClr val="lt1"/>
                </a:solidFill>
                <a:latin typeface="Arial" panose="020B0604020202020204" pitchFamily="34" charset="0"/>
                <a:ea typeface="Arial"/>
                <a:cs typeface="Arial" panose="020B0604020202020204" pitchFamily="34" charset="0"/>
                <a:sym typeface="Arial"/>
              </a:rPr>
              <a:t>Quelques pistes de financements</a:t>
            </a:r>
            <a:endParaRPr dirty="0">
              <a:latin typeface="Arial" panose="020B0604020202020204" pitchFamily="34" charset="0"/>
              <a:cs typeface="Arial" panose="020B0604020202020204" pitchFamily="34" charset="0"/>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Si vous êtes </a:t>
            </a:r>
            <a:r>
              <a:rPr lang="fr-FR" sz="1600" b="1" dirty="0">
                <a:solidFill>
                  <a:schemeClr val="lt1"/>
                </a:solidFill>
                <a:latin typeface="Arial" panose="020B0604020202020204" pitchFamily="34" charset="0"/>
                <a:ea typeface="Arial"/>
                <a:cs typeface="Arial" panose="020B0604020202020204" pitchFamily="34" charset="0"/>
                <a:sym typeface="Arial"/>
              </a:rPr>
              <a:t>demandeur d’emploi </a:t>
            </a:r>
            <a:r>
              <a:rPr lang="fr-FR" sz="1600" dirty="0">
                <a:solidFill>
                  <a:schemeClr val="lt1"/>
                </a:solidFill>
                <a:latin typeface="Arial" panose="020B0604020202020204" pitchFamily="34" charset="0"/>
                <a:ea typeface="Arial"/>
                <a:cs typeface="Arial" panose="020B0604020202020204" pitchFamily="34" charset="0"/>
                <a:sym typeface="Arial"/>
              </a:rPr>
              <a:t>en France entre mai et </a:t>
            </a:r>
            <a:r>
              <a:rPr lang="fr-FR" sz="1600" dirty="0">
                <a:solidFill>
                  <a:schemeClr val="lt1"/>
                </a:solidFill>
                <a:latin typeface="Arial" panose="020B0604020202020204" pitchFamily="34" charset="0"/>
                <a:cs typeface="Arial" panose="020B0604020202020204" pitchFamily="34" charset="0"/>
              </a:rPr>
              <a:t>août pour les rentrées de sept. et entre mai et octobre pour les rentrées de janvier</a:t>
            </a:r>
            <a:r>
              <a:rPr lang="fr-FR" sz="1600" dirty="0">
                <a:solidFill>
                  <a:schemeClr val="lt1"/>
                </a:solidFill>
                <a:latin typeface="Arial" panose="020B0604020202020204" pitchFamily="34" charset="0"/>
                <a:ea typeface="Arial"/>
                <a:cs typeface="Arial" panose="020B0604020202020204" pitchFamily="34" charset="0"/>
                <a:sym typeface="Arial"/>
              </a:rPr>
              <a:t>, quelle que soit votre région de résidence : possibilité d’attribution d’un financement de la Région Auvergne</a:t>
            </a:r>
            <a:r>
              <a:rPr lang="fr-FR" sz="1600" dirty="0">
                <a:solidFill>
                  <a:schemeClr val="lt1"/>
                </a:solidFill>
                <a:latin typeface="Arial" panose="020B0604020202020204" pitchFamily="34" charset="0"/>
                <a:cs typeface="Arial" panose="020B0604020202020204" pitchFamily="34" charset="0"/>
              </a:rPr>
              <a:t>-</a:t>
            </a:r>
            <a:r>
              <a:rPr lang="fr-FR" sz="1600" dirty="0">
                <a:solidFill>
                  <a:schemeClr val="lt1"/>
                </a:solidFill>
                <a:latin typeface="Arial" panose="020B0604020202020204" pitchFamily="34" charset="0"/>
                <a:ea typeface="Arial"/>
                <a:cs typeface="Arial" panose="020B0604020202020204" pitchFamily="34" charset="0"/>
                <a:sym typeface="Arial"/>
              </a:rPr>
              <a:t>Rhône-Alpes par </a:t>
            </a:r>
            <a:r>
              <a:rPr lang="fr-FR" sz="1600" dirty="0" err="1">
                <a:solidFill>
                  <a:schemeClr val="lt1"/>
                </a:solidFill>
                <a:latin typeface="Arial" panose="020B0604020202020204" pitchFamily="34" charset="0"/>
                <a:ea typeface="Arial"/>
                <a:cs typeface="Arial" panose="020B0604020202020204" pitchFamily="34" charset="0"/>
                <a:sym typeface="Arial"/>
              </a:rPr>
              <a:t>Bioforce</a:t>
            </a:r>
            <a:r>
              <a:rPr lang="fr-FR" sz="1600" dirty="0">
                <a:solidFill>
                  <a:schemeClr val="lt1"/>
                </a:solidFill>
                <a:latin typeface="Arial" panose="020B0604020202020204" pitchFamily="34" charset="0"/>
                <a:ea typeface="Arial"/>
                <a:cs typeface="Arial" panose="020B0604020202020204" pitchFamily="34" charset="0"/>
                <a:sym typeface="Arial"/>
              </a:rPr>
              <a:t>. Selon critères.</a:t>
            </a:r>
            <a:endParaRPr lang="fr-FR" sz="1600" dirty="0">
              <a:solidFill>
                <a:schemeClr val="lt1"/>
              </a:solidFill>
              <a:latin typeface="Arial" panose="020B0604020202020204" pitchFamily="34" charset="0"/>
              <a:ea typeface="Arial"/>
              <a:cs typeface="Arial" panose="020B0604020202020204" pitchFamily="34" charset="0"/>
            </a:endParaRPr>
          </a:p>
          <a:p>
            <a:pPr marL="342900" indent="-342900">
              <a:spcBef>
                <a:spcPts val="600"/>
              </a:spcBef>
              <a:spcAft>
                <a:spcPts val="600"/>
              </a:spcAft>
              <a:buClr>
                <a:srgbClr val="FFFFFF"/>
              </a:buClr>
              <a:buSzPts val="1400"/>
              <a:buChar char="•"/>
            </a:pPr>
            <a:r>
              <a:rPr lang="fr-FR" sz="1600" dirty="0">
                <a:solidFill>
                  <a:schemeClr val="lt1"/>
                </a:solidFill>
                <a:latin typeface="Arial" panose="020B0604020202020204" pitchFamily="34" charset="0"/>
                <a:cs typeface="Arial" panose="020B0604020202020204" pitchFamily="34" charset="0"/>
              </a:rPr>
              <a:t>Transitions Pro</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Pôle Emploi (Aide individuelle à la Formation, etc.)</a:t>
            </a:r>
            <a:endParaRPr sz="1600" dirty="0">
              <a:solidFill>
                <a:srgbClr val="595959"/>
              </a:solidFill>
              <a:latin typeface="Arial" panose="020B0604020202020204" pitchFamily="34" charset="0"/>
              <a:ea typeface="Arial"/>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Votre employeur</a:t>
            </a:r>
            <a:endParaRPr lang="fr-FR" sz="1600" dirty="0">
              <a:latin typeface="Arial" panose="020B0604020202020204" pitchFamily="34" charset="0"/>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En utilisant votre </a:t>
            </a:r>
            <a:r>
              <a:rPr lang="fr-FR" sz="1600" b="1" dirty="0">
                <a:solidFill>
                  <a:schemeClr val="lt1"/>
                </a:solidFill>
                <a:latin typeface="Arial" panose="020B0604020202020204" pitchFamily="34" charset="0"/>
                <a:ea typeface="Arial"/>
                <a:cs typeface="Arial" panose="020B0604020202020204" pitchFamily="34" charset="0"/>
                <a:sym typeface="Arial"/>
              </a:rPr>
              <a:t>Compte Personnel de Formation </a:t>
            </a:r>
            <a:r>
              <a:rPr lang="fr-FR" sz="1600" dirty="0">
                <a:solidFill>
                  <a:schemeClr val="lt1"/>
                </a:solidFill>
                <a:latin typeface="Arial" panose="020B0604020202020204" pitchFamily="34" charset="0"/>
                <a:ea typeface="Arial"/>
                <a:cs typeface="Arial" panose="020B0604020202020204" pitchFamily="34" charset="0"/>
                <a:sym typeface="Arial"/>
              </a:rPr>
              <a:t>:</a:t>
            </a:r>
            <a:r>
              <a:rPr lang="fr-FR" sz="1600" dirty="0">
                <a:solidFill>
                  <a:schemeClr val="lt1"/>
                </a:solidFill>
                <a:latin typeface="Arial" panose="020B0604020202020204" pitchFamily="34" charset="0"/>
                <a:cs typeface="Arial" panose="020B0604020202020204" pitchFamily="34" charset="0"/>
              </a:rPr>
              <a:t> </a:t>
            </a:r>
            <a:r>
              <a:rPr lang="fr-FR" sz="1600" dirty="0">
                <a:solidFill>
                  <a:schemeClr val="lt1"/>
                </a:solidFill>
                <a:latin typeface="Arial" panose="020B0604020202020204" pitchFamily="34" charset="0"/>
                <a:ea typeface="Arial"/>
                <a:cs typeface="Arial" panose="020B0604020202020204" pitchFamily="34" charset="0"/>
                <a:sym typeface="Arial"/>
              </a:rPr>
              <a:t>consultez vos droits sur </a:t>
            </a:r>
            <a:r>
              <a:rPr lang="fr-FR" sz="1600" dirty="0" err="1">
                <a:solidFill>
                  <a:schemeClr val="lt1"/>
                </a:solidFill>
                <a:latin typeface="Arial" panose="020B0604020202020204" pitchFamily="34" charset="0"/>
                <a:ea typeface="Arial"/>
                <a:cs typeface="Arial" panose="020B0604020202020204" pitchFamily="34" charset="0"/>
                <a:sym typeface="Arial"/>
              </a:rPr>
              <a:t>moncompteformation.fr</a:t>
            </a:r>
            <a:r>
              <a:rPr lang="fr-FR" sz="1600" dirty="0">
                <a:solidFill>
                  <a:schemeClr val="lt1"/>
                </a:solidFill>
                <a:latin typeface="Arial" panose="020B0604020202020204" pitchFamily="34" charset="0"/>
                <a:ea typeface="Arial"/>
                <a:cs typeface="Arial" panose="020B0604020202020204" pitchFamily="34" charset="0"/>
                <a:sym typeface="Arial"/>
              </a:rPr>
              <a:t> puis recherchez la formation (pour vous aider, cette information figure sur notre site internet)</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cs typeface="Arial" panose="020B0604020202020204" pitchFamily="34" charset="0"/>
              </a:rPr>
              <a:t>Paiement en </a:t>
            </a:r>
            <a:r>
              <a:rPr lang="fr-FR" sz="1600" b="1" dirty="0">
                <a:solidFill>
                  <a:schemeClr val="lt1"/>
                </a:solidFill>
                <a:latin typeface="Arial" panose="020B0604020202020204" pitchFamily="34" charset="0"/>
                <a:cs typeface="Arial" panose="020B0604020202020204" pitchFamily="34" charset="0"/>
              </a:rPr>
              <a:t>3 ou 5 échéances </a:t>
            </a:r>
            <a:r>
              <a:rPr lang="fr-FR" sz="1600" dirty="0">
                <a:solidFill>
                  <a:schemeClr val="lt1"/>
                </a:solidFill>
                <a:latin typeface="Arial" panose="020B0604020202020204" pitchFamily="34" charset="0"/>
                <a:cs typeface="Arial" panose="020B0604020202020204" pitchFamily="34" charset="0"/>
              </a:rPr>
              <a:t>pendant la période de formation en centre</a:t>
            </a:r>
            <a:endParaRPr sz="1600" dirty="0">
              <a:latin typeface="Arial" panose="020B0604020202020204" pitchFamily="34" charset="0"/>
              <a:cs typeface="Arial" panose="020B0604020202020204" pitchFamily="34" charset="0"/>
            </a:endParaRPr>
          </a:p>
          <a:p>
            <a:pPr marL="285750" marR="0" lvl="0" indent="-19685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a:p>
            <a:pPr marL="0" marR="0" lvl="0" indent="0" rtl="0">
              <a:buNone/>
            </a:pPr>
            <a:r>
              <a:rPr lang="fr-FR" sz="1400" dirty="0">
                <a:solidFill>
                  <a:schemeClr val="lt1"/>
                </a:solidFill>
                <a:latin typeface="Arial" panose="020B0604020202020204" pitchFamily="34" charset="0"/>
                <a:ea typeface="Arial"/>
                <a:cs typeface="Arial" panose="020B0604020202020204" pitchFamily="34" charset="0"/>
                <a:sym typeface="Arial"/>
              </a:rPr>
              <a:t>D’autres pistes à explorer sur notre site internet, </a:t>
            </a:r>
            <a:br>
              <a:rPr lang="fr-FR" sz="1400" dirty="0">
                <a:solidFill>
                  <a:schemeClr val="lt1"/>
                </a:solidFill>
                <a:latin typeface="Arial" panose="020B0604020202020204" pitchFamily="34" charset="0"/>
                <a:ea typeface="Arial"/>
                <a:cs typeface="Arial" panose="020B0604020202020204" pitchFamily="34" charset="0"/>
                <a:sym typeface="Arial"/>
              </a:rPr>
            </a:br>
            <a:r>
              <a:rPr lang="fr-FR" sz="1400" dirty="0">
                <a:solidFill>
                  <a:schemeClr val="lt1"/>
                </a:solidFill>
                <a:latin typeface="Arial" panose="020B0604020202020204" pitchFamily="34" charset="0"/>
                <a:ea typeface="Arial"/>
                <a:cs typeface="Arial" panose="020B0604020202020204" pitchFamily="34" charset="0"/>
                <a:sym typeface="Arial"/>
              </a:rPr>
              <a:t>&gt; page Financements</a:t>
            </a:r>
            <a:endParaRPr dirty="0">
              <a:latin typeface="Arial" panose="020B0604020202020204" pitchFamily="34" charset="0"/>
              <a:cs typeface="Arial" panose="020B0604020202020204" pitchFamily="34" charset="0"/>
            </a:endParaRPr>
          </a:p>
          <a:p>
            <a:pPr marL="342900" marR="0" lvl="0" indent="-25400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p:txBody>
      </p:sp>
      <p:sp>
        <p:nvSpPr>
          <p:cNvPr id="7" name="Google Shape;782;p68">
            <a:extLst>
              <a:ext uri="{FF2B5EF4-FFF2-40B4-BE49-F238E27FC236}">
                <a16:creationId xmlns:a16="http://schemas.microsoft.com/office/drawing/2014/main" id="{7EF2F204-0B7A-0FA3-C0FE-94AFCB4E2024}"/>
              </a:ext>
            </a:extLst>
          </p:cNvPr>
          <p:cNvSpPr/>
          <p:nvPr/>
        </p:nvSpPr>
        <p:spPr>
          <a:xfrm>
            <a:off x="723901" y="5090590"/>
            <a:ext cx="55551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dirty="0">
                <a:solidFill>
                  <a:srgbClr val="E84525"/>
                </a:solidFill>
              </a:rPr>
              <a:t>R</a:t>
            </a:r>
            <a:r>
              <a:rPr lang="fr-FR" sz="1400" dirty="0">
                <a:solidFill>
                  <a:srgbClr val="E84525"/>
                </a:solidFill>
                <a:latin typeface="Arial"/>
                <a:ea typeface="Arial"/>
                <a:cs typeface="Arial"/>
                <a:sym typeface="Arial"/>
              </a:rPr>
              <a:t>echerche de prise en charge en autonomie</a:t>
            </a:r>
            <a:endParaRPr dirty="0"/>
          </a:p>
          <a:p>
            <a:pPr marL="0" marR="0" lvl="0" indent="0" algn="l" rtl="0">
              <a:spcBef>
                <a:spcPts val="0"/>
              </a:spcBef>
              <a:spcAft>
                <a:spcPts val="0"/>
              </a:spcAft>
              <a:buNone/>
            </a:pPr>
            <a:r>
              <a:rPr lang="fr-FR" sz="1400" dirty="0">
                <a:solidFill>
                  <a:srgbClr val="333331"/>
                </a:solidFill>
                <a:latin typeface="Arial"/>
                <a:ea typeface="Arial"/>
                <a:cs typeface="Arial"/>
                <a:sym typeface="Arial"/>
              </a:rPr>
              <a:t>Notamment auprès de votre région de résidence hors Auvergne Rhône-Alpes, Conseils Généraux, communes, financements privés</a:t>
            </a:r>
            <a:endParaRPr sz="1400" dirty="0">
              <a:solidFill>
                <a:srgbClr val="333331"/>
              </a:solidFill>
              <a:latin typeface="Arial"/>
              <a:ea typeface="Arial"/>
              <a:cs typeface="Arial"/>
              <a:sym typeface="Arial"/>
            </a:endParaRPr>
          </a:p>
        </p:txBody>
      </p:sp>
    </p:spTree>
    <p:extLst>
      <p:ext uri="{BB962C8B-B14F-4D97-AF65-F5344CB8AC3E}">
        <p14:creationId xmlns:p14="http://schemas.microsoft.com/office/powerpoint/2010/main" val="115084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p:nvPr/>
        </p:nvSpPr>
        <p:spPr>
          <a:xfrm>
            <a:off x="4483363" y="2827978"/>
            <a:ext cx="5370300" cy="763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fr-FR" sz="4000" b="1" i="0" u="none" strike="noStrike" cap="none" dirty="0">
                <a:solidFill>
                  <a:srgbClr val="E84324"/>
                </a:solidFill>
                <a:latin typeface="Arial"/>
                <a:ea typeface="Arial"/>
                <a:cs typeface="Arial"/>
                <a:sym typeface="Arial"/>
              </a:rPr>
              <a:t>Bertrand QUINET</a:t>
            </a:r>
            <a:endParaRPr lang="fr-FR" dirty="0"/>
          </a:p>
          <a:p>
            <a:pPr marL="0" marR="0" lvl="0" indent="0" algn="l" rtl="0">
              <a:lnSpc>
                <a:spcPct val="90000"/>
              </a:lnSpc>
              <a:spcBef>
                <a:spcPts val="0"/>
              </a:spcBef>
              <a:spcAft>
                <a:spcPts val="0"/>
              </a:spcAft>
              <a:buNone/>
            </a:pPr>
            <a:r>
              <a:rPr lang="fr-FR" sz="1600" b="0" i="0" u="none" strike="noStrike" cap="none" dirty="0">
                <a:solidFill>
                  <a:srgbClr val="333331"/>
                </a:solidFill>
                <a:latin typeface="Arial"/>
                <a:ea typeface="Arial"/>
                <a:cs typeface="Arial"/>
                <a:sym typeface="Arial"/>
              </a:rPr>
              <a:t>Responsable du centre de formation </a:t>
            </a:r>
            <a:r>
              <a:rPr lang="fr-FR" sz="1600" dirty="0">
                <a:solidFill>
                  <a:srgbClr val="333331"/>
                </a:solidFill>
              </a:rPr>
              <a:t>Bioforce Europe</a:t>
            </a:r>
            <a:endParaRPr dirty="0"/>
          </a:p>
        </p:txBody>
      </p:sp>
      <p:pic>
        <p:nvPicPr>
          <p:cNvPr id="1026" name="Picture 2">
            <a:extLst>
              <a:ext uri="{FF2B5EF4-FFF2-40B4-BE49-F238E27FC236}">
                <a16:creationId xmlns:a16="http://schemas.microsoft.com/office/drawing/2014/main" id="{F2D9E96F-12EB-A9FC-1E1B-ED7079F4C9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2" r="14079"/>
          <a:stretch/>
        </p:blipFill>
        <p:spPr bwMode="auto">
          <a:xfrm>
            <a:off x="1380226" y="1758513"/>
            <a:ext cx="2800047" cy="2902429"/>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709368" y="296528"/>
            <a:ext cx="564913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4324"/>
              </a:buClr>
              <a:buSzPts val="3200"/>
              <a:buFont typeface="Arial"/>
              <a:buNone/>
            </a:pPr>
            <a:r>
              <a:rPr lang="fr-FR" sz="3200" dirty="0"/>
              <a:t>Les prochaines rentrées</a:t>
            </a:r>
            <a:endParaRPr dirty="0"/>
          </a:p>
        </p:txBody>
      </p:sp>
      <p:sp>
        <p:nvSpPr>
          <p:cNvPr id="218" name="Google Shape;218;p27"/>
          <p:cNvSpPr txBox="1">
            <a:spLocks noGrp="1"/>
          </p:cNvSpPr>
          <p:nvPr>
            <p:ph type="body" idx="1"/>
          </p:nvPr>
        </p:nvSpPr>
        <p:spPr>
          <a:xfrm>
            <a:off x="709368" y="1486987"/>
            <a:ext cx="5649136" cy="2851364"/>
          </a:xfrm>
          <a:prstGeom prst="rect">
            <a:avLst/>
          </a:prstGeom>
          <a:noFill/>
          <a:ln>
            <a:noFill/>
          </a:ln>
        </p:spPr>
        <p:txBody>
          <a:bodyPr spcFirstLastPara="1" wrap="square" lIns="91425" tIns="45700" rIns="91425" bIns="45700" anchor="t" anchorCtr="0">
            <a:noAutofit/>
          </a:bodyPr>
          <a:lstStyle/>
          <a:p>
            <a:pPr marL="0" indent="0">
              <a:lnSpc>
                <a:spcPct val="100000"/>
              </a:lnSpc>
              <a:spcBef>
                <a:spcPts val="600"/>
              </a:spcBef>
              <a:buClr>
                <a:srgbClr val="333331"/>
              </a:buClr>
              <a:buSzPts val="1800"/>
              <a:buNone/>
            </a:pPr>
            <a:r>
              <a:rPr lang="fr-FR" sz="2000" b="0" dirty="0">
                <a:solidFill>
                  <a:srgbClr val="333331"/>
                </a:solidFill>
              </a:rPr>
              <a:t>4 janvier au 28 juin 2024 </a:t>
            </a:r>
            <a:r>
              <a:rPr lang="fr-FR" sz="2000" b="0" i="1" dirty="0">
                <a:solidFill>
                  <a:srgbClr val="E84324"/>
                </a:solidFill>
              </a:rPr>
              <a:t>– candidatures ouvertes</a:t>
            </a:r>
          </a:p>
        </p:txBody>
      </p:sp>
      <p:sp>
        <p:nvSpPr>
          <p:cNvPr id="4" name="ZoneTexte 3"/>
          <p:cNvSpPr txBox="1"/>
          <p:nvPr/>
        </p:nvSpPr>
        <p:spPr>
          <a:xfrm>
            <a:off x="709368" y="3117233"/>
            <a:ext cx="5386632" cy="2862322"/>
          </a:xfrm>
          <a:prstGeom prst="rect">
            <a:avLst/>
          </a:prstGeom>
          <a:noFill/>
        </p:spPr>
        <p:txBody>
          <a:bodyPr wrap="square" lIns="91440" tIns="45720" rIns="91440" bIns="45720" rtlCol="0" anchor="t">
            <a:spAutoFit/>
          </a:bodyPr>
          <a:lstStyle/>
          <a:p>
            <a:r>
              <a:rPr lang="fr-FR" sz="2000" dirty="0">
                <a:solidFill>
                  <a:srgbClr val="E84324"/>
                </a:solidFill>
              </a:rPr>
              <a:t>Le conseil de l’équipe </a:t>
            </a:r>
          </a:p>
          <a:p>
            <a:r>
              <a:rPr lang="fr-FR" sz="2000" dirty="0">
                <a:solidFill>
                  <a:schemeClr val="tx2">
                    <a:lumMod val="25000"/>
                  </a:schemeClr>
                </a:solidFill>
              </a:rPr>
              <a:t>Pour préparer au mieux votre rentrée, </a:t>
            </a:r>
            <a:r>
              <a:rPr lang="fr-FR" sz="2000" b="1" dirty="0">
                <a:solidFill>
                  <a:schemeClr val="tx2">
                    <a:lumMod val="25000"/>
                  </a:schemeClr>
                </a:solidFill>
              </a:rPr>
              <a:t>candidatez au moins 3 mois avant le début de votre formation </a:t>
            </a:r>
            <a:r>
              <a:rPr lang="fr-FR" sz="2000" dirty="0">
                <a:solidFill>
                  <a:schemeClr val="tx2">
                    <a:lumMod val="25000"/>
                  </a:schemeClr>
                </a:solidFill>
              </a:rPr>
              <a:t>! Une fois que vous avez candidaté et payé vos frais de sélection, nos équipes ont deux mois pour étudier votre candidature. Cela vous donne plus de temps également pour mener vos recherches de financement et de logement.</a:t>
            </a:r>
          </a:p>
        </p:txBody>
      </p:sp>
      <p:sp>
        <p:nvSpPr>
          <p:cNvPr id="2" name="Ellipse 1">
            <a:extLst>
              <a:ext uri="{FF2B5EF4-FFF2-40B4-BE49-F238E27FC236}">
                <a16:creationId xmlns:a16="http://schemas.microsoft.com/office/drawing/2014/main" id="{513B4E26-A96C-6DBE-32D0-01A5DAD82E20}"/>
              </a:ext>
            </a:extLst>
          </p:cNvPr>
          <p:cNvSpPr/>
          <p:nvPr/>
        </p:nvSpPr>
        <p:spPr>
          <a:xfrm>
            <a:off x="236252" y="3214658"/>
            <a:ext cx="425766" cy="435979"/>
          </a:xfrm>
          <a:prstGeom prst="ellipse">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pic>
        <p:nvPicPr>
          <p:cNvPr id="7" name="Image 6" descr="Une image contenant terrain, personne, extérieur&#10;&#10;Description générée automatiquement">
            <a:extLst>
              <a:ext uri="{FF2B5EF4-FFF2-40B4-BE49-F238E27FC236}">
                <a16:creationId xmlns:a16="http://schemas.microsoft.com/office/drawing/2014/main" id="{AD1155A3-A255-ADD4-AA62-14AED8012EE2}"/>
              </a:ext>
            </a:extLst>
          </p:cNvPr>
          <p:cNvPicPr>
            <a:picLocks noChangeAspect="1"/>
          </p:cNvPicPr>
          <p:nvPr/>
        </p:nvPicPr>
        <p:blipFill rotWithShape="1">
          <a:blip r:embed="rId3"/>
          <a:srcRect l="2313" t="10185" b="12497"/>
          <a:stretch/>
        </p:blipFill>
        <p:spPr>
          <a:xfrm>
            <a:off x="6405854" y="0"/>
            <a:ext cx="5786146"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title"/>
          </p:nvPr>
        </p:nvSpPr>
        <p:spPr>
          <a:xfrm>
            <a:off x="1470449" y="1751375"/>
            <a:ext cx="6904800" cy="43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4424"/>
              </a:buClr>
              <a:buSzPts val="4000"/>
              <a:buFont typeface="Arial"/>
              <a:buNone/>
            </a:pPr>
            <a:r>
              <a:rPr lang="fr-FR">
                <a:solidFill>
                  <a:srgbClr val="E84424"/>
                </a:solidFill>
              </a:rPr>
              <a:t>BIOFORCE : ET APRÈS ?</a:t>
            </a:r>
            <a:endParaRPr sz="2000" b="0">
              <a:solidFill>
                <a:srgbClr val="000002"/>
              </a:solidFill>
            </a:endParaRPr>
          </a:p>
        </p:txBody>
      </p:sp>
      <p:sp>
        <p:nvSpPr>
          <p:cNvPr id="254" name="Google Shape;254;p31"/>
          <p:cNvSpPr txBox="1"/>
          <p:nvPr/>
        </p:nvSpPr>
        <p:spPr>
          <a:xfrm>
            <a:off x="1470449" y="1531718"/>
            <a:ext cx="2103255" cy="24006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fr-FR" sz="15000" b="1" i="0" u="none" strike="noStrike" cap="none" dirty="0">
                <a:solidFill>
                  <a:srgbClr val="E84424"/>
                </a:solidFill>
                <a:latin typeface="Arial"/>
                <a:ea typeface="Arial"/>
                <a:cs typeface="Arial"/>
                <a:sym typeface="Arial"/>
              </a:rPr>
              <a:t>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p:cNvSpPr>
          <p:nvPr>
            <p:ph type="title"/>
          </p:nvPr>
        </p:nvSpPr>
        <p:spPr>
          <a:xfrm>
            <a:off x="457200" y="288925"/>
            <a:ext cx="5991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4424"/>
              </a:buClr>
              <a:buSzPts val="4400"/>
              <a:buFont typeface="Arial"/>
              <a:buNone/>
            </a:pPr>
            <a:r>
              <a:rPr lang="fr-FR">
                <a:latin typeface="Arial"/>
                <a:ea typeface="Arial"/>
                <a:cs typeface="Arial"/>
                <a:sym typeface="Arial"/>
              </a:rPr>
              <a:t>La mission humanitaire</a:t>
            </a:r>
            <a:endParaRPr>
              <a:latin typeface="Arial"/>
              <a:ea typeface="Arial"/>
              <a:cs typeface="Arial"/>
              <a:sym typeface="Arial"/>
            </a:endParaRPr>
          </a:p>
        </p:txBody>
      </p:sp>
      <p:sp>
        <p:nvSpPr>
          <p:cNvPr id="260" name="Google Shape;260;p32"/>
          <p:cNvSpPr txBox="1"/>
          <p:nvPr/>
        </p:nvSpPr>
        <p:spPr>
          <a:xfrm>
            <a:off x="6839868" y="1623489"/>
            <a:ext cx="4660500" cy="369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fr-FR" sz="1800" b="1">
                <a:solidFill>
                  <a:srgbClr val="FFFFFF"/>
                </a:solidFill>
                <a:latin typeface="Arial"/>
                <a:ea typeface="Arial"/>
                <a:cs typeface="Arial"/>
                <a:sym typeface="Arial"/>
              </a:rPr>
              <a:t>Dispositifs d’appui dans la recherche de mission  </a:t>
            </a:r>
            <a:r>
              <a:rPr lang="fr-FR" sz="1800">
                <a:solidFill>
                  <a:srgbClr val="FFFFFF"/>
                </a:solidFill>
                <a:latin typeface="Arial"/>
                <a:ea typeface="Arial"/>
                <a:cs typeface="Arial"/>
                <a:sym typeface="Arial"/>
              </a:rPr>
              <a:t>Accompagnement de l’employeur (tuteur, manager, etc.) et de Bioforce (appui pédagogique, outils, appui des chargés d’orientation professionnelle).</a:t>
            </a:r>
            <a:endParaRPr sz="1800">
              <a:solidFill>
                <a:srgbClr val="FFFFFF"/>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800">
              <a:solidFill>
                <a:srgbClr val="FFFFFF"/>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fr-FR" sz="1800" b="1">
                <a:solidFill>
                  <a:srgbClr val="FFFFFF"/>
                </a:solidFill>
                <a:latin typeface="Arial"/>
                <a:ea typeface="Arial"/>
                <a:cs typeface="Arial"/>
                <a:sym typeface="Arial"/>
              </a:rPr>
              <a:t>Sites d’offres d’emploi</a:t>
            </a:r>
            <a:r>
              <a:rPr lang="fr-FR" sz="1800">
                <a:solidFill>
                  <a:srgbClr val="FFFFFF"/>
                </a:solidFill>
                <a:latin typeface="Arial"/>
                <a:ea typeface="Arial"/>
                <a:cs typeface="Arial"/>
                <a:sym typeface="Arial"/>
              </a:rPr>
              <a:t> Coordination Sud et Relief Web.</a:t>
            </a:r>
            <a:endParaRPr sz="1800">
              <a:solidFill>
                <a:srgbClr val="FFFFF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rgbClr val="33333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a:solidFill>
                <a:schemeClr val="dk1"/>
              </a:solidFill>
              <a:latin typeface="Arial"/>
              <a:ea typeface="Arial"/>
              <a:cs typeface="Arial"/>
              <a:sym typeface="Arial"/>
            </a:endParaRPr>
          </a:p>
        </p:txBody>
      </p:sp>
      <p:sp>
        <p:nvSpPr>
          <p:cNvPr id="261" name="Google Shape;261;p32"/>
          <p:cNvSpPr/>
          <p:nvPr/>
        </p:nvSpPr>
        <p:spPr>
          <a:xfrm>
            <a:off x="457200" y="1360843"/>
            <a:ext cx="5555100" cy="48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333331"/>
              </a:solidFill>
              <a:latin typeface="Arial"/>
              <a:ea typeface="Arial"/>
              <a:cs typeface="Arial"/>
              <a:sym typeface="Arial"/>
            </a:endParaRPr>
          </a:p>
          <a:p>
            <a:pPr marL="0" marR="0" lvl="0" indent="0" algn="l" rtl="0">
              <a:lnSpc>
                <a:spcPct val="100000"/>
              </a:lnSpc>
              <a:spcBef>
                <a:spcPts val="0"/>
              </a:spcBef>
              <a:spcAft>
                <a:spcPts val="0"/>
              </a:spcAft>
              <a:buClr>
                <a:srgbClr val="333331"/>
              </a:buClr>
              <a:buSzPts val="1800"/>
              <a:buFont typeface="Arial"/>
              <a:buNone/>
            </a:pPr>
            <a:r>
              <a:rPr lang="fr-FR" sz="1800" b="1" i="0" u="none" strike="noStrike" cap="none" dirty="0">
                <a:solidFill>
                  <a:srgbClr val="333331"/>
                </a:solidFill>
                <a:latin typeface="Arial"/>
                <a:ea typeface="Arial"/>
                <a:cs typeface="Arial"/>
                <a:sym typeface="Arial"/>
              </a:rPr>
              <a:t>Statut </a:t>
            </a:r>
            <a:r>
              <a:rPr lang="fr-FR" sz="1800" dirty="0">
                <a:solidFill>
                  <a:srgbClr val="333331"/>
                </a:solidFill>
                <a:latin typeface="Arial"/>
                <a:ea typeface="Arial"/>
                <a:cs typeface="Arial"/>
                <a:sym typeface="Arial"/>
              </a:rPr>
              <a:t>Volontaire (indemnisé) ou salarié, selon le profil de l’élève et l’organisation d’accueil. </a:t>
            </a:r>
            <a:endParaRPr sz="1800" dirty="0">
              <a:solidFill>
                <a:srgbClr val="333331"/>
              </a:solidFill>
              <a:latin typeface="Arial"/>
              <a:ea typeface="Arial"/>
              <a:cs typeface="Arial"/>
              <a:sym typeface="Arial"/>
            </a:endParaRPr>
          </a:p>
          <a:p>
            <a:pPr marL="0" marR="0" lvl="0" indent="0" algn="l" rtl="0">
              <a:lnSpc>
                <a:spcPct val="100000"/>
              </a:lnSpc>
              <a:spcBef>
                <a:spcPts val="0"/>
              </a:spcBef>
              <a:spcAft>
                <a:spcPts val="0"/>
              </a:spcAft>
              <a:buClr>
                <a:srgbClr val="333331"/>
              </a:buClr>
              <a:buSzPts val="1800"/>
              <a:buFont typeface="Arial"/>
              <a:buNone/>
            </a:pPr>
            <a:r>
              <a:rPr lang="fr-FR" sz="1800" dirty="0">
                <a:solidFill>
                  <a:srgbClr val="333331"/>
                </a:solidFill>
                <a:latin typeface="Arial"/>
                <a:ea typeface="Arial"/>
                <a:cs typeface="Arial"/>
                <a:sym typeface="Arial"/>
              </a:rPr>
              <a:t>Un statut de stagiaire indemnisé est également possible sous certaines conditions (prise en charge de la couverture sociale, lieu de stage, etc.)</a:t>
            </a:r>
            <a:endParaRPr sz="1800" dirty="0">
              <a:solidFill>
                <a:srgbClr val="33333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333331"/>
              </a:solidFill>
              <a:latin typeface="Arial"/>
              <a:ea typeface="Arial"/>
              <a:cs typeface="Arial"/>
              <a:sym typeface="Arial"/>
            </a:endParaRPr>
          </a:p>
          <a:p>
            <a:pPr marL="0" marR="0" lvl="0" indent="0" algn="l" rtl="0">
              <a:lnSpc>
                <a:spcPct val="100000"/>
              </a:lnSpc>
              <a:spcBef>
                <a:spcPts val="0"/>
              </a:spcBef>
              <a:spcAft>
                <a:spcPts val="0"/>
              </a:spcAft>
              <a:buClr>
                <a:srgbClr val="333331"/>
              </a:buClr>
              <a:buSzPts val="1800"/>
              <a:buFont typeface="Arial"/>
              <a:buNone/>
            </a:pPr>
            <a:r>
              <a:rPr lang="fr-FR" sz="1800" b="1" i="0" u="none" strike="noStrike" cap="none" dirty="0">
                <a:solidFill>
                  <a:srgbClr val="333331"/>
                </a:solidFill>
                <a:latin typeface="Arial"/>
                <a:ea typeface="Arial"/>
                <a:cs typeface="Arial"/>
                <a:sym typeface="Arial"/>
              </a:rPr>
              <a:t>Structure d’accueil </a:t>
            </a:r>
            <a:r>
              <a:rPr lang="fr-FR" sz="1800" dirty="0">
                <a:solidFill>
                  <a:srgbClr val="333331"/>
                </a:solidFill>
                <a:latin typeface="Arial"/>
                <a:ea typeface="Arial"/>
                <a:cs typeface="Arial"/>
                <a:sym typeface="Arial"/>
              </a:rPr>
              <a:t>Tout type d’organisation locale, nationale, internationale ayant une action à caractère humanitaire</a:t>
            </a:r>
            <a:endParaRPr sz="1800" b="0" i="0" u="none" strike="noStrike" cap="none" dirty="0">
              <a:solidFill>
                <a:srgbClr val="333331"/>
              </a:solidFill>
              <a:latin typeface="Arial"/>
              <a:ea typeface="Arial"/>
              <a:cs typeface="Arial"/>
              <a:sym typeface="Arial"/>
            </a:endParaRPr>
          </a:p>
          <a:p>
            <a:pPr marL="0" marR="0" lvl="0" indent="0" algn="l" rtl="0">
              <a:lnSpc>
                <a:spcPct val="100000"/>
              </a:lnSpc>
              <a:spcBef>
                <a:spcPts val="0"/>
              </a:spcBef>
              <a:spcAft>
                <a:spcPts val="0"/>
              </a:spcAft>
              <a:buClr>
                <a:srgbClr val="333331"/>
              </a:buClr>
              <a:buSzPts val="1800"/>
              <a:buFont typeface="Arial"/>
              <a:buNone/>
            </a:pPr>
            <a:r>
              <a:rPr lang="fr-FR" sz="1800" dirty="0">
                <a:solidFill>
                  <a:srgbClr val="333331"/>
                </a:solidFill>
                <a:latin typeface="Arial"/>
                <a:ea typeface="Arial"/>
                <a:cs typeface="Arial"/>
                <a:sym typeface="Arial"/>
              </a:rPr>
              <a:t> </a:t>
            </a:r>
            <a:endParaRPr sz="1800" dirty="0">
              <a:solidFill>
                <a:srgbClr val="33333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r>
              <a:rPr lang="fr-FR" sz="1800" b="1" dirty="0">
                <a:solidFill>
                  <a:srgbClr val="333331"/>
                </a:solidFill>
                <a:latin typeface="Arial"/>
                <a:ea typeface="Arial"/>
                <a:cs typeface="Arial"/>
                <a:sym typeface="Arial"/>
              </a:rPr>
              <a:t>Durée</a:t>
            </a:r>
            <a:r>
              <a:rPr lang="fr-FR" sz="1800" dirty="0">
                <a:solidFill>
                  <a:srgbClr val="333331"/>
                </a:solidFill>
                <a:latin typeface="Arial"/>
                <a:ea typeface="Arial"/>
                <a:cs typeface="Arial"/>
                <a:sym typeface="Arial"/>
              </a:rPr>
              <a:t> 6 mois</a:t>
            </a:r>
            <a:endParaRPr sz="1800" dirty="0">
              <a:solidFill>
                <a:srgbClr val="33333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endParaRPr sz="1800" dirty="0">
              <a:solidFill>
                <a:srgbClr val="333331"/>
              </a:solidFill>
              <a:latin typeface="Arial"/>
              <a:ea typeface="Arial"/>
              <a:cs typeface="Arial"/>
              <a:sym typeface="Arial"/>
            </a:endParaRPr>
          </a:p>
          <a:p>
            <a:pPr marL="0" marR="0" lvl="0" indent="0" algn="l" rtl="0">
              <a:spcBef>
                <a:spcPts val="0"/>
              </a:spcBef>
              <a:spcAft>
                <a:spcPts val="0"/>
              </a:spcAft>
              <a:buClr>
                <a:schemeClr val="lt1"/>
              </a:buClr>
              <a:buSzPts val="1800"/>
              <a:buFont typeface="Arial"/>
              <a:buNone/>
            </a:pPr>
            <a:r>
              <a:rPr lang="fr-FR" sz="1800" b="1" dirty="0">
                <a:solidFill>
                  <a:srgbClr val="333331"/>
                </a:solidFill>
                <a:latin typeface="Arial"/>
                <a:ea typeface="Arial"/>
                <a:cs typeface="Arial"/>
                <a:sym typeface="Arial"/>
              </a:rPr>
              <a:t>Lieu </a:t>
            </a:r>
            <a:r>
              <a:rPr lang="fr-FR" sz="1800" dirty="0">
                <a:solidFill>
                  <a:srgbClr val="333331"/>
                </a:solidFill>
                <a:latin typeface="Arial"/>
                <a:ea typeface="Arial"/>
                <a:cs typeface="Arial"/>
                <a:sym typeface="Arial"/>
              </a:rPr>
              <a:t>Partout dans le monde (en cas de stage : des restrictions peuvent s’appliquer en fonction de votre lieu de formation)</a:t>
            </a:r>
            <a:endParaRPr sz="1800" dirty="0">
              <a:solidFill>
                <a:srgbClr val="33333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8501" y="290694"/>
            <a:ext cx="5649136" cy="1325563"/>
          </a:xfrm>
        </p:spPr>
        <p:txBody>
          <a:bodyPr>
            <a:normAutofit/>
          </a:bodyPr>
          <a:lstStyle/>
          <a:p>
            <a:r>
              <a:rPr lang="fr-FR" sz="3200"/>
              <a:t>Votre premier emploi</a:t>
            </a:r>
          </a:p>
        </p:txBody>
      </p:sp>
      <p:sp>
        <p:nvSpPr>
          <p:cNvPr id="3" name="Espace réservé du contenu 2"/>
          <p:cNvSpPr>
            <a:spLocks noGrp="1"/>
          </p:cNvSpPr>
          <p:nvPr>
            <p:ph idx="1"/>
          </p:nvPr>
        </p:nvSpPr>
        <p:spPr>
          <a:xfrm>
            <a:off x="726458" y="1394043"/>
            <a:ext cx="5456722" cy="1244920"/>
          </a:xfrm>
        </p:spPr>
        <p:txBody>
          <a:bodyPr>
            <a:noAutofit/>
          </a:bodyPr>
          <a:lstStyle/>
          <a:p>
            <a:pPr marL="0" indent="0">
              <a:buNone/>
            </a:pPr>
            <a:r>
              <a:rPr lang="fr-FR" sz="1800" b="0" spc="0" dirty="0">
                <a:solidFill>
                  <a:srgbClr val="E84525"/>
                </a:solidFill>
              </a:rPr>
              <a:t>91% </a:t>
            </a:r>
            <a:r>
              <a:rPr lang="fr-FR" sz="1800" b="0" spc="0" dirty="0"/>
              <a:t>des personnes formées à </a:t>
            </a:r>
            <a:r>
              <a:rPr lang="fr-FR" sz="1800" b="0" spc="0" dirty="0" err="1"/>
              <a:t>Bioforce</a:t>
            </a:r>
            <a:r>
              <a:rPr lang="fr-FR" sz="1800" b="0" spc="0" dirty="0"/>
              <a:t> Europe en </a:t>
            </a:r>
            <a:r>
              <a:rPr lang="fr-FR" sz="1800" b="0" spc="0" dirty="0">
                <a:solidFill>
                  <a:srgbClr val="E84525"/>
                </a:solidFill>
              </a:rPr>
              <a:t>formation métier diplômante </a:t>
            </a:r>
            <a:r>
              <a:rPr lang="fr-FR" sz="1800" b="0" spc="0" dirty="0"/>
              <a:t>sont </a:t>
            </a:r>
            <a:r>
              <a:rPr lang="fr-FR" sz="1800" b="0" spc="0" dirty="0">
                <a:solidFill>
                  <a:srgbClr val="E84525"/>
                </a:solidFill>
              </a:rPr>
              <a:t>en mission ou en emploi </a:t>
            </a:r>
            <a:r>
              <a:rPr lang="fr-FR" sz="1800" b="0" spc="0" dirty="0"/>
              <a:t>dans les 12 mois après leur période de formation.</a:t>
            </a:r>
          </a:p>
          <a:p>
            <a:pPr marL="285750" indent="-285750"/>
            <a:r>
              <a:rPr lang="fr-FR" sz="1600" b="0" spc="0" dirty="0"/>
              <a:t>Responsable de projets Eau, hygiène et assainissement </a:t>
            </a:r>
            <a:r>
              <a:rPr lang="fr-FR" sz="1600" b="0" spc="0" dirty="0">
                <a:solidFill>
                  <a:srgbClr val="E84324"/>
                </a:solidFill>
              </a:rPr>
              <a:t>88%</a:t>
            </a:r>
          </a:p>
        </p:txBody>
      </p:sp>
      <p:sp>
        <p:nvSpPr>
          <p:cNvPr id="40" name="Rectangle 39"/>
          <p:cNvSpPr/>
          <p:nvPr/>
        </p:nvSpPr>
        <p:spPr>
          <a:xfrm>
            <a:off x="714304" y="4032535"/>
            <a:ext cx="1885000" cy="253916"/>
          </a:xfrm>
          <a:prstGeom prst="rect">
            <a:avLst/>
          </a:prstGeom>
        </p:spPr>
        <p:txBody>
          <a:bodyPr wrap="square">
            <a:spAutoFit/>
          </a:bodyPr>
          <a:lstStyle/>
          <a:p>
            <a:pPr fontAlgn="ctr"/>
            <a:r>
              <a:rPr lang="fr-FR" sz="1050" b="1" dirty="0">
                <a:solidFill>
                  <a:srgbClr val="E84525"/>
                </a:solidFill>
                <a:latin typeface="Arial" panose="020B0604020202020204" pitchFamily="34" charset="0"/>
                <a:ea typeface="Gotham Book" charset="0"/>
                <a:cs typeface="Arial" panose="020B0604020202020204" pitchFamily="34" charset="0"/>
              </a:rPr>
              <a:t>Top employeurs 2021</a:t>
            </a:r>
            <a:endParaRPr lang="fr-FR" sz="1050" b="1" dirty="0">
              <a:solidFill>
                <a:srgbClr val="E84525"/>
              </a:solidFill>
              <a:latin typeface="Arial" panose="020B0604020202020204" pitchFamily="34" charset="0"/>
              <a:ea typeface="Roboto" pitchFamily="2" charset="0"/>
              <a:cs typeface="Arial" panose="020B0604020202020204" pitchFamily="34" charset="0"/>
            </a:endParaRPr>
          </a:p>
        </p:txBody>
      </p:sp>
      <p:grpSp>
        <p:nvGrpSpPr>
          <p:cNvPr id="36" name="Groupe 35">
            <a:extLst>
              <a:ext uri="{FF2B5EF4-FFF2-40B4-BE49-F238E27FC236}">
                <a16:creationId xmlns:a16="http://schemas.microsoft.com/office/drawing/2014/main" id="{CA52A4F0-D86B-F747-9216-3C709A84F367}"/>
              </a:ext>
            </a:extLst>
          </p:cNvPr>
          <p:cNvGrpSpPr/>
          <p:nvPr/>
        </p:nvGrpSpPr>
        <p:grpSpPr>
          <a:xfrm>
            <a:off x="803275" y="4372542"/>
            <a:ext cx="4944646" cy="1555817"/>
            <a:chOff x="803275" y="4177693"/>
            <a:chExt cx="4944646" cy="1555817"/>
          </a:xfrm>
        </p:grpSpPr>
        <p:sp>
          <p:nvSpPr>
            <p:cNvPr id="7" name="Rectangle 6"/>
            <p:cNvSpPr/>
            <p:nvPr/>
          </p:nvSpPr>
          <p:spPr>
            <a:xfrm>
              <a:off x="804690" y="4178598"/>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68" descr="MSF"/>
            <p:cNvPicPr>
              <a:picLocks noChangeAspect="1" noChangeArrowheads="1"/>
            </p:cNvPicPr>
            <p:nvPr/>
          </p:nvPicPr>
          <p:blipFill>
            <a:blip r:embed="rId2" cstate="print"/>
            <a:srcRect/>
            <a:stretch>
              <a:fillRect/>
            </a:stretch>
          </p:blipFill>
          <p:spPr bwMode="auto">
            <a:xfrm>
              <a:off x="888557" y="4243625"/>
              <a:ext cx="837631" cy="354631"/>
            </a:xfrm>
            <a:prstGeom prst="rect">
              <a:avLst/>
            </a:prstGeom>
            <a:noFill/>
            <a:ln w="9525">
              <a:noFill/>
              <a:miter lim="800000"/>
              <a:headEnd/>
              <a:tailEnd/>
            </a:ln>
          </p:spPr>
        </p:pic>
        <p:sp>
          <p:nvSpPr>
            <p:cNvPr id="10" name="Rectangle 9"/>
            <p:cNvSpPr/>
            <p:nvPr/>
          </p:nvSpPr>
          <p:spPr>
            <a:xfrm>
              <a:off x="2123370" y="4714003"/>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42" descr="U:\DIR\marie.p\IMAGES\Logos\PARTENAIRES\Solidarités\logo-solidarites-international-horizontal.gif"/>
            <p:cNvPicPr>
              <a:picLocks noChangeAspect="1" noChangeArrowheads="1"/>
            </p:cNvPicPr>
            <p:nvPr/>
          </p:nvPicPr>
          <p:blipFill>
            <a:blip r:embed="rId3" cstate="print"/>
            <a:srcRect/>
            <a:stretch>
              <a:fillRect/>
            </a:stretch>
          </p:blipFill>
          <p:spPr bwMode="auto">
            <a:xfrm>
              <a:off x="2165347" y="4826686"/>
              <a:ext cx="921498" cy="283019"/>
            </a:xfrm>
            <a:prstGeom prst="rect">
              <a:avLst/>
            </a:prstGeom>
            <a:noFill/>
            <a:ln w="9525">
              <a:noFill/>
              <a:miter lim="800000"/>
              <a:headEnd/>
              <a:tailEnd/>
            </a:ln>
          </p:spPr>
        </p:pic>
        <p:sp>
          <p:nvSpPr>
            <p:cNvPr id="13" name="Rectangle 12"/>
            <p:cNvSpPr/>
            <p:nvPr/>
          </p:nvSpPr>
          <p:spPr>
            <a:xfrm>
              <a:off x="2123370" y="4182748"/>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3" descr="U:\DIR\marie.p\IMAGES\Logos\PARTENAIRES\CROIX-ROUGE FRSE\logo-crf.gif"/>
            <p:cNvPicPr>
              <a:picLocks noChangeAspect="1" noChangeArrowheads="1"/>
            </p:cNvPicPr>
            <p:nvPr/>
          </p:nvPicPr>
          <p:blipFill>
            <a:blip r:embed="rId4" cstate="print"/>
            <a:srcRect/>
            <a:stretch>
              <a:fillRect/>
            </a:stretch>
          </p:blipFill>
          <p:spPr bwMode="auto">
            <a:xfrm>
              <a:off x="2153739" y="4247521"/>
              <a:ext cx="891130" cy="375932"/>
            </a:xfrm>
            <a:prstGeom prst="rect">
              <a:avLst/>
            </a:prstGeom>
            <a:noFill/>
            <a:ln w="9525">
              <a:noFill/>
              <a:miter lim="800000"/>
              <a:headEnd/>
              <a:tailEnd/>
            </a:ln>
          </p:spPr>
        </p:pic>
        <p:sp>
          <p:nvSpPr>
            <p:cNvPr id="20" name="Rectangle 19"/>
            <p:cNvSpPr/>
            <p:nvPr/>
          </p:nvSpPr>
          <p:spPr>
            <a:xfrm>
              <a:off x="3447997" y="4177693"/>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889" y="4215645"/>
              <a:ext cx="648059" cy="416158"/>
            </a:xfrm>
            <a:prstGeom prst="rect">
              <a:avLst/>
            </a:prstGeom>
          </p:spPr>
        </p:pic>
        <p:sp>
          <p:nvSpPr>
            <p:cNvPr id="23" name="Rectangle 22"/>
            <p:cNvSpPr/>
            <p:nvPr/>
          </p:nvSpPr>
          <p:spPr>
            <a:xfrm>
              <a:off x="803275" y="5243212"/>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rotWithShape="1">
            <a:blip r:embed="rId6" cstate="print">
              <a:extLst>
                <a:ext uri="{28A0092B-C50C-407E-A947-70E740481C1C}">
                  <a14:useLocalDpi xmlns:a14="http://schemas.microsoft.com/office/drawing/2010/main" val="0"/>
                </a:ext>
              </a:extLst>
            </a:blip>
            <a:srcRect t="29399" b="32249"/>
            <a:stretch/>
          </p:blipFill>
          <p:spPr>
            <a:xfrm>
              <a:off x="828928" y="5375610"/>
              <a:ext cx="946550" cy="272264"/>
            </a:xfrm>
            <a:prstGeom prst="rect">
              <a:avLst/>
            </a:prstGeom>
          </p:spPr>
        </p:pic>
        <p:sp>
          <p:nvSpPr>
            <p:cNvPr id="29" name="Rectangle 28"/>
            <p:cNvSpPr/>
            <p:nvPr/>
          </p:nvSpPr>
          <p:spPr>
            <a:xfrm>
              <a:off x="2122259" y="5248822"/>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727" y="5284690"/>
              <a:ext cx="731584" cy="411056"/>
            </a:xfrm>
            <a:prstGeom prst="rect">
              <a:avLst/>
            </a:prstGeom>
          </p:spPr>
        </p:pic>
        <p:sp>
          <p:nvSpPr>
            <p:cNvPr id="32" name="Rectangle 31"/>
            <p:cNvSpPr/>
            <p:nvPr/>
          </p:nvSpPr>
          <p:spPr>
            <a:xfrm>
              <a:off x="805233" y="4713095"/>
              <a:ext cx="1005365" cy="4846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3616" y="4762932"/>
              <a:ext cx="327448" cy="385013"/>
            </a:xfrm>
            <a:prstGeom prst="rect">
              <a:avLst/>
            </a:prstGeom>
          </p:spPr>
        </p:pic>
        <p:sp>
          <p:nvSpPr>
            <p:cNvPr id="38" name="Rectangle 37"/>
            <p:cNvSpPr/>
            <p:nvPr/>
          </p:nvSpPr>
          <p:spPr>
            <a:xfrm>
              <a:off x="3449200" y="4708920"/>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3E0E7DA-5DE3-5364-9259-0F1FA18FCACA}"/>
                </a:ext>
              </a:extLst>
            </p:cNvPr>
            <p:cNvPicPr>
              <a:picLocks noChangeAspect="1"/>
            </p:cNvPicPr>
            <p:nvPr/>
          </p:nvPicPr>
          <p:blipFill>
            <a:blip r:embed="rId9"/>
            <a:stretch>
              <a:fillRect/>
            </a:stretch>
          </p:blipFill>
          <p:spPr>
            <a:xfrm>
              <a:off x="3671834" y="4746770"/>
              <a:ext cx="538334" cy="415842"/>
            </a:xfrm>
            <a:prstGeom prst="rect">
              <a:avLst/>
            </a:prstGeom>
          </p:spPr>
        </p:pic>
        <p:sp>
          <p:nvSpPr>
            <p:cNvPr id="16" name="Rectangle 15">
              <a:extLst>
                <a:ext uri="{FF2B5EF4-FFF2-40B4-BE49-F238E27FC236}">
                  <a16:creationId xmlns:a16="http://schemas.microsoft.com/office/drawing/2014/main" id="{A5AB3F17-4741-C45C-7F4D-2B98D5E2C7B1}"/>
                </a:ext>
              </a:extLst>
            </p:cNvPr>
            <p:cNvSpPr/>
            <p:nvPr/>
          </p:nvSpPr>
          <p:spPr>
            <a:xfrm>
              <a:off x="3453376" y="5246840"/>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Triangle Génération Humanitaire - Portail Humanitaire">
              <a:extLst>
                <a:ext uri="{FF2B5EF4-FFF2-40B4-BE49-F238E27FC236}">
                  <a16:creationId xmlns:a16="http://schemas.microsoft.com/office/drawing/2014/main" id="{15A92F74-83D5-8777-9316-7D8EEA41B5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6417" y="5284691"/>
              <a:ext cx="395912" cy="4110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A35556D-9C48-4D95-A630-598C8AB19AA8}"/>
                </a:ext>
              </a:extLst>
            </p:cNvPr>
            <p:cNvSpPr/>
            <p:nvPr/>
          </p:nvSpPr>
          <p:spPr>
            <a:xfrm>
              <a:off x="4742556" y="4177939"/>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4" name="Picture 6" descr="Logo Première Urgence Internationale - Première Urgence Internationale">
              <a:extLst>
                <a:ext uri="{FF2B5EF4-FFF2-40B4-BE49-F238E27FC236}">
                  <a16:creationId xmlns:a16="http://schemas.microsoft.com/office/drawing/2014/main" id="{7FCE85E4-E1C8-5AB8-BFE7-CFE82DADD0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8353" y="4251356"/>
              <a:ext cx="859464" cy="33756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7621F4A0-ACC1-1AD8-D804-F41BBD8E173A}"/>
                </a:ext>
              </a:extLst>
            </p:cNvPr>
            <p:cNvSpPr/>
            <p:nvPr/>
          </p:nvSpPr>
          <p:spPr>
            <a:xfrm>
              <a:off x="4742556" y="4713095"/>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6" name="Picture 8" descr="Accueil">
              <a:extLst>
                <a:ext uri="{FF2B5EF4-FFF2-40B4-BE49-F238E27FC236}">
                  <a16:creationId xmlns:a16="http://schemas.microsoft.com/office/drawing/2014/main" id="{34B9284D-68C8-B3A0-5696-1EF4FF6C2B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1429" y="4789787"/>
              <a:ext cx="669895" cy="35281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93F03CB-38A4-B93B-2A19-2681FB536CEC}"/>
                </a:ext>
              </a:extLst>
            </p:cNvPr>
            <p:cNvSpPr/>
            <p:nvPr/>
          </p:nvSpPr>
          <p:spPr>
            <a:xfrm>
              <a:off x="4742556" y="5244959"/>
              <a:ext cx="1005365" cy="48468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8" name="Picture 10">
              <a:extLst>
                <a:ext uri="{FF2B5EF4-FFF2-40B4-BE49-F238E27FC236}">
                  <a16:creationId xmlns:a16="http://schemas.microsoft.com/office/drawing/2014/main" id="{6AEC0E56-692E-F52D-887F-647F82C070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1946" y="5348657"/>
              <a:ext cx="763789" cy="2908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885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title"/>
          </p:nvPr>
        </p:nvSpPr>
        <p:spPr>
          <a:xfrm>
            <a:off x="1451205" y="5791202"/>
            <a:ext cx="10343100" cy="94353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600"/>
              </a:spcBef>
              <a:spcAft>
                <a:spcPts val="0"/>
              </a:spcAft>
              <a:buClr>
                <a:schemeClr val="dk1"/>
              </a:buClr>
              <a:buSzPts val="1100"/>
              <a:buFont typeface="Arial"/>
              <a:buNone/>
            </a:pPr>
            <a:r>
              <a:rPr lang="fr-FR" sz="3600" dirty="0" err="1">
                <a:solidFill>
                  <a:schemeClr val="tx1"/>
                </a:solidFill>
              </a:rPr>
              <a:t>bioforce.org</a:t>
            </a:r>
            <a:br>
              <a:rPr lang="fr-FR" sz="4400" dirty="0">
                <a:solidFill>
                  <a:schemeClr val="tx1"/>
                </a:solidFill>
              </a:rPr>
            </a:br>
            <a:endParaRPr sz="1600" dirty="0">
              <a:solidFill>
                <a:schemeClr val="tx1"/>
              </a:solidFill>
            </a:endParaRPr>
          </a:p>
        </p:txBody>
      </p:sp>
      <p:sp>
        <p:nvSpPr>
          <p:cNvPr id="276" name="Google Shape;276;p34"/>
          <p:cNvSpPr txBox="1"/>
          <p:nvPr/>
        </p:nvSpPr>
        <p:spPr>
          <a:xfrm>
            <a:off x="1407661" y="505033"/>
            <a:ext cx="10000568" cy="1200300"/>
          </a:xfrm>
          <a:prstGeom prst="rect">
            <a:avLst/>
          </a:prstGeom>
          <a:noFill/>
          <a:ln>
            <a:noFill/>
          </a:ln>
        </p:spPr>
        <p:txBody>
          <a:bodyPr spcFirstLastPara="1" wrap="square" lIns="91425" tIns="45700" rIns="91425" bIns="45700" anchor="t" anchorCtr="0">
            <a:noAutofit/>
          </a:bodyPr>
          <a:lstStyle/>
          <a:p>
            <a:pPr marL="0" marR="0" lvl="0" indent="0" algn="l" rtl="0">
              <a:lnSpc>
                <a:spcPts val="4500"/>
              </a:lnSpc>
              <a:spcBef>
                <a:spcPts val="0"/>
              </a:spcBef>
              <a:spcAft>
                <a:spcPts val="0"/>
              </a:spcAft>
              <a:buClr>
                <a:srgbClr val="000000"/>
              </a:buClr>
              <a:buSzPts val="7200"/>
              <a:buFont typeface="Arial"/>
              <a:buNone/>
            </a:pPr>
            <a:r>
              <a:rPr lang="fr-FR" sz="4500" b="1" i="0" u="none" strike="noStrike" cap="none" dirty="0">
                <a:solidFill>
                  <a:srgbClr val="E84424"/>
                </a:solidFill>
                <a:latin typeface="Arial"/>
                <a:ea typeface="Arial"/>
                <a:cs typeface="Arial"/>
                <a:sym typeface="Arial"/>
              </a:rPr>
              <a:t>Des questions ? </a:t>
            </a:r>
            <a:br>
              <a:rPr lang="fr-FR" sz="4000" b="1" dirty="0">
                <a:solidFill>
                  <a:srgbClr val="E84525"/>
                </a:solidFill>
              </a:rPr>
            </a:br>
            <a:endParaRPr lang="fr-FR" sz="4000" dirty="0">
              <a:solidFill>
                <a:schemeClr val="tx1">
                  <a:lumMod val="85000"/>
                  <a:lumOff val="15000"/>
                </a:schemeClr>
              </a:solidFill>
            </a:endParaRPr>
          </a:p>
          <a:p>
            <a:pPr marL="0" marR="0" lvl="0" indent="0" algn="l" rtl="0">
              <a:lnSpc>
                <a:spcPts val="4500"/>
              </a:lnSpc>
              <a:spcBef>
                <a:spcPts val="0"/>
              </a:spcBef>
              <a:spcAft>
                <a:spcPts val="0"/>
              </a:spcAft>
              <a:buClr>
                <a:srgbClr val="000000"/>
              </a:buClr>
              <a:buSzPts val="7200"/>
              <a:buFont typeface="Arial"/>
              <a:buNone/>
            </a:pPr>
            <a:r>
              <a:rPr lang="fr-FR" sz="4000" i="0" u="none" strike="noStrike" cap="none" dirty="0">
                <a:solidFill>
                  <a:schemeClr val="tx1">
                    <a:lumMod val="85000"/>
                    <a:lumOff val="15000"/>
                  </a:schemeClr>
                </a:solidFill>
                <a:latin typeface="Arial"/>
                <a:ea typeface="Arial"/>
                <a:cs typeface="Arial"/>
                <a:sym typeface="Arial"/>
              </a:rPr>
              <a:t>Contactez-nous sur </a:t>
            </a:r>
            <a:r>
              <a:rPr lang="fr-FR" sz="4000" i="0" u="none" strike="noStrike" cap="none" dirty="0">
                <a:solidFill>
                  <a:schemeClr val="tx1">
                    <a:lumMod val="85000"/>
                    <a:lumOff val="15000"/>
                  </a:schemeClr>
                </a:solidFill>
                <a:latin typeface="Arial"/>
                <a:ea typeface="Arial"/>
                <a:cs typeface="Arial"/>
                <a:sym typeface="Arial"/>
                <a:hlinkClick r:id="rId3"/>
              </a:rPr>
              <a:t>infoeurope@bioforce.org</a:t>
            </a:r>
            <a:endParaRPr lang="fr-FR" sz="4000" i="0" u="none" strike="noStrike" cap="none" dirty="0">
              <a:solidFill>
                <a:schemeClr val="tx1">
                  <a:lumMod val="85000"/>
                  <a:lumOff val="15000"/>
                </a:schemeClr>
              </a:solidFill>
              <a:latin typeface="Arial"/>
              <a:ea typeface="Arial"/>
              <a:cs typeface="Arial"/>
              <a:sym typeface="Arial"/>
            </a:endParaRPr>
          </a:p>
          <a:p>
            <a:pPr marL="0" marR="0" lvl="0" indent="0" algn="l" rtl="0">
              <a:lnSpc>
                <a:spcPts val="4500"/>
              </a:lnSpc>
              <a:spcBef>
                <a:spcPts val="0"/>
              </a:spcBef>
              <a:spcAft>
                <a:spcPts val="0"/>
              </a:spcAft>
              <a:buClr>
                <a:srgbClr val="000000"/>
              </a:buClr>
              <a:buSzPts val="7200"/>
              <a:buFont typeface="Arial"/>
              <a:buNone/>
            </a:pPr>
            <a:endParaRPr lang="fr-FR" sz="4000" dirty="0">
              <a:solidFill>
                <a:schemeClr val="tx1">
                  <a:lumMod val="85000"/>
                  <a:lumOff val="15000"/>
                </a:schemeClr>
              </a:solidFill>
            </a:endParaRPr>
          </a:p>
        </p:txBody>
      </p:sp>
      <p:pic>
        <p:nvPicPr>
          <p:cNvPr id="6" name="Image 5">
            <a:extLst>
              <a:ext uri="{FF2B5EF4-FFF2-40B4-BE49-F238E27FC236}">
                <a16:creationId xmlns:a16="http://schemas.microsoft.com/office/drawing/2014/main" id="{789D07CA-32B1-C345-A4CF-662E6F52E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768" y="5932713"/>
            <a:ext cx="409791" cy="409791"/>
          </a:xfrm>
          <a:prstGeom prst="rect">
            <a:avLst/>
          </a:prstGeom>
        </p:spPr>
      </p:pic>
      <p:pic>
        <p:nvPicPr>
          <p:cNvPr id="7" name="Image 6">
            <a:extLst>
              <a:ext uri="{FF2B5EF4-FFF2-40B4-BE49-F238E27FC236}">
                <a16:creationId xmlns:a16="http://schemas.microsoft.com/office/drawing/2014/main" id="{2FC4C6B9-C7D2-E747-AB2E-DBFE082F2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0478" y="5931128"/>
            <a:ext cx="421238" cy="409791"/>
          </a:xfrm>
          <a:prstGeom prst="rect">
            <a:avLst/>
          </a:prstGeom>
        </p:spPr>
      </p:pic>
      <p:pic>
        <p:nvPicPr>
          <p:cNvPr id="8" name="Image 7">
            <a:extLst>
              <a:ext uri="{FF2B5EF4-FFF2-40B4-BE49-F238E27FC236}">
                <a16:creationId xmlns:a16="http://schemas.microsoft.com/office/drawing/2014/main" id="{188F72D0-1DBE-6C42-8356-D2123D37E5FF}"/>
              </a:ext>
            </a:extLst>
          </p:cNvPr>
          <p:cNvPicPr>
            <a:picLocks noChangeAspect="1"/>
          </p:cNvPicPr>
          <p:nvPr/>
        </p:nvPicPr>
        <p:blipFill>
          <a:blip r:embed="rId6"/>
          <a:stretch>
            <a:fillRect/>
          </a:stretch>
        </p:blipFill>
        <p:spPr>
          <a:xfrm>
            <a:off x="10000014" y="5959915"/>
            <a:ext cx="481775" cy="391844"/>
          </a:xfrm>
          <a:prstGeom prst="rect">
            <a:avLst/>
          </a:prstGeom>
        </p:spPr>
      </p:pic>
      <p:pic>
        <p:nvPicPr>
          <p:cNvPr id="9" name="Image 8">
            <a:extLst>
              <a:ext uri="{FF2B5EF4-FFF2-40B4-BE49-F238E27FC236}">
                <a16:creationId xmlns:a16="http://schemas.microsoft.com/office/drawing/2014/main" id="{EADBAA6E-A87B-3944-B33A-B989B0E93417}"/>
              </a:ext>
            </a:extLst>
          </p:cNvPr>
          <p:cNvPicPr>
            <a:picLocks noChangeAspect="1"/>
          </p:cNvPicPr>
          <p:nvPr/>
        </p:nvPicPr>
        <p:blipFill>
          <a:blip r:embed="rId7"/>
          <a:stretch>
            <a:fillRect/>
          </a:stretch>
        </p:blipFill>
        <p:spPr>
          <a:xfrm>
            <a:off x="10576857" y="5953698"/>
            <a:ext cx="404277" cy="404277"/>
          </a:xfrm>
          <a:prstGeom prst="rect">
            <a:avLst/>
          </a:prstGeom>
        </p:spPr>
      </p:pic>
      <p:pic>
        <p:nvPicPr>
          <p:cNvPr id="10" name="Image 9">
            <a:extLst>
              <a:ext uri="{FF2B5EF4-FFF2-40B4-BE49-F238E27FC236}">
                <a16:creationId xmlns:a16="http://schemas.microsoft.com/office/drawing/2014/main" id="{73B651C0-1818-994C-880C-727F19F9F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9129" y="5932713"/>
            <a:ext cx="421237" cy="4202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6205" b="7411"/>
          <a:stretch/>
        </p:blipFill>
        <p:spPr>
          <a:xfrm>
            <a:off x="-40340" y="-81644"/>
            <a:ext cx="12252512" cy="7021287"/>
          </a:xfrm>
          <a:prstGeom prst="rect">
            <a:avLst/>
          </a:prstGeom>
        </p:spPr>
      </p:pic>
      <p:sp>
        <p:nvSpPr>
          <p:cNvPr id="2" name="Rectangle 1">
            <a:extLst>
              <a:ext uri="{FF2B5EF4-FFF2-40B4-BE49-F238E27FC236}">
                <a16:creationId xmlns:a16="http://schemas.microsoft.com/office/drawing/2014/main" id="{C8F80E7B-B02D-E461-97F3-3B23CEC14DC1}"/>
              </a:ext>
            </a:extLst>
          </p:cNvPr>
          <p:cNvSpPr/>
          <p:nvPr/>
        </p:nvSpPr>
        <p:spPr>
          <a:xfrm>
            <a:off x="726141" y="1969990"/>
            <a:ext cx="5056094"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pc="-300"/>
          </a:p>
        </p:txBody>
      </p:sp>
      <p:sp>
        <p:nvSpPr>
          <p:cNvPr id="18" name="Titre 1"/>
          <p:cNvSpPr txBox="1">
            <a:spLocks/>
          </p:cNvSpPr>
          <p:nvPr/>
        </p:nvSpPr>
        <p:spPr>
          <a:xfrm>
            <a:off x="670538" y="1371231"/>
            <a:ext cx="11102362" cy="1325563"/>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4000" b="1" kern="1200" spc="-150">
                <a:solidFill>
                  <a:srgbClr val="E84324"/>
                </a:solidFill>
                <a:latin typeface="Arial" panose="020B0604020202020204" pitchFamily="34" charset="0"/>
                <a:ea typeface="+mj-ea"/>
                <a:cs typeface="Arial" panose="020B0604020202020204" pitchFamily="34" charset="0"/>
              </a:defRPr>
            </a:lvl1pPr>
          </a:lstStyle>
          <a:p>
            <a:pPr>
              <a:lnSpc>
                <a:spcPts val="4900"/>
              </a:lnSpc>
            </a:pPr>
            <a:r>
              <a:rPr lang="fr-FR" sz="4800" b="0">
                <a:solidFill>
                  <a:schemeClr val="bg1"/>
                </a:solidFill>
              </a:rPr>
              <a:t>FORMER DES </a:t>
            </a:r>
          </a:p>
          <a:p>
            <a:pPr>
              <a:lnSpc>
                <a:spcPts val="4900"/>
              </a:lnSpc>
            </a:pPr>
            <a:r>
              <a:rPr lang="fr-FR" sz="4800" b="0">
                <a:solidFill>
                  <a:schemeClr val="bg1"/>
                </a:solidFill>
              </a:rPr>
              <a:t>PROFESSIONNELS </a:t>
            </a:r>
            <a:br>
              <a:rPr lang="fr-FR" sz="4800"/>
            </a:br>
            <a:r>
              <a:rPr lang="fr-FR" sz="4800">
                <a:solidFill>
                  <a:srgbClr val="E84525"/>
                </a:solidFill>
              </a:rPr>
              <a:t>IMMÉDIATEMENT</a:t>
            </a:r>
            <a:r>
              <a:rPr lang="fr-FR" sz="4800">
                <a:solidFill>
                  <a:schemeClr val="bg1"/>
                </a:solidFill>
              </a:rPr>
              <a:t> </a:t>
            </a:r>
          </a:p>
          <a:p>
            <a:pPr>
              <a:lnSpc>
                <a:spcPts val="4900"/>
              </a:lnSpc>
            </a:pPr>
            <a:r>
              <a:rPr lang="fr-FR" sz="4800">
                <a:solidFill>
                  <a:schemeClr val="bg1"/>
                </a:solidFill>
              </a:rPr>
              <a:t>OPÉRATIONNELS</a:t>
            </a:r>
          </a:p>
        </p:txBody>
      </p:sp>
    </p:spTree>
    <p:extLst>
      <p:ext uri="{BB962C8B-B14F-4D97-AF65-F5344CB8AC3E}">
        <p14:creationId xmlns:p14="http://schemas.microsoft.com/office/powerpoint/2010/main" val="388035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2658"/>
            <a:ext cx="12204090" cy="6906986"/>
          </a:xfrm>
          <a:prstGeom prst="rect">
            <a:avLst/>
          </a:prstGeom>
          <a:solidFill>
            <a:srgbClr val="E8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t="3933" b="4367"/>
          <a:stretch/>
        </p:blipFill>
        <p:spPr>
          <a:xfrm>
            <a:off x="0" y="-16329"/>
            <a:ext cx="5635765" cy="6890657"/>
          </a:xfrm>
          <a:prstGeom prst="rect">
            <a:avLst/>
          </a:prstGeom>
        </p:spPr>
      </p:pic>
      <p:sp>
        <p:nvSpPr>
          <p:cNvPr id="3" name="Rectangle 2">
            <a:extLst>
              <a:ext uri="{FF2B5EF4-FFF2-40B4-BE49-F238E27FC236}">
                <a16:creationId xmlns:a16="http://schemas.microsoft.com/office/drawing/2014/main" id="{EF285728-83C3-985A-44C6-A29ECA400AB4}"/>
              </a:ext>
            </a:extLst>
          </p:cNvPr>
          <p:cNvSpPr/>
          <p:nvPr/>
        </p:nvSpPr>
        <p:spPr>
          <a:xfrm>
            <a:off x="6013450" y="1771650"/>
            <a:ext cx="5397500" cy="71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5958073" y="2502869"/>
            <a:ext cx="5923709" cy="1325563"/>
          </a:xfrm>
        </p:spPr>
        <p:txBody>
          <a:bodyPr>
            <a:noAutofit/>
          </a:bodyPr>
          <a:lstStyle/>
          <a:p>
            <a:r>
              <a:rPr lang="fr-FR" sz="4800" spc="-300">
                <a:solidFill>
                  <a:srgbClr val="E84525"/>
                </a:solidFill>
              </a:rPr>
              <a:t>CONSTRUIRE AVEC</a:t>
            </a:r>
            <a:r>
              <a:rPr lang="fr-FR" sz="4800" b="0" spc="-300">
                <a:solidFill>
                  <a:srgbClr val="E84525"/>
                </a:solidFill>
              </a:rPr>
              <a:t> </a:t>
            </a:r>
            <a:r>
              <a:rPr lang="fr-FR" sz="4800" b="0" spc="-300">
                <a:solidFill>
                  <a:schemeClr val="bg1"/>
                </a:solidFill>
              </a:rPr>
              <a:t>LE SECTEUR PROFESSIONNEL HUMANITAIRE</a:t>
            </a:r>
          </a:p>
        </p:txBody>
      </p:sp>
    </p:spTree>
    <p:extLst>
      <p:ext uri="{BB962C8B-B14F-4D97-AF65-F5344CB8AC3E}">
        <p14:creationId xmlns:p14="http://schemas.microsoft.com/office/powerpoint/2010/main" val="232065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intérieur&#10;&#10;Description générée automatiquement">
            <a:extLst>
              <a:ext uri="{FF2B5EF4-FFF2-40B4-BE49-F238E27FC236}">
                <a16:creationId xmlns:a16="http://schemas.microsoft.com/office/drawing/2014/main" id="{9A7876DB-636C-4BA6-126E-5AE69FEF5F6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sp>
        <p:nvSpPr>
          <p:cNvPr id="15" name="Rectangle 14">
            <a:extLst>
              <a:ext uri="{FF2B5EF4-FFF2-40B4-BE49-F238E27FC236}">
                <a16:creationId xmlns:a16="http://schemas.microsoft.com/office/drawing/2014/main" id="{C027C806-B04D-8EBA-AC81-B7B6555E1A27}"/>
              </a:ext>
            </a:extLst>
          </p:cNvPr>
          <p:cNvSpPr/>
          <p:nvPr/>
        </p:nvSpPr>
        <p:spPr>
          <a:xfrm>
            <a:off x="5962651" y="4973637"/>
            <a:ext cx="3517899" cy="643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p:cNvSpPr txBox="1">
            <a:spLocks/>
          </p:cNvSpPr>
          <p:nvPr/>
        </p:nvSpPr>
        <p:spPr>
          <a:xfrm>
            <a:off x="5962651" y="4973637"/>
            <a:ext cx="4324349" cy="1363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spc="0">
                <a:solidFill>
                  <a:srgbClr val="E84525"/>
                </a:solidFill>
              </a:rPr>
              <a:t>PRÉPARER </a:t>
            </a:r>
            <a:br>
              <a:rPr lang="fr-FR" sz="4800" spc="0">
                <a:solidFill>
                  <a:schemeClr val="bg1"/>
                </a:solidFill>
              </a:rPr>
            </a:br>
            <a:r>
              <a:rPr lang="fr-FR" sz="4800" b="0" spc="0">
                <a:solidFill>
                  <a:schemeClr val="bg1"/>
                </a:solidFill>
              </a:rPr>
              <a:t>AU TERRAIN</a:t>
            </a:r>
          </a:p>
        </p:txBody>
      </p:sp>
    </p:spTree>
    <p:extLst>
      <p:ext uri="{BB962C8B-B14F-4D97-AF65-F5344CB8AC3E}">
        <p14:creationId xmlns:p14="http://schemas.microsoft.com/office/powerpoint/2010/main" val="15789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4"/>
            <a:ext cx="12192000" cy="6911788"/>
          </a:xfrm>
          <a:prstGeom prst="rect">
            <a:avLst/>
          </a:prstGeom>
        </p:spPr>
      </p:pic>
      <p:sp>
        <p:nvSpPr>
          <p:cNvPr id="9" name="Rectangle 8"/>
          <p:cNvSpPr/>
          <p:nvPr/>
        </p:nvSpPr>
        <p:spPr>
          <a:xfrm>
            <a:off x="1195508" y="5519057"/>
            <a:ext cx="598906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AC191AFA-8253-1D4A-A3B1-B448894854F1}"/>
              </a:ext>
            </a:extLst>
          </p:cNvPr>
          <p:cNvSpPr txBox="1">
            <a:spLocks/>
          </p:cNvSpPr>
          <p:nvPr/>
        </p:nvSpPr>
        <p:spPr>
          <a:xfrm>
            <a:off x="1195508" y="4266131"/>
            <a:ext cx="6738256" cy="2591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b="0" dirty="0">
                <a:solidFill>
                  <a:schemeClr val="bg1"/>
                </a:solidFill>
              </a:rPr>
              <a:t>APPRENDRE AVEC </a:t>
            </a:r>
            <a:r>
              <a:rPr lang="fr-FR" sz="4800" dirty="0">
                <a:solidFill>
                  <a:schemeClr val="bg1"/>
                </a:solidFill>
              </a:rPr>
              <a:t> </a:t>
            </a:r>
          </a:p>
          <a:p>
            <a:r>
              <a:rPr lang="fr-FR" sz="4800" dirty="0">
                <a:solidFill>
                  <a:srgbClr val="E84525"/>
                </a:solidFill>
              </a:rPr>
              <a:t>DES HUMANITAIRES</a:t>
            </a:r>
          </a:p>
        </p:txBody>
      </p:sp>
    </p:spTree>
    <p:extLst>
      <p:ext uri="{BB962C8B-B14F-4D97-AF65-F5344CB8AC3E}">
        <p14:creationId xmlns:p14="http://schemas.microsoft.com/office/powerpoint/2010/main" val="19961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DA6151-7905-0C64-63F0-FCB4369787B1}"/>
              </a:ext>
            </a:extLst>
          </p:cNvPr>
          <p:cNvSpPr/>
          <p:nvPr/>
        </p:nvSpPr>
        <p:spPr>
          <a:xfrm>
            <a:off x="1950509" y="1082980"/>
            <a:ext cx="6232598" cy="517356"/>
          </a:xfrm>
          <a:prstGeom prst="rect">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pc="-300" dirty="0"/>
          </a:p>
        </p:txBody>
      </p:sp>
      <p:sp>
        <p:nvSpPr>
          <p:cNvPr id="31" name="Titre 1"/>
          <p:cNvSpPr txBox="1">
            <a:spLocks/>
          </p:cNvSpPr>
          <p:nvPr/>
        </p:nvSpPr>
        <p:spPr>
          <a:xfrm>
            <a:off x="816496" y="531296"/>
            <a:ext cx="874571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fr-FR" sz="4000" b="1" spc="-150" dirty="0">
                <a:solidFill>
                  <a:srgbClr val="E84424"/>
                </a:solidFill>
                <a:latin typeface="Arial" panose="020B0604020202020204" pitchFamily="34" charset="0"/>
                <a:cs typeface="Arial" panose="020B0604020202020204" pitchFamily="34" charset="0"/>
              </a:rPr>
              <a:t>VOTRE ENGAGEMENT RENFORCÉ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PAR</a:t>
            </a:r>
            <a:r>
              <a:rPr lang="fr-FR" sz="4000" b="1" spc="-150" dirty="0">
                <a:solidFill>
                  <a:schemeClr val="bg1"/>
                </a:solidFill>
                <a:latin typeface="Arial" panose="020B0604020202020204" pitchFamily="34" charset="0"/>
                <a:cs typeface="Arial" panose="020B0604020202020204" pitchFamily="34" charset="0"/>
              </a:rPr>
              <a:t> L’EXPÉRIENCE BIOFORCE</a:t>
            </a:r>
          </a:p>
        </p:txBody>
      </p:sp>
      <p:sp>
        <p:nvSpPr>
          <p:cNvPr id="35" name="Rectangle à coins arrondis 34"/>
          <p:cNvSpPr/>
          <p:nvPr/>
        </p:nvSpPr>
        <p:spPr>
          <a:xfrm>
            <a:off x="3331535" y="2214092"/>
            <a:ext cx="5280837" cy="51735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3584151" y="2290606"/>
            <a:ext cx="4870175"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TEMPS DE FORMATION </a:t>
            </a:r>
            <a:r>
              <a:rPr lang="fr-FR" sz="2000" b="1" dirty="0">
                <a:solidFill>
                  <a:srgbClr val="E84525"/>
                </a:solidFill>
                <a:latin typeface="Arial" panose="020B0604020202020204" pitchFamily="34" charset="0"/>
                <a:cs typeface="Arial" panose="020B0604020202020204" pitchFamily="34" charset="0"/>
              </a:rPr>
              <a:t>EN CENTRE </a:t>
            </a:r>
            <a:br>
              <a:rPr lang="fr-FR" sz="2000" b="1" dirty="0">
                <a:solidFill>
                  <a:srgbClr val="E84525"/>
                </a:solidFill>
                <a:latin typeface="Arial" panose="020B0604020202020204" pitchFamily="34" charset="0"/>
                <a:cs typeface="Arial" panose="020B0604020202020204" pitchFamily="34" charset="0"/>
              </a:rPr>
            </a:br>
            <a:endParaRPr lang="fr-FR" sz="2000" b="1" dirty="0">
              <a:solidFill>
                <a:srgbClr val="E84525"/>
              </a:solidFill>
              <a:latin typeface="Arial" panose="020B0604020202020204" pitchFamily="34" charset="0"/>
              <a:cs typeface="Arial" panose="020B0604020202020204" pitchFamily="34" charset="0"/>
            </a:endParaRPr>
          </a:p>
        </p:txBody>
      </p:sp>
      <p:sp>
        <p:nvSpPr>
          <p:cNvPr id="38" name="ZoneTexte 37"/>
          <p:cNvSpPr txBox="1"/>
          <p:nvPr/>
        </p:nvSpPr>
        <p:spPr>
          <a:xfrm>
            <a:off x="3395330" y="4379610"/>
            <a:ext cx="5167423" cy="400110"/>
          </a:xfrm>
          <a:prstGeom prst="rect">
            <a:avLst/>
          </a:prstGeom>
          <a:noFill/>
        </p:spPr>
        <p:txBody>
          <a:bodyPr wrap="square" rtlCol="0">
            <a:spAutoFit/>
          </a:bodyPr>
          <a:lstStyle/>
          <a:p>
            <a:pPr algn="ctr"/>
            <a:r>
              <a:rPr lang="fr-FR" sz="2000" spc="-80" dirty="0">
                <a:solidFill>
                  <a:srgbClr val="E84525"/>
                </a:solidFill>
                <a:latin typeface="Arial" panose="020B0604020202020204" pitchFamily="34" charset="0"/>
                <a:cs typeface="Arial" panose="020B0604020202020204" pitchFamily="34" charset="0"/>
              </a:rPr>
              <a:t>MISSION HUMANITAIRE </a:t>
            </a:r>
            <a:r>
              <a:rPr lang="fr-FR" sz="2000" b="1" spc="-80" dirty="0">
                <a:solidFill>
                  <a:srgbClr val="E84525"/>
                </a:solidFill>
                <a:latin typeface="Arial" panose="020B0604020202020204" pitchFamily="34" charset="0"/>
                <a:cs typeface="Arial" panose="020B0604020202020204" pitchFamily="34" charset="0"/>
              </a:rPr>
              <a:t>SUR LE TERRAIN</a:t>
            </a:r>
          </a:p>
        </p:txBody>
      </p:sp>
      <p:sp>
        <p:nvSpPr>
          <p:cNvPr id="40" name="Rectangle 39"/>
          <p:cNvSpPr/>
          <p:nvPr/>
        </p:nvSpPr>
        <p:spPr>
          <a:xfrm>
            <a:off x="891153" y="2530146"/>
            <a:ext cx="10716259" cy="816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333331"/>
                </a:solidFill>
                <a:latin typeface="Arial" panose="020B0604020202020204" pitchFamily="34" charset="0"/>
                <a:cs typeface="Arial" panose="020B0604020202020204" pitchFamily="34" charset="0"/>
              </a:rPr>
              <a:t>pour maîtriser chaque compétence de votre futur métier ou adapter vos compétences au secteur humanitaire</a:t>
            </a:r>
            <a:endParaRPr lang="fr-FR" sz="1400" dirty="0">
              <a:solidFill>
                <a:srgbClr val="333331"/>
              </a:solidFill>
              <a:latin typeface="Arial" panose="020B0604020202020204" pitchFamily="34" charset="0"/>
              <a:ea typeface="Gotham Book" charset="0"/>
              <a:cs typeface="Arial" panose="020B0604020202020204" pitchFamily="34" charset="0"/>
            </a:endParaRPr>
          </a:p>
        </p:txBody>
      </p:sp>
      <p:sp>
        <p:nvSpPr>
          <p:cNvPr id="42" name="Rectangle 41"/>
          <p:cNvSpPr/>
          <p:nvPr/>
        </p:nvSpPr>
        <p:spPr>
          <a:xfrm>
            <a:off x="2293757" y="4743093"/>
            <a:ext cx="7532178" cy="69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333331"/>
                </a:solidFill>
                <a:latin typeface="Arial" panose="020B0604020202020204" pitchFamily="34" charset="0"/>
                <a:cs typeface="Arial" panose="020B0604020202020204" pitchFamily="34" charset="0"/>
              </a:rPr>
              <a:t>pour mettre en application vos compétences en contexte professionnel</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3" name="Chevron 2">
            <a:extLst>
              <a:ext uri="{FF2B5EF4-FFF2-40B4-BE49-F238E27FC236}">
                <a16:creationId xmlns:a16="http://schemas.microsoft.com/office/drawing/2014/main" id="{EFCFC046-60AC-4C3E-5D74-5522E026FAFA}"/>
              </a:ext>
            </a:extLst>
          </p:cNvPr>
          <p:cNvSpPr/>
          <p:nvPr/>
        </p:nvSpPr>
        <p:spPr>
          <a:xfrm rot="5400000">
            <a:off x="5717561" y="3710455"/>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à coins arrondis 34">
            <a:extLst>
              <a:ext uri="{FF2B5EF4-FFF2-40B4-BE49-F238E27FC236}">
                <a16:creationId xmlns:a16="http://schemas.microsoft.com/office/drawing/2014/main" id="{A00D990B-0C88-998A-7767-594A8ACF8595}"/>
              </a:ext>
            </a:extLst>
          </p:cNvPr>
          <p:cNvSpPr/>
          <p:nvPr/>
        </p:nvSpPr>
        <p:spPr>
          <a:xfrm>
            <a:off x="3331535" y="4327742"/>
            <a:ext cx="5231218" cy="51735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C4DAC85-00A9-3C90-2C70-52BBFFF9920F}"/>
              </a:ext>
            </a:extLst>
          </p:cNvPr>
          <p:cNvSpPr/>
          <p:nvPr/>
        </p:nvSpPr>
        <p:spPr>
          <a:xfrm>
            <a:off x="2768279" y="6346902"/>
            <a:ext cx="6523132" cy="456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333331"/>
                </a:solidFill>
                <a:latin typeface="Arial" panose="020B0604020202020204" pitchFamily="34" charset="0"/>
                <a:cs typeface="Arial" panose="020B0604020202020204" pitchFamily="34" charset="0"/>
              </a:rPr>
              <a:t>félicitations !</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8" name="Chevron 7">
            <a:extLst>
              <a:ext uri="{FF2B5EF4-FFF2-40B4-BE49-F238E27FC236}">
                <a16:creationId xmlns:a16="http://schemas.microsoft.com/office/drawing/2014/main" id="{DFDE9F5F-F107-2084-9D3F-1215AC26A323}"/>
              </a:ext>
            </a:extLst>
          </p:cNvPr>
          <p:cNvSpPr/>
          <p:nvPr/>
        </p:nvSpPr>
        <p:spPr>
          <a:xfrm rot="5400000">
            <a:off x="5768588" y="5299347"/>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à coins arrondis 34">
            <a:extLst>
              <a:ext uri="{FF2B5EF4-FFF2-40B4-BE49-F238E27FC236}">
                <a16:creationId xmlns:a16="http://schemas.microsoft.com/office/drawing/2014/main" id="{70CD8A2C-86BA-FF3C-A10C-98AA073AB24D}"/>
              </a:ext>
            </a:extLst>
          </p:cNvPr>
          <p:cNvSpPr/>
          <p:nvPr/>
        </p:nvSpPr>
        <p:spPr>
          <a:xfrm>
            <a:off x="3584151" y="3161903"/>
            <a:ext cx="2133681" cy="393561"/>
          </a:xfrm>
          <a:prstGeom prst="round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35E285E-7168-536C-04D4-33EF4067D3C1}"/>
              </a:ext>
            </a:extLst>
          </p:cNvPr>
          <p:cNvSpPr txBox="1"/>
          <p:nvPr/>
        </p:nvSpPr>
        <p:spPr>
          <a:xfrm>
            <a:off x="3673098" y="3168519"/>
            <a:ext cx="1945038" cy="369332"/>
          </a:xfrm>
          <a:prstGeom prst="rect">
            <a:avLst/>
          </a:prstGeom>
          <a:noFill/>
        </p:spPr>
        <p:txBody>
          <a:bodyPr wrap="square" rtlCol="0">
            <a:spAutoFit/>
          </a:bodyPr>
          <a:lstStyle/>
          <a:p>
            <a:pPr algn="ctr"/>
            <a:r>
              <a:rPr lang="fr-FR" sz="1800" dirty="0">
                <a:solidFill>
                  <a:schemeClr val="tx1"/>
                </a:solidFill>
                <a:latin typeface="Arial" panose="020B0604020202020204" pitchFamily="34" charset="0"/>
                <a:cs typeface="Arial" panose="020B0604020202020204" pitchFamily="34" charset="0"/>
              </a:rPr>
              <a:t>70% pratique</a:t>
            </a:r>
            <a:endParaRPr lang="fr-FR" sz="1800" b="1" dirty="0">
              <a:solidFill>
                <a:schemeClr val="tx1"/>
              </a:solidFill>
              <a:latin typeface="Arial" panose="020B0604020202020204" pitchFamily="34" charset="0"/>
              <a:cs typeface="Arial" panose="020B0604020202020204" pitchFamily="34" charset="0"/>
            </a:endParaRPr>
          </a:p>
        </p:txBody>
      </p:sp>
      <p:sp>
        <p:nvSpPr>
          <p:cNvPr id="13" name="Rectangle à coins arrondis 34">
            <a:extLst>
              <a:ext uri="{FF2B5EF4-FFF2-40B4-BE49-F238E27FC236}">
                <a16:creationId xmlns:a16="http://schemas.microsoft.com/office/drawing/2014/main" id="{C19A4361-05AB-6725-8AB2-9C47E478F85D}"/>
              </a:ext>
            </a:extLst>
          </p:cNvPr>
          <p:cNvSpPr/>
          <p:nvPr/>
        </p:nvSpPr>
        <p:spPr>
          <a:xfrm>
            <a:off x="6266401" y="3141884"/>
            <a:ext cx="2133681" cy="413580"/>
          </a:xfrm>
          <a:prstGeom prst="round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35E8E48-18A6-A11C-15E8-A87BB8C7A456}"/>
              </a:ext>
            </a:extLst>
          </p:cNvPr>
          <p:cNvSpPr txBox="1"/>
          <p:nvPr/>
        </p:nvSpPr>
        <p:spPr>
          <a:xfrm>
            <a:off x="6369803" y="3161904"/>
            <a:ext cx="1929539" cy="369332"/>
          </a:xfrm>
          <a:prstGeom prst="rect">
            <a:avLst/>
          </a:prstGeom>
          <a:noFill/>
        </p:spPr>
        <p:txBody>
          <a:bodyPr wrap="square" rtlCol="0">
            <a:spAutoFit/>
          </a:bodyPr>
          <a:lstStyle/>
          <a:p>
            <a:pPr algn="ctr"/>
            <a:r>
              <a:rPr lang="fr-FR" sz="1800" dirty="0">
                <a:solidFill>
                  <a:schemeClr val="tx1"/>
                </a:solidFill>
                <a:latin typeface="Arial" panose="020B0604020202020204" pitchFamily="34" charset="0"/>
                <a:cs typeface="Arial" panose="020B0604020202020204" pitchFamily="34" charset="0"/>
              </a:rPr>
              <a:t>30% théorique</a:t>
            </a:r>
            <a:endParaRPr lang="fr-FR" sz="1800" b="1" dirty="0">
              <a:solidFill>
                <a:schemeClr val="tx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512DD4F1-25EB-1931-AC61-5E17415C73BE}"/>
              </a:ext>
            </a:extLst>
          </p:cNvPr>
          <p:cNvSpPr txBox="1"/>
          <p:nvPr/>
        </p:nvSpPr>
        <p:spPr>
          <a:xfrm>
            <a:off x="3673099" y="5946792"/>
            <a:ext cx="4691372" cy="400110"/>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CERTIFICATION PROFESSIONNELLE</a:t>
            </a:r>
            <a:endParaRPr lang="fr-FR" sz="2000" b="1" dirty="0">
              <a:solidFill>
                <a:srgbClr val="E84525"/>
              </a:solidFill>
              <a:latin typeface="Arial" panose="020B0604020202020204" pitchFamily="34" charset="0"/>
              <a:cs typeface="Arial" panose="020B0604020202020204" pitchFamily="34" charset="0"/>
            </a:endParaRPr>
          </a:p>
        </p:txBody>
      </p:sp>
      <p:sp>
        <p:nvSpPr>
          <p:cNvPr id="18" name="Rectangle à coins arrondis 34">
            <a:extLst>
              <a:ext uri="{FF2B5EF4-FFF2-40B4-BE49-F238E27FC236}">
                <a16:creationId xmlns:a16="http://schemas.microsoft.com/office/drawing/2014/main" id="{08FBB4A9-97A0-362B-67F4-6E49D1235E97}"/>
              </a:ext>
            </a:extLst>
          </p:cNvPr>
          <p:cNvSpPr/>
          <p:nvPr/>
        </p:nvSpPr>
        <p:spPr>
          <a:xfrm>
            <a:off x="3331535" y="5894924"/>
            <a:ext cx="5231218" cy="51735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ACC35D25-D443-FE07-C033-DB2F64FD91B0}"/>
              </a:ext>
            </a:extLst>
          </p:cNvPr>
          <p:cNvSpPr txBox="1"/>
          <p:nvPr/>
        </p:nvSpPr>
        <p:spPr>
          <a:xfrm>
            <a:off x="10149638" y="4915045"/>
            <a:ext cx="1548484" cy="261610"/>
          </a:xfrm>
          <a:prstGeom prst="rect">
            <a:avLst/>
          </a:prstGeom>
          <a:noFill/>
        </p:spPr>
        <p:txBody>
          <a:bodyPr wrap="square" rtlCol="0">
            <a:spAutoFit/>
          </a:bodyPr>
          <a:lstStyle/>
          <a:p>
            <a:pPr algn="ctr"/>
            <a:endParaRPr lang="fr-FR" sz="1100" b="1" dirty="0">
              <a:solidFill>
                <a:schemeClr val="tx1"/>
              </a:solidFill>
              <a:latin typeface="Arial" panose="020B0604020202020204" pitchFamily="34" charset="0"/>
              <a:cs typeface="Arial" panose="020B0604020202020204" pitchFamily="34" charset="0"/>
            </a:endParaRPr>
          </a:p>
        </p:txBody>
      </p:sp>
      <p:sp>
        <p:nvSpPr>
          <p:cNvPr id="22" name="Espace réservé du contenu 2">
            <a:extLst>
              <a:ext uri="{FF2B5EF4-FFF2-40B4-BE49-F238E27FC236}">
                <a16:creationId xmlns:a16="http://schemas.microsoft.com/office/drawing/2014/main" id="{0590BE33-D5E1-A71B-CAC6-B3FB34097BD1}"/>
              </a:ext>
            </a:extLst>
          </p:cNvPr>
          <p:cNvSpPr txBox="1">
            <a:spLocks/>
          </p:cNvSpPr>
          <p:nvPr/>
        </p:nvSpPr>
        <p:spPr>
          <a:xfrm>
            <a:off x="9678524" y="5568288"/>
            <a:ext cx="2222230" cy="14598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dirty="0">
                <a:solidFill>
                  <a:srgbClr val="333331"/>
                </a:solidFill>
                <a:latin typeface="Arial" panose="020B0604020202020204" pitchFamily="34" charset="0"/>
                <a:cs typeface="Arial" panose="020B0604020202020204" pitchFamily="34" charset="0"/>
              </a:rPr>
              <a:t>Également accessible grâce à la </a:t>
            </a:r>
            <a:r>
              <a:rPr lang="fr-FR" sz="1200" b="1" dirty="0">
                <a:solidFill>
                  <a:schemeClr val="tx1"/>
                </a:solidFill>
                <a:latin typeface="Arial" panose="020B0604020202020204" pitchFamily="34" charset="0"/>
                <a:cs typeface="Arial" panose="020B0604020202020204" pitchFamily="34" charset="0"/>
              </a:rPr>
              <a:t>VALIDATION DES ACQUIS DE L’EXPÉRIENCE</a:t>
            </a:r>
          </a:p>
          <a:p>
            <a:pPr marL="0" indent="0" algn="ctr">
              <a:buNone/>
            </a:pPr>
            <a:r>
              <a:rPr lang="fr-FR" sz="900" b="1" dirty="0">
                <a:solidFill>
                  <a:srgbClr val="333331"/>
                </a:solidFill>
                <a:latin typeface="Arial" panose="020B0604020202020204" pitchFamily="34" charset="0"/>
                <a:cs typeface="Arial" panose="020B0604020202020204" pitchFamily="34" charset="0"/>
              </a:rPr>
              <a:t>dossier et passage en jury </a:t>
            </a:r>
            <a:br>
              <a:rPr lang="fr-FR" sz="900" b="1" dirty="0">
                <a:solidFill>
                  <a:srgbClr val="333331"/>
                </a:solidFill>
                <a:latin typeface="Arial" panose="020B0604020202020204" pitchFamily="34" charset="0"/>
                <a:cs typeface="Arial" panose="020B0604020202020204" pitchFamily="34" charset="0"/>
              </a:rPr>
            </a:br>
            <a:r>
              <a:rPr lang="fr-FR" sz="900" dirty="0">
                <a:solidFill>
                  <a:srgbClr val="333331"/>
                </a:solidFill>
                <a:latin typeface="Arial" panose="020B0604020202020204" pitchFamily="34" charset="0"/>
                <a:cs typeface="Arial" panose="020B0604020202020204" pitchFamily="34" charset="0"/>
              </a:rPr>
              <a:t>(12 mois d’expérience dans le métier humanitaire visé)</a:t>
            </a:r>
            <a:endParaRPr lang="fr-FR" sz="900" spc="-50" dirty="0">
              <a:solidFill>
                <a:srgbClr val="333331"/>
              </a:solidFill>
              <a:latin typeface="Arial" panose="020B0604020202020204" pitchFamily="34" charset="0"/>
              <a:ea typeface="Gotham Book" charset="0"/>
              <a:cs typeface="Arial" panose="020B0604020202020204" pitchFamily="34" charset="0"/>
            </a:endParaRPr>
          </a:p>
        </p:txBody>
      </p:sp>
      <p:sp>
        <p:nvSpPr>
          <p:cNvPr id="23" name="Rectangle 22">
            <a:extLst>
              <a:ext uri="{FF2B5EF4-FFF2-40B4-BE49-F238E27FC236}">
                <a16:creationId xmlns:a16="http://schemas.microsoft.com/office/drawing/2014/main" id="{3791BA73-3F5C-89DD-2EBD-70ECD721AA1A}"/>
              </a:ext>
            </a:extLst>
          </p:cNvPr>
          <p:cNvSpPr/>
          <p:nvPr/>
        </p:nvSpPr>
        <p:spPr>
          <a:xfrm>
            <a:off x="9802134" y="5451599"/>
            <a:ext cx="2179331" cy="1077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spc="-50" dirty="0">
              <a:solidFill>
                <a:srgbClr val="333331"/>
              </a:solidFill>
              <a:latin typeface="Arial" panose="020B0604020202020204" pitchFamily="34" charset="0"/>
              <a:ea typeface="Gotham Book" charset="0"/>
              <a:cs typeface="Arial" panose="020B0604020202020204" pitchFamily="34" charset="0"/>
            </a:endParaRPr>
          </a:p>
        </p:txBody>
      </p:sp>
      <p:sp>
        <p:nvSpPr>
          <p:cNvPr id="24" name="Ellipse 23">
            <a:extLst>
              <a:ext uri="{FF2B5EF4-FFF2-40B4-BE49-F238E27FC236}">
                <a16:creationId xmlns:a16="http://schemas.microsoft.com/office/drawing/2014/main" id="{F47C03B8-C49E-F2D9-A533-5DAFB76BEC82}"/>
              </a:ext>
            </a:extLst>
          </p:cNvPr>
          <p:cNvSpPr/>
          <p:nvPr/>
        </p:nvSpPr>
        <p:spPr>
          <a:xfrm>
            <a:off x="9167801" y="5795912"/>
            <a:ext cx="425766" cy="435979"/>
          </a:xfrm>
          <a:prstGeom prst="ellipse">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cxnSp>
        <p:nvCxnSpPr>
          <p:cNvPr id="26" name="Connecteur droit 25">
            <a:extLst>
              <a:ext uri="{FF2B5EF4-FFF2-40B4-BE49-F238E27FC236}">
                <a16:creationId xmlns:a16="http://schemas.microsoft.com/office/drawing/2014/main" id="{E5D66B67-FAA3-A883-89E0-1527433D0DA6}"/>
              </a:ext>
            </a:extLst>
          </p:cNvPr>
          <p:cNvCxnSpPr>
            <a:stCxn id="18" idx="3"/>
            <a:endCxn id="24" idx="2"/>
          </p:cNvCxnSpPr>
          <p:nvPr/>
        </p:nvCxnSpPr>
        <p:spPr>
          <a:xfrm flipV="1">
            <a:off x="8562753" y="6013902"/>
            <a:ext cx="605048" cy="139700"/>
          </a:xfrm>
          <a:prstGeom prst="line">
            <a:avLst/>
          </a:prstGeom>
          <a:ln>
            <a:solidFill>
              <a:srgbClr val="E845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1470455" y="1751371"/>
            <a:ext cx="9630092" cy="43619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4424"/>
              </a:buClr>
              <a:buSzPts val="4000"/>
              <a:buFont typeface="Arial"/>
              <a:buNone/>
            </a:pPr>
            <a:r>
              <a:rPr lang="fr-FR" dirty="0">
                <a:solidFill>
                  <a:srgbClr val="E84424"/>
                </a:solidFill>
              </a:rPr>
              <a:t>RESPONSABLE EAU, HYGIENE </a:t>
            </a:r>
            <a:br>
              <a:rPr lang="fr-FR" dirty="0">
                <a:solidFill>
                  <a:srgbClr val="E84424"/>
                </a:solidFill>
              </a:rPr>
            </a:br>
            <a:r>
              <a:rPr lang="fr-FR" dirty="0">
                <a:solidFill>
                  <a:srgbClr val="E84424"/>
                </a:solidFill>
              </a:rPr>
              <a:t>&amp; ASSAINISSEMENT</a:t>
            </a:r>
            <a:br>
              <a:rPr lang="fr-FR" dirty="0">
                <a:solidFill>
                  <a:srgbClr val="E84424"/>
                </a:solidFill>
              </a:rPr>
            </a:br>
            <a:r>
              <a:rPr lang="fr-FR" b="0" dirty="0">
                <a:solidFill>
                  <a:srgbClr val="E84424"/>
                </a:solidFill>
              </a:rPr>
              <a:t>C’EST QUOI ?</a:t>
            </a:r>
            <a:endParaRPr sz="2000" b="0" dirty="0">
              <a:solidFill>
                <a:srgbClr val="000002"/>
              </a:solidFill>
            </a:endParaRPr>
          </a:p>
        </p:txBody>
      </p:sp>
      <p:sp>
        <p:nvSpPr>
          <p:cNvPr id="92" name="Google Shape;92;p15"/>
          <p:cNvSpPr txBox="1"/>
          <p:nvPr/>
        </p:nvSpPr>
        <p:spPr>
          <a:xfrm>
            <a:off x="1332142" y="88187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rgbClr val="E84424"/>
                </a:solidFill>
                <a:latin typeface="Arial"/>
                <a:ea typeface="Arial"/>
                <a:cs typeface="Arial"/>
                <a:sym typeface="Arial"/>
              </a:rPr>
              <a:t>1</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723901" y="365125"/>
            <a:ext cx="54567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4324"/>
              </a:buClr>
              <a:buSzPts val="4000"/>
              <a:buFont typeface="Arial"/>
              <a:buNone/>
            </a:pPr>
            <a:r>
              <a:rPr lang="fr-FR" dirty="0"/>
              <a:t>Le métier</a:t>
            </a:r>
            <a:endParaRPr dirty="0"/>
          </a:p>
        </p:txBody>
      </p:sp>
      <p:sp>
        <p:nvSpPr>
          <p:cNvPr id="82" name="Google Shape;82;p13"/>
          <p:cNvSpPr txBox="1">
            <a:spLocks noGrp="1"/>
          </p:cNvSpPr>
          <p:nvPr>
            <p:ph type="body" idx="1"/>
          </p:nvPr>
        </p:nvSpPr>
        <p:spPr>
          <a:xfrm>
            <a:off x="745673" y="2006600"/>
            <a:ext cx="5456722" cy="44862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333331"/>
              </a:buClr>
              <a:buSzPts val="1800"/>
              <a:buChar char="•"/>
            </a:pPr>
            <a:r>
              <a:rPr lang="fr-FR" sz="1800" b="0" dirty="0">
                <a:solidFill>
                  <a:srgbClr val="333331"/>
                </a:solidFill>
              </a:rPr>
              <a:t>il assure </a:t>
            </a:r>
            <a:r>
              <a:rPr lang="fr-FR" sz="1800" b="0" dirty="0">
                <a:solidFill>
                  <a:srgbClr val="E84525"/>
                </a:solidFill>
              </a:rPr>
              <a:t>l’alimentation en eau potable et en quantité suffisante</a:t>
            </a:r>
            <a:r>
              <a:rPr lang="fr-FR" sz="1800" b="0" dirty="0">
                <a:solidFill>
                  <a:srgbClr val="333331"/>
                </a:solidFill>
              </a:rPr>
              <a:t> auprès des populations</a:t>
            </a:r>
            <a:endParaRPr dirty="0"/>
          </a:p>
          <a:p>
            <a:pPr marL="228600" lvl="0" indent="-228600" algn="l" rtl="0">
              <a:lnSpc>
                <a:spcPct val="90000"/>
              </a:lnSpc>
              <a:spcBef>
                <a:spcPts val="1000"/>
              </a:spcBef>
              <a:spcAft>
                <a:spcPts val="0"/>
              </a:spcAft>
              <a:buClr>
                <a:srgbClr val="333331"/>
              </a:buClr>
              <a:buSzPts val="1800"/>
              <a:buChar char="•"/>
            </a:pPr>
            <a:r>
              <a:rPr lang="fr-FR" sz="1800" b="0" dirty="0">
                <a:solidFill>
                  <a:srgbClr val="333331"/>
                </a:solidFill>
              </a:rPr>
              <a:t>il développe et favorise </a:t>
            </a:r>
            <a:r>
              <a:rPr lang="fr-FR" sz="1800" b="0" dirty="0">
                <a:solidFill>
                  <a:srgbClr val="E84525"/>
                </a:solidFill>
              </a:rPr>
              <a:t>l’accès aux structures d’assainissement </a:t>
            </a:r>
            <a:r>
              <a:rPr lang="fr-FR" sz="1800" b="0" dirty="0">
                <a:solidFill>
                  <a:srgbClr val="333331"/>
                </a:solidFill>
              </a:rPr>
              <a:t>aux niveaux domestique et/ou collectif </a:t>
            </a:r>
            <a:endParaRPr dirty="0"/>
          </a:p>
          <a:p>
            <a:pPr marL="228600" lvl="0" indent="-228600" algn="l" rtl="0">
              <a:lnSpc>
                <a:spcPct val="90000"/>
              </a:lnSpc>
              <a:spcBef>
                <a:spcPts val="1000"/>
              </a:spcBef>
              <a:spcAft>
                <a:spcPts val="0"/>
              </a:spcAft>
              <a:buClr>
                <a:srgbClr val="333331"/>
              </a:buClr>
              <a:buSzPts val="1800"/>
              <a:buChar char="•"/>
            </a:pPr>
            <a:r>
              <a:rPr lang="fr-FR" sz="1800" b="0" dirty="0">
                <a:solidFill>
                  <a:srgbClr val="333331"/>
                </a:solidFill>
              </a:rPr>
              <a:t>il coordonne la </a:t>
            </a:r>
            <a:r>
              <a:rPr lang="fr-FR" sz="1800" b="0" dirty="0">
                <a:solidFill>
                  <a:srgbClr val="E84525"/>
                </a:solidFill>
              </a:rPr>
              <a:t>promotion de l’hygiène </a:t>
            </a:r>
            <a:r>
              <a:rPr lang="fr-FR" sz="1800" b="0" dirty="0">
                <a:solidFill>
                  <a:srgbClr val="333331"/>
                </a:solidFill>
              </a:rPr>
              <a:t>et assure la mise en place d’un </a:t>
            </a:r>
            <a:r>
              <a:rPr lang="fr-FR" sz="1800" b="0" dirty="0">
                <a:solidFill>
                  <a:srgbClr val="E84525"/>
                </a:solidFill>
              </a:rPr>
              <a:t>système de gestion des infrastructures </a:t>
            </a:r>
            <a:r>
              <a:rPr lang="fr-FR" sz="1800" b="0" dirty="0">
                <a:solidFill>
                  <a:srgbClr val="333331"/>
                </a:solidFill>
              </a:rPr>
              <a:t>Eau, hygiène et assainissement.</a:t>
            </a:r>
          </a:p>
          <a:p>
            <a:pPr marL="228600" lvl="0" indent="-228600" algn="l" rtl="0">
              <a:lnSpc>
                <a:spcPct val="90000"/>
              </a:lnSpc>
              <a:spcBef>
                <a:spcPts val="1000"/>
              </a:spcBef>
              <a:spcAft>
                <a:spcPts val="0"/>
              </a:spcAft>
              <a:buClr>
                <a:srgbClr val="333331"/>
              </a:buClr>
              <a:buSzPts val="1800"/>
              <a:buChar char="•"/>
            </a:pPr>
            <a:endParaRPr lang="fr-FR" sz="1800" b="0" dirty="0">
              <a:solidFill>
                <a:srgbClr val="333331"/>
              </a:solidFill>
            </a:endParaRPr>
          </a:p>
          <a:p>
            <a:pPr marL="0" lvl="0" indent="0">
              <a:buClr>
                <a:srgbClr val="333331"/>
              </a:buClr>
              <a:buSzPts val="1800"/>
              <a:buNone/>
            </a:pPr>
            <a:r>
              <a:rPr lang="fr-FR" sz="1800" b="0" dirty="0">
                <a:solidFill>
                  <a:srgbClr val="E84525"/>
                </a:solidFill>
              </a:rPr>
              <a:t>L’évolution du métier : </a:t>
            </a:r>
            <a:r>
              <a:rPr lang="fr-FR" sz="1800" b="0" dirty="0">
                <a:solidFill>
                  <a:srgbClr val="333331"/>
                </a:solidFill>
              </a:rPr>
              <a:t>une ouverture à l’échelle locale ou nationale​</a:t>
            </a:r>
            <a:endParaRPr sz="1800" b="0" dirty="0">
              <a:solidFill>
                <a:srgbClr val="333331"/>
              </a:solidFill>
            </a:endParaRPr>
          </a:p>
        </p:txBody>
      </p:sp>
      <p:sp>
        <p:nvSpPr>
          <p:cNvPr id="83" name="Google Shape;83;p13"/>
          <p:cNvSpPr txBox="1">
            <a:spLocks noGrp="1"/>
          </p:cNvSpPr>
          <p:nvPr>
            <p:ph type="body" idx="2"/>
          </p:nvPr>
        </p:nvSpPr>
        <p:spPr>
          <a:xfrm>
            <a:off x="6619410" y="1825625"/>
            <a:ext cx="5456722"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2"/>
              </a:buClr>
              <a:buSzPts val="2400"/>
              <a:buNone/>
            </a:pPr>
            <a:endParaRPr/>
          </a:p>
        </p:txBody>
      </p:sp>
      <p:pic>
        <p:nvPicPr>
          <p:cNvPr id="84" name="Google Shape;84;p13" descr="U:\Donnees\BIOF\GROUPE DE TRAVAIL\Pôle Communication\PHOTOS ET LOGOS\PHOTOS CONTEXTE HUMANITAIRE\2013 DG ECHO HD\assainissement Pakistan DFID Magnus Wolfe-Murray.jpg"/>
          <p:cNvPicPr preferRelativeResize="0"/>
          <p:nvPr/>
        </p:nvPicPr>
        <p:blipFill rotWithShape="1">
          <a:blip r:embed="rId3">
            <a:alphaModFix/>
          </a:blip>
          <a:srcRect r="43449"/>
          <a:stretch/>
        </p:blipFill>
        <p:spPr>
          <a:xfrm>
            <a:off x="6500640" y="0"/>
            <a:ext cx="5732789" cy="6858000"/>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4B3FB2E166784481373E041EE8CE36" ma:contentTypeVersion="13" ma:contentTypeDescription="Crée un document." ma:contentTypeScope="" ma:versionID="ecadab40ad146e3c57527fe98e174a17">
  <xsd:schema xmlns:xsd="http://www.w3.org/2001/XMLSchema" xmlns:xs="http://www.w3.org/2001/XMLSchema" xmlns:p="http://schemas.microsoft.com/office/2006/metadata/properties" xmlns:ns2="4f751f40-bc36-4fd0-b301-ef6c82886578" xmlns:ns3="5ff39088-67bb-45e0-86b0-9f7e0a6e77b1" targetNamespace="http://schemas.microsoft.com/office/2006/metadata/properties" ma:root="true" ma:fieldsID="aec2144102c4d20793f9e47bd6dd1cf4" ns2:_="" ns3:_="">
    <xsd:import namespace="4f751f40-bc36-4fd0-b301-ef6c82886578"/>
    <xsd:import namespace="5ff39088-67bb-45e0-86b0-9f7e0a6e7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51f40-bc36-4fd0-b301-ef6c82886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ac545b0-a275-48cc-8b50-adade642e1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39088-67bb-45e0-86b0-9f7e0a6e77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bb1184-4a30-4cef-b4f1-0cd2845527c9}" ma:internalName="TaxCatchAll" ma:showField="CatchAllData" ma:web="5ff39088-67bb-45e0-86b0-9f7e0a6e7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f39088-67bb-45e0-86b0-9f7e0a6e77b1" xsi:nil="true"/>
    <lcf76f155ced4ddcb4097134ff3c332f xmlns="4f751f40-bc36-4fd0-b301-ef6c8288657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E4DDBD-7D91-4A83-80A0-338C09B17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51f40-bc36-4fd0-b301-ef6c82886578"/>
    <ds:schemaRef ds:uri="5ff39088-67bb-45e0-86b0-9f7e0a6e7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BD3CEA-5989-4335-B0A2-D4A1E81C5726}">
  <ds:schemaRefs>
    <ds:schemaRef ds:uri="http://schemas.microsoft.com/office/2006/documentManagement/types"/>
    <ds:schemaRef ds:uri="4f751f40-bc36-4fd0-b301-ef6c82886578"/>
    <ds:schemaRef ds:uri="http://purl.org/dc/terms/"/>
    <ds:schemaRef ds:uri="http://schemas.microsoft.com/office/infopath/2007/PartnerControls"/>
    <ds:schemaRef ds:uri="http://schemas.openxmlformats.org/package/2006/metadata/core-properties"/>
    <ds:schemaRef ds:uri="http://purl.org/dc/elements/1.1/"/>
    <ds:schemaRef ds:uri="http://www.w3.org/XML/1998/namespace"/>
    <ds:schemaRef ds:uri="5ff39088-67bb-45e0-86b0-9f7e0a6e77b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73D5FAC-0FA4-4E13-A015-7D898C6172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367</TotalTime>
  <Words>1654</Words>
  <Application>Microsoft Office PowerPoint</Application>
  <PresentationFormat>Grand écran</PresentationFormat>
  <Paragraphs>195</Paragraphs>
  <Slides>24</Slides>
  <Notes>23</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24</vt:i4>
      </vt:variant>
    </vt:vector>
  </HeadingPairs>
  <TitlesOfParts>
    <vt:vector size="27" baseType="lpstr">
      <vt:lpstr>Arial</vt:lpstr>
      <vt:lpstr>Calibri</vt:lpstr>
      <vt:lpstr>Thème Office</vt:lpstr>
      <vt:lpstr>LA FORMATION EN EAU, HYGIÈNE &amp; ASSAINISSEMENT HUMANITAIRE  </vt:lpstr>
      <vt:lpstr>Présentation PowerPoint</vt:lpstr>
      <vt:lpstr>Présentation PowerPoint</vt:lpstr>
      <vt:lpstr>CONSTRUIRE AVEC LE SECTEUR PROFESSIONNEL HUMANITAIRE</vt:lpstr>
      <vt:lpstr>Présentation PowerPoint</vt:lpstr>
      <vt:lpstr>Présentation PowerPoint</vt:lpstr>
      <vt:lpstr>Présentation PowerPoint</vt:lpstr>
      <vt:lpstr>RESPONSABLE EAU, HYGIENE  &amp; ASSAINISSEMENT C’EST QUOI ?</vt:lpstr>
      <vt:lpstr>Le métier</vt:lpstr>
      <vt:lpstr>SES DOMAINES DE RESPONSABILITÉ</vt:lpstr>
      <vt:lpstr>Les évolutions</vt:lpstr>
      <vt:lpstr>DEVENIR  RESPONSABLE DE PROJETS EAU, HYGIENE &amp; ASSAINISSEMENT AVEC BIOFORCE   </vt:lpstr>
      <vt:lpstr>Présentation PowerPoint</vt:lpstr>
      <vt:lpstr>Présentation PowerPoint</vt:lpstr>
      <vt:lpstr>Quel domaine d’expérience professionnelle ?</vt:lpstr>
      <vt:lpstr>Le programme</vt:lpstr>
      <vt:lpstr>Présentation PowerPoint</vt:lpstr>
      <vt:lpstr>Le coût de la formation</vt:lpstr>
      <vt:lpstr>Présentation PowerPoint</vt:lpstr>
      <vt:lpstr>Les prochaines rentrées</vt:lpstr>
      <vt:lpstr>BIOFORCE : ET APRÈS ?</vt:lpstr>
      <vt:lpstr>La mission humanitaire</vt:lpstr>
      <vt:lpstr>Votre premier emploi</vt:lpstr>
      <vt:lpstr>bioforce.org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RESPONSABLE DE PROJETS  EAU HYGIÈNE ET ASSAINISSEMENT  CERTIFICATION PROFESSIONNELLE DE NIVEAU 6 (ÉQUIVALENT BAC +4)</dc:title>
  <dc:creator>Justine Regent</dc:creator>
  <cp:lastModifiedBy>Samary MOUNIQ</cp:lastModifiedBy>
  <cp:revision>40</cp:revision>
  <dcterms:modified xsi:type="dcterms:W3CDTF">2023-06-27T10:33:06Z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0x0101005E4B3FB2E166784481373E041EE8CE36</vt:lpwstr>
  </property>
  <property fmtid="{D5CDD505-2E9C-101B-9397-08002B2CF9AE}" pid="3" name="Order">
    <vt:r8>2648400</vt:r8>
  </property>
  <property fmtid="{D5CDD505-2E9C-101B-9397-08002B2CF9AE}" pid="4" name="MediaServiceImageTags">
    <vt:lpwstr/>
  </property>
</Properties>
</file>