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257" r:id="rId5"/>
    <p:sldId id="262" r:id="rId6"/>
    <p:sldId id="271" r:id="rId7"/>
    <p:sldId id="264" r:id="rId8"/>
    <p:sldId id="314" r:id="rId9"/>
    <p:sldId id="348" r:id="rId10"/>
    <p:sldId id="289" r:id="rId11"/>
    <p:sldId id="322" r:id="rId12"/>
    <p:sldId id="275" r:id="rId13"/>
    <p:sldId id="276" r:id="rId14"/>
    <p:sldId id="277" r:id="rId15"/>
    <p:sldId id="323" r:id="rId16"/>
    <p:sldId id="278" r:id="rId17"/>
    <p:sldId id="279" r:id="rId18"/>
    <p:sldId id="280" r:id="rId19"/>
    <p:sldId id="281" r:id="rId20"/>
    <p:sldId id="285" r:id="rId21"/>
    <p:sldId id="286" r:id="rId22"/>
    <p:sldId id="266" r:id="rId23"/>
    <p:sldId id="269" r:id="rId24"/>
    <p:sldId id="290" r:id="rId25"/>
    <p:sldId id="324" r:id="rId26"/>
    <p:sldId id="258" r:id="rId27"/>
    <p:sldId id="350" r:id="rId28"/>
    <p:sldId id="351" r:id="rId29"/>
    <p:sldId id="293" r:id="rId30"/>
    <p:sldId id="310" r:id="rId31"/>
    <p:sldId id="352" r:id="rId32"/>
    <p:sldId id="296" r:id="rId33"/>
    <p:sldId id="294" r:id="rId34"/>
    <p:sldId id="298" r:id="rId35"/>
    <p:sldId id="315" r:id="rId36"/>
    <p:sldId id="311" r:id="rId37"/>
    <p:sldId id="288" r:id="rId38"/>
    <p:sldId id="316" r:id="rId39"/>
    <p:sldId id="317" r:id="rId40"/>
    <p:sldId id="349" r:id="rId41"/>
    <p:sldId id="318" r:id="rId42"/>
    <p:sldId id="272" r:id="rId43"/>
    <p:sldId id="308" r:id="rId44"/>
    <p:sldId id="312" r:id="rId45"/>
    <p:sldId id="304" r:id="rId46"/>
    <p:sldId id="305" r:id="rId47"/>
    <p:sldId id="309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9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525"/>
    <a:srgbClr val="E8EFF1"/>
    <a:srgbClr val="333331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CBB47-DB12-4A92-8CF7-5CA426935001}" v="7" dt="2023-10-13T13:34:03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4"/>
    <p:restoredTop sz="94698"/>
  </p:normalViewPr>
  <p:slideViewPr>
    <p:cSldViewPr snapToGrid="0">
      <p:cViewPr varScale="1">
        <p:scale>
          <a:sx n="56" d="100"/>
          <a:sy n="56" d="100"/>
        </p:scale>
        <p:origin x="1356" y="72"/>
      </p:cViewPr>
      <p:guideLst>
        <p:guide orient="horz" pos="2183"/>
        <p:guide pos="29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ry MOUNIQ" userId="dd487ff1-3e69-4f0a-95af-01f527e3c866" providerId="ADAL" clId="{F1B3F076-0D87-4CB2-A243-78A2B705F3F7}"/>
    <pc:docChg chg="addSld delSld modSld">
      <pc:chgData name="Samary MOUNIQ" userId="dd487ff1-3e69-4f0a-95af-01f527e3c866" providerId="ADAL" clId="{F1B3F076-0D87-4CB2-A243-78A2B705F3F7}" dt="2023-06-07T13:37:09.741" v="7" actId="47"/>
      <pc:docMkLst>
        <pc:docMk/>
      </pc:docMkLst>
      <pc:sldChg chg="add">
        <pc:chgData name="Samary MOUNIQ" userId="dd487ff1-3e69-4f0a-95af-01f527e3c866" providerId="ADAL" clId="{F1B3F076-0D87-4CB2-A243-78A2B705F3F7}" dt="2023-06-07T13:36:57.206" v="0"/>
        <pc:sldMkLst>
          <pc:docMk/>
          <pc:sldMk cId="837622194" sldId="309"/>
        </pc:sldMkLst>
      </pc:sldChg>
      <pc:sldChg chg="del">
        <pc:chgData name="Samary MOUNIQ" userId="dd487ff1-3e69-4f0a-95af-01f527e3c866" providerId="ADAL" clId="{F1B3F076-0D87-4CB2-A243-78A2B705F3F7}" dt="2023-06-07T13:37:04.525" v="2" actId="47"/>
        <pc:sldMkLst>
          <pc:docMk/>
          <pc:sldMk cId="783329951" sldId="344"/>
        </pc:sldMkLst>
      </pc:sldChg>
      <pc:sldChg chg="del">
        <pc:chgData name="Samary MOUNIQ" userId="dd487ff1-3e69-4f0a-95af-01f527e3c866" providerId="ADAL" clId="{F1B3F076-0D87-4CB2-A243-78A2B705F3F7}" dt="2023-06-07T13:37:07.479" v="6" actId="47"/>
        <pc:sldMkLst>
          <pc:docMk/>
          <pc:sldMk cId="2135757532" sldId="346"/>
        </pc:sldMkLst>
      </pc:sldChg>
      <pc:sldChg chg="del">
        <pc:chgData name="Samary MOUNIQ" userId="dd487ff1-3e69-4f0a-95af-01f527e3c866" providerId="ADAL" clId="{F1B3F076-0D87-4CB2-A243-78A2B705F3F7}" dt="2023-06-07T13:37:05.771" v="4" actId="47"/>
        <pc:sldMkLst>
          <pc:docMk/>
          <pc:sldMk cId="3676649476" sldId="347"/>
        </pc:sldMkLst>
      </pc:sldChg>
      <pc:sldChg chg="del">
        <pc:chgData name="Samary MOUNIQ" userId="dd487ff1-3e69-4f0a-95af-01f527e3c866" providerId="ADAL" clId="{F1B3F076-0D87-4CB2-A243-78A2B705F3F7}" dt="2023-06-07T13:37:03.691" v="1" actId="47"/>
        <pc:sldMkLst>
          <pc:docMk/>
          <pc:sldMk cId="4008140171" sldId="353"/>
        </pc:sldMkLst>
      </pc:sldChg>
      <pc:sldChg chg="del">
        <pc:chgData name="Samary MOUNIQ" userId="dd487ff1-3e69-4f0a-95af-01f527e3c866" providerId="ADAL" clId="{F1B3F076-0D87-4CB2-A243-78A2B705F3F7}" dt="2023-06-07T13:37:05.131" v="3" actId="47"/>
        <pc:sldMkLst>
          <pc:docMk/>
          <pc:sldMk cId="977570710" sldId="354"/>
        </pc:sldMkLst>
      </pc:sldChg>
      <pc:sldChg chg="del">
        <pc:chgData name="Samary MOUNIQ" userId="dd487ff1-3e69-4f0a-95af-01f527e3c866" providerId="ADAL" clId="{F1B3F076-0D87-4CB2-A243-78A2B705F3F7}" dt="2023-06-07T13:37:09.741" v="7" actId="47"/>
        <pc:sldMkLst>
          <pc:docMk/>
          <pc:sldMk cId="0" sldId="355"/>
        </pc:sldMkLst>
      </pc:sldChg>
      <pc:sldChg chg="del">
        <pc:chgData name="Samary MOUNIQ" userId="dd487ff1-3e69-4f0a-95af-01f527e3c866" providerId="ADAL" clId="{F1B3F076-0D87-4CB2-A243-78A2B705F3F7}" dt="2023-06-07T13:37:06.467" v="5" actId="47"/>
        <pc:sldMkLst>
          <pc:docMk/>
          <pc:sldMk cId="3564776822" sldId="356"/>
        </pc:sldMkLst>
      </pc:sldChg>
      <pc:sldMasterChg chg="delSldLayout">
        <pc:chgData name="Samary MOUNIQ" userId="dd487ff1-3e69-4f0a-95af-01f527e3c866" providerId="ADAL" clId="{F1B3F076-0D87-4CB2-A243-78A2B705F3F7}" dt="2023-06-07T13:37:09.741" v="7" actId="47"/>
        <pc:sldMasterMkLst>
          <pc:docMk/>
          <pc:sldMasterMk cId="1960387286" sldId="2147483648"/>
        </pc:sldMasterMkLst>
        <pc:sldLayoutChg chg="del">
          <pc:chgData name="Samary MOUNIQ" userId="dd487ff1-3e69-4f0a-95af-01f527e3c866" providerId="ADAL" clId="{F1B3F076-0D87-4CB2-A243-78A2B705F3F7}" dt="2023-06-07T13:37:07.479" v="6" actId="47"/>
          <pc:sldLayoutMkLst>
            <pc:docMk/>
            <pc:sldMasterMk cId="1960387286" sldId="2147483648"/>
            <pc:sldLayoutMk cId="1151138797" sldId="2147483670"/>
          </pc:sldLayoutMkLst>
        </pc:sldLayoutChg>
        <pc:sldLayoutChg chg="del">
          <pc:chgData name="Samary MOUNIQ" userId="dd487ff1-3e69-4f0a-95af-01f527e3c866" providerId="ADAL" clId="{F1B3F076-0D87-4CB2-A243-78A2B705F3F7}" dt="2023-06-07T13:37:09.741" v="7" actId="47"/>
          <pc:sldLayoutMkLst>
            <pc:docMk/>
            <pc:sldMasterMk cId="1960387286" sldId="2147483648"/>
            <pc:sldLayoutMk cId="3027426920" sldId="2147483671"/>
          </pc:sldLayoutMkLst>
        </pc:sldLayoutChg>
      </pc:sldMasterChg>
    </pc:docChg>
  </pc:docChgLst>
  <pc:docChgLst>
    <pc:chgData name="Marie PERROUDON" userId="829903da-8d50-4434-b439-71cf1f776a27" providerId="ADAL" clId="{1AA9F2ED-839B-443F-8B6C-4163F16BC7A2}"/>
    <pc:docChg chg="modSld">
      <pc:chgData name="Marie PERROUDON" userId="829903da-8d50-4434-b439-71cf1f776a27" providerId="ADAL" clId="{1AA9F2ED-839B-443F-8B6C-4163F16BC7A2}" dt="2023-05-10T07:08:52.259" v="36" actId="20577"/>
      <pc:docMkLst>
        <pc:docMk/>
      </pc:docMkLst>
      <pc:sldChg chg="modSp mod">
        <pc:chgData name="Marie PERROUDON" userId="829903da-8d50-4434-b439-71cf1f776a27" providerId="ADAL" clId="{1AA9F2ED-839B-443F-8B6C-4163F16BC7A2}" dt="2023-05-10T07:08:52.259" v="36" actId="20577"/>
        <pc:sldMkLst>
          <pc:docMk/>
          <pc:sldMk cId="388392626" sldId="298"/>
        </pc:sldMkLst>
        <pc:spChg chg="mod">
          <ac:chgData name="Marie PERROUDON" userId="829903da-8d50-4434-b439-71cf1f776a27" providerId="ADAL" clId="{1AA9F2ED-839B-443F-8B6C-4163F16BC7A2}" dt="2023-05-10T07:08:37.976" v="17" actId="20577"/>
          <ac:spMkLst>
            <pc:docMk/>
            <pc:sldMk cId="388392626" sldId="298"/>
            <ac:spMk id="29" creationId="{00000000-0000-0000-0000-000000000000}"/>
          </ac:spMkLst>
        </pc:spChg>
        <pc:spChg chg="mod">
          <ac:chgData name="Marie PERROUDON" userId="829903da-8d50-4434-b439-71cf1f776a27" providerId="ADAL" clId="{1AA9F2ED-839B-443F-8B6C-4163F16BC7A2}" dt="2023-05-10T07:08:33.997" v="8" actId="20577"/>
          <ac:spMkLst>
            <pc:docMk/>
            <pc:sldMk cId="388392626" sldId="298"/>
            <ac:spMk id="30" creationId="{00000000-0000-0000-0000-000000000000}"/>
          </ac:spMkLst>
        </pc:spChg>
        <pc:spChg chg="mod">
          <ac:chgData name="Marie PERROUDON" userId="829903da-8d50-4434-b439-71cf1f776a27" providerId="ADAL" clId="{1AA9F2ED-839B-443F-8B6C-4163F16BC7A2}" dt="2023-05-10T07:08:45.681" v="27" actId="14100"/>
          <ac:spMkLst>
            <pc:docMk/>
            <pc:sldMk cId="388392626" sldId="298"/>
            <ac:spMk id="32" creationId="{00000000-0000-0000-0000-000000000000}"/>
          </ac:spMkLst>
        </pc:spChg>
        <pc:spChg chg="mod">
          <ac:chgData name="Marie PERROUDON" userId="829903da-8d50-4434-b439-71cf1f776a27" providerId="ADAL" clId="{1AA9F2ED-839B-443F-8B6C-4163F16BC7A2}" dt="2023-05-10T07:08:52.259" v="36" actId="20577"/>
          <ac:spMkLst>
            <pc:docMk/>
            <pc:sldMk cId="388392626" sldId="298"/>
            <ac:spMk id="39" creationId="{00000000-0000-0000-0000-000000000000}"/>
          </ac:spMkLst>
        </pc:spChg>
      </pc:sldChg>
    </pc:docChg>
  </pc:docChgLst>
  <pc:docChgLst>
    <pc:chgData name="Samary MOUNIQ" userId="dd487ff1-3e69-4f0a-95af-01f527e3c866" providerId="ADAL" clId="{69D55D5D-8026-462C-B617-9954CC2BA066}"/>
    <pc:docChg chg="undo custSel modSld">
      <pc:chgData name="Samary MOUNIQ" userId="dd487ff1-3e69-4f0a-95af-01f527e3c866" providerId="ADAL" clId="{69D55D5D-8026-462C-B617-9954CC2BA066}" dt="2023-06-30T15:17:41.486" v="12" actId="6549"/>
      <pc:docMkLst>
        <pc:docMk/>
      </pc:docMkLst>
      <pc:sldChg chg="modSp mod">
        <pc:chgData name="Samary MOUNIQ" userId="dd487ff1-3e69-4f0a-95af-01f527e3c866" providerId="ADAL" clId="{69D55D5D-8026-462C-B617-9954CC2BA066}" dt="2023-06-30T15:17:25.563" v="10" actId="20577"/>
        <pc:sldMkLst>
          <pc:docMk/>
          <pc:sldMk cId="2924169168" sldId="294"/>
        </pc:sldMkLst>
        <pc:graphicFrameChg chg="mod modGraphic">
          <ac:chgData name="Samary MOUNIQ" userId="dd487ff1-3e69-4f0a-95af-01f527e3c866" providerId="ADAL" clId="{69D55D5D-8026-462C-B617-9954CC2BA066}" dt="2023-06-30T15:17:25.563" v="10" actId="20577"/>
          <ac:graphicFrameMkLst>
            <pc:docMk/>
            <pc:sldMk cId="2924169168" sldId="294"/>
            <ac:graphicFrameMk id="9" creationId="{00000000-0000-0000-0000-000000000000}"/>
          </ac:graphicFrameMkLst>
        </pc:graphicFrameChg>
      </pc:sldChg>
      <pc:sldChg chg="modSp">
        <pc:chgData name="Samary MOUNIQ" userId="dd487ff1-3e69-4f0a-95af-01f527e3c866" providerId="ADAL" clId="{69D55D5D-8026-462C-B617-9954CC2BA066}" dt="2023-06-30T15:17:41.486" v="12" actId="6549"/>
        <pc:sldMkLst>
          <pc:docMk/>
          <pc:sldMk cId="388392626" sldId="298"/>
        </pc:sldMkLst>
        <pc:spChg chg="mod">
          <ac:chgData name="Samary MOUNIQ" userId="dd487ff1-3e69-4f0a-95af-01f527e3c866" providerId="ADAL" clId="{69D55D5D-8026-462C-B617-9954CC2BA066}" dt="2023-06-30T15:17:41.486" v="12" actId="6549"/>
          <ac:spMkLst>
            <pc:docMk/>
            <pc:sldMk cId="388392626" sldId="298"/>
            <ac:spMk id="25" creationId="{00000000-0000-0000-0000-000000000000}"/>
          </ac:spMkLst>
        </pc:spChg>
      </pc:sldChg>
      <pc:sldChg chg="modSp mod">
        <pc:chgData name="Samary MOUNIQ" userId="dd487ff1-3e69-4f0a-95af-01f527e3c866" providerId="ADAL" clId="{69D55D5D-8026-462C-B617-9954CC2BA066}" dt="2023-06-27T09:59:40.930" v="0" actId="14100"/>
        <pc:sldMkLst>
          <pc:docMk/>
          <pc:sldMk cId="3886198727" sldId="315"/>
        </pc:sldMkLst>
        <pc:cxnChg chg="mod">
          <ac:chgData name="Samary MOUNIQ" userId="dd487ff1-3e69-4f0a-95af-01f527e3c866" providerId="ADAL" clId="{69D55D5D-8026-462C-B617-9954CC2BA066}" dt="2023-06-27T09:59:40.930" v="0" actId="14100"/>
          <ac:cxnSpMkLst>
            <pc:docMk/>
            <pc:sldMk cId="3886198727" sldId="315"/>
            <ac:cxnSpMk id="39" creationId="{C0FC7808-2DA2-B5AA-194A-BD1CF6571CA5}"/>
          </ac:cxnSpMkLst>
        </pc:cxnChg>
      </pc:sldChg>
      <pc:sldChg chg="modSp mod">
        <pc:chgData name="Samary MOUNIQ" userId="dd487ff1-3e69-4f0a-95af-01f527e3c866" providerId="ADAL" clId="{69D55D5D-8026-462C-B617-9954CC2BA066}" dt="2023-06-30T15:16:00.963" v="1" actId="2165"/>
        <pc:sldMkLst>
          <pc:docMk/>
          <pc:sldMk cId="2529648262" sldId="316"/>
        </pc:sldMkLst>
        <pc:graphicFrameChg chg="modGraphic">
          <ac:chgData name="Samary MOUNIQ" userId="dd487ff1-3e69-4f0a-95af-01f527e3c866" providerId="ADAL" clId="{69D55D5D-8026-462C-B617-9954CC2BA066}" dt="2023-06-30T15:16:00.963" v="1" actId="2165"/>
          <ac:graphicFrameMkLst>
            <pc:docMk/>
            <pc:sldMk cId="2529648262" sldId="316"/>
            <ac:graphicFrameMk id="13" creationId="{1698DEFF-ACD7-8DD0-A167-375B2347BB5D}"/>
          </ac:graphicFrameMkLst>
        </pc:graphicFrameChg>
      </pc:sldChg>
    </pc:docChg>
  </pc:docChgLst>
  <pc:docChgLst>
    <pc:chgData name="Samary MOUNIQ" userId="dd487ff1-3e69-4f0a-95af-01f527e3c866" providerId="ADAL" clId="{849E420C-DEF5-4A8A-B353-C192D7C1888C}"/>
    <pc:docChg chg="modSld">
      <pc:chgData name="Samary MOUNIQ" userId="dd487ff1-3e69-4f0a-95af-01f527e3c866" providerId="ADAL" clId="{849E420C-DEF5-4A8A-B353-C192D7C1888C}" dt="2023-05-10T07:50:22.066" v="3" actId="6549"/>
      <pc:docMkLst>
        <pc:docMk/>
      </pc:docMkLst>
      <pc:sldChg chg="modSp mod">
        <pc:chgData name="Samary MOUNIQ" userId="dd487ff1-3e69-4f0a-95af-01f527e3c866" providerId="ADAL" clId="{849E420C-DEF5-4A8A-B353-C192D7C1888C}" dt="2023-05-10T07:50:10.033" v="0" actId="2165"/>
        <pc:sldMkLst>
          <pc:docMk/>
          <pc:sldMk cId="2924169168" sldId="294"/>
        </pc:sldMkLst>
        <pc:graphicFrameChg chg="modGraphic">
          <ac:chgData name="Samary MOUNIQ" userId="dd487ff1-3e69-4f0a-95af-01f527e3c866" providerId="ADAL" clId="{849E420C-DEF5-4A8A-B353-C192D7C1888C}" dt="2023-05-10T07:50:10.033" v="0" actId="2165"/>
          <ac:graphicFrameMkLst>
            <pc:docMk/>
            <pc:sldMk cId="2924169168" sldId="294"/>
            <ac:graphicFrameMk id="9" creationId="{00000000-0000-0000-0000-000000000000}"/>
          </ac:graphicFrameMkLst>
        </pc:graphicFrameChg>
      </pc:sldChg>
      <pc:sldChg chg="modSp">
        <pc:chgData name="Samary MOUNIQ" userId="dd487ff1-3e69-4f0a-95af-01f527e3c866" providerId="ADAL" clId="{849E420C-DEF5-4A8A-B353-C192D7C1888C}" dt="2023-05-10T07:50:22.066" v="3" actId="6549"/>
        <pc:sldMkLst>
          <pc:docMk/>
          <pc:sldMk cId="388392626" sldId="298"/>
        </pc:sldMkLst>
        <pc:spChg chg="mod">
          <ac:chgData name="Samary MOUNIQ" userId="dd487ff1-3e69-4f0a-95af-01f527e3c866" providerId="ADAL" clId="{849E420C-DEF5-4A8A-B353-C192D7C1888C}" dt="2023-05-10T07:50:22.066" v="3" actId="6549"/>
          <ac:spMkLst>
            <pc:docMk/>
            <pc:sldMk cId="388392626" sldId="298"/>
            <ac:spMk id="33" creationId="{00000000-0000-0000-0000-000000000000}"/>
          </ac:spMkLst>
        </pc:spChg>
      </pc:sldChg>
    </pc:docChg>
  </pc:docChgLst>
  <pc:docChgLst>
    <pc:chgData name="Samary MOUNIQ" userId="dd487ff1-3e69-4f0a-95af-01f527e3c866" providerId="ADAL" clId="{AEDCBB47-DB12-4A92-8CF7-5CA426935001}"/>
    <pc:docChg chg="modSld">
      <pc:chgData name="Samary MOUNIQ" userId="dd487ff1-3e69-4f0a-95af-01f527e3c866" providerId="ADAL" clId="{AEDCBB47-DB12-4A92-8CF7-5CA426935001}" dt="2023-10-13T13:34:12.222" v="105" actId="6549"/>
      <pc:docMkLst>
        <pc:docMk/>
      </pc:docMkLst>
      <pc:sldChg chg="modSp mod">
        <pc:chgData name="Samary MOUNIQ" userId="dd487ff1-3e69-4f0a-95af-01f527e3c866" providerId="ADAL" clId="{AEDCBB47-DB12-4A92-8CF7-5CA426935001}" dt="2023-10-13T13:32:38.222" v="28"/>
        <pc:sldMkLst>
          <pc:docMk/>
          <pc:sldMk cId="2924169168" sldId="294"/>
        </pc:sldMkLst>
        <pc:graphicFrameChg chg="mod modGraphic">
          <ac:chgData name="Samary MOUNIQ" userId="dd487ff1-3e69-4f0a-95af-01f527e3c866" providerId="ADAL" clId="{AEDCBB47-DB12-4A92-8CF7-5CA426935001}" dt="2023-10-13T13:32:38.222" v="28"/>
          <ac:graphicFrameMkLst>
            <pc:docMk/>
            <pc:sldMk cId="2924169168" sldId="294"/>
            <ac:graphicFrameMk id="9" creationId="{00000000-0000-0000-0000-000000000000}"/>
          </ac:graphicFrameMkLst>
        </pc:graphicFrameChg>
      </pc:sldChg>
      <pc:sldChg chg="modSp mod modAnim">
        <pc:chgData name="Samary MOUNIQ" userId="dd487ff1-3e69-4f0a-95af-01f527e3c866" providerId="ADAL" clId="{AEDCBB47-DB12-4A92-8CF7-5CA426935001}" dt="2023-10-13T13:33:19.277" v="34" actId="14100"/>
        <pc:sldMkLst>
          <pc:docMk/>
          <pc:sldMk cId="388392626" sldId="298"/>
        </pc:sldMkLst>
        <pc:spChg chg="mod">
          <ac:chgData name="Samary MOUNIQ" userId="dd487ff1-3e69-4f0a-95af-01f527e3c866" providerId="ADAL" clId="{AEDCBB47-DB12-4A92-8CF7-5CA426935001}" dt="2023-10-13T13:33:19.277" v="34" actId="14100"/>
          <ac:spMkLst>
            <pc:docMk/>
            <pc:sldMk cId="388392626" sldId="298"/>
            <ac:spMk id="25" creationId="{00000000-0000-0000-0000-000000000000}"/>
          </ac:spMkLst>
        </pc:spChg>
      </pc:sldChg>
      <pc:sldChg chg="modSp mod">
        <pc:chgData name="Samary MOUNIQ" userId="dd487ff1-3e69-4f0a-95af-01f527e3c866" providerId="ADAL" clId="{AEDCBB47-DB12-4A92-8CF7-5CA426935001}" dt="2023-10-13T13:34:12.222" v="105" actId="6549"/>
        <pc:sldMkLst>
          <pc:docMk/>
          <pc:sldMk cId="1780486657" sldId="317"/>
        </pc:sldMkLst>
        <pc:graphicFrameChg chg="mod modGraphic">
          <ac:chgData name="Samary MOUNIQ" userId="dd487ff1-3e69-4f0a-95af-01f527e3c866" providerId="ADAL" clId="{AEDCBB47-DB12-4A92-8CF7-5CA426935001}" dt="2023-10-13T13:34:12.222" v="105" actId="6549"/>
          <ac:graphicFrameMkLst>
            <pc:docMk/>
            <pc:sldMk cId="1780486657" sldId="317"/>
            <ac:graphicFrameMk id="16" creationId="{6D16AC95-84AD-FBDB-CF21-E8ED44B04BA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F6E25-862D-4C09-A1C5-9301A77E1DA0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2441D-7748-4F4A-A5D2-55322B7D16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72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000" b="1"/>
              <a:t>Quelques mots sur l’approche pédagogique </a:t>
            </a:r>
            <a:r>
              <a:rPr lang="fr-FR" sz="1000" b="1" err="1"/>
              <a:t>Bioforce</a:t>
            </a:r>
            <a:endParaRPr lang="fr-FR" sz="1000" b="1"/>
          </a:p>
          <a:p>
            <a:r>
              <a:rPr lang="fr-FR" sz="1000" b="0"/>
              <a:t>Notre objectif : former des professionnels</a:t>
            </a:r>
            <a:r>
              <a:rPr lang="fr-FR" sz="1000" b="0" baseline="0"/>
              <a:t> immédiatement opérationnels pour intervenir auprès des populations affectées par les crises.</a:t>
            </a:r>
            <a:r>
              <a:rPr lang="fr-FR"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</a:t>
            </a:r>
            <a:r>
              <a:rPr lang="fr-FR" sz="10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mot, </a:t>
            </a:r>
            <a:r>
              <a:rPr lang="fr-FR" sz="1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faire de vous un acteur humanitaire efficace</a:t>
            </a:r>
            <a:r>
              <a:rPr lang="fr-FR" sz="10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000" b="0" baseline="0"/>
              <a:t>Comment ? </a:t>
            </a:r>
            <a:r>
              <a:rPr lang="fr-FR" sz="1000" b="0" i="1" baseline="0"/>
              <a:t>(slide suivante)</a:t>
            </a:r>
            <a:endParaRPr lang="fr-FR" sz="1000" b="0" i="1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64F3-8A17-46EA-8B1D-45A5F74504D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95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17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211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452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454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035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212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6883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875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23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47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fr-FR" sz="1000" b="1" spc="0">
                <a:solidFill>
                  <a:schemeClr val="bg1"/>
                </a:solidFill>
              </a:rPr>
              <a:t>Construire avec le secteur professionnel humanitaire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Un lien de plus de 35 ans avec les principales organisations humanitaires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Des formations adaptées aux besoins des ONG et Organisations Internationales – grâce aux enquêtes métier</a:t>
            </a:r>
            <a:r>
              <a:rPr lang="fr-FR" sz="1000" b="0" spc="0" baseline="0">
                <a:solidFill>
                  <a:schemeClr val="bg1"/>
                </a:solidFill>
              </a:rPr>
              <a:t> que nous réalisons régulièrement, grâce à la participation du secteur humanitaire dans les conseils de perfectionnement et au conseil d’administration de </a:t>
            </a:r>
            <a:r>
              <a:rPr lang="fr-FR" sz="1000" b="0" spc="0" baseline="0" err="1">
                <a:solidFill>
                  <a:schemeClr val="bg1"/>
                </a:solidFill>
              </a:rPr>
              <a:t>Bioforce</a:t>
            </a:r>
            <a:r>
              <a:rPr lang="fr-FR" sz="1000" b="0" spc="0" baseline="0">
                <a:solidFill>
                  <a:schemeClr val="bg1"/>
                </a:solidFill>
              </a:rPr>
              <a:t>, grâce à notre participation aux plateformes de coordination humanitaire ou aux réseaux thématiques humanitaires…</a:t>
            </a:r>
            <a:endParaRPr lang="fr-FR" sz="1000" b="0" spc="0">
              <a:solidFill>
                <a:schemeClr val="bg1"/>
              </a:solidFill>
            </a:endParaRP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fr-FR" sz="1000" b="0" spc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64F3-8A17-46EA-8B1D-45A5F74504D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46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000" b="1" spc="0">
                <a:solidFill>
                  <a:schemeClr val="bg1"/>
                </a:solidFill>
              </a:rPr>
              <a:t>Préparer au terrain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Une pédagogie par objectif de compétence métier, alliant apports théoriques (30%) et mise en pratique (70%)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Un apprentissage avec des équipements utilisés sur le terrain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spc="0">
                <a:solidFill>
                  <a:schemeClr val="bg1"/>
                </a:solidFill>
              </a:rPr>
              <a:t>Des mises en situation grandeur nature proches de la réalité du terrain </a:t>
            </a:r>
            <a:r>
              <a:rPr lang="fr-FR" sz="1000" b="0" i="1" spc="0">
                <a:solidFill>
                  <a:schemeClr val="bg1"/>
                </a:solidFill>
              </a:rPr>
              <a:t>(uniquement formations diplômantes)</a:t>
            </a:r>
            <a:endParaRPr lang="fr-FR" sz="1000" b="0" spc="0">
              <a:solidFill>
                <a:schemeClr val="bg1"/>
              </a:solidFill>
            </a:endParaRP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000" b="0" i="1" spc="0">
                <a:solidFill>
                  <a:schemeClr val="bg1"/>
                </a:solidFill>
              </a:rPr>
              <a:t>Des applications pratiques de solidarité locale : de l’accompagnement à la scolarité de collégiens aux maraudes de nuit pour des personnes sans domicile fixe (uniquement formations diplômantes)</a:t>
            </a:r>
          </a:p>
          <a:p>
            <a:pPr marL="0" indent="0">
              <a:spcBef>
                <a:spcPts val="1800"/>
              </a:spcBef>
              <a:buNone/>
            </a:pPr>
            <a:endParaRPr lang="fr-FR" sz="1000" b="0" spc="0" baseline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764F3-8A17-46EA-8B1D-45A5F74504D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551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fr-FR" sz="1200" b="1" spc="0">
                <a:solidFill>
                  <a:schemeClr val="bg1"/>
                </a:solidFill>
              </a:rPr>
              <a:t>Apprendre avec des humanitaires</a:t>
            </a: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200" b="0" spc="0">
                <a:solidFill>
                  <a:schemeClr val="bg1"/>
                </a:solidFill>
              </a:rPr>
              <a:t>Une équipe pédagogique composée de coordinateurs de formation et de coordinateurs de pôles de compétences (experts</a:t>
            </a:r>
            <a:r>
              <a:rPr lang="fr-FR" sz="1200" b="0" spc="0" baseline="0">
                <a:solidFill>
                  <a:schemeClr val="bg1"/>
                </a:solidFill>
              </a:rPr>
              <a:t> « techniques »)</a:t>
            </a:r>
            <a:endParaRPr lang="fr-FR" sz="1200" b="0" spc="0">
              <a:solidFill>
                <a:schemeClr val="bg1"/>
              </a:solidFill>
            </a:endParaRPr>
          </a:p>
          <a:p>
            <a:pPr marL="171450" indent="-1714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sz="1200" b="0" spc="0">
                <a:solidFill>
                  <a:schemeClr val="bg1"/>
                </a:solidFill>
              </a:rPr>
              <a:t>Un réseau de 250 formateurs qui possèdent une riche expérience de terrain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C7819-64F2-4DD5-9913-58A6B5C27DD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772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92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L’expérience </a:t>
            </a:r>
            <a:r>
              <a:rPr lang="fr-FR" err="1"/>
              <a:t>Bioforce</a:t>
            </a:r>
            <a:r>
              <a:rPr lang="fr-FR"/>
              <a:t> c’est quoi ? Pour toutes nos formations, des temps en centre majoritairement axés sur la pratique (comme vu dans les précédentes slides : études de cas, </a:t>
            </a:r>
            <a:r>
              <a:rPr lang="fr-FR" err="1"/>
              <a:t>ap</a:t>
            </a:r>
            <a:r>
              <a:rPr lang="fr-FR"/>
              <a:t>, at…), une mission terrain ou une alternance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17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4" name="Google Shape;16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481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L’expérience </a:t>
            </a:r>
            <a:r>
              <a:rPr lang="fr-FR" err="1"/>
              <a:t>Bioforce</a:t>
            </a:r>
            <a:r>
              <a:rPr lang="fr-FR"/>
              <a:t> c’est quoi ? Pour toutes nos formations, des temps en centre majoritairement axés sur la pratique (comme vu dans les précédentes slides : études de cas, </a:t>
            </a:r>
            <a:r>
              <a:rPr lang="fr-FR" err="1"/>
              <a:t>ap</a:t>
            </a:r>
            <a:r>
              <a:rPr lang="fr-FR"/>
              <a:t>, at…), une mission terrain ou une alternance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3BFAD-F013-41F2-9451-39A1E1445A99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14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solidFill>
          <a:srgbClr val="ED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73" y="247117"/>
            <a:ext cx="1677846" cy="19872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E955E4-0076-1642-98F4-66D6A2002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356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3B6945-193E-0042-97C9-B1E8A8050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8855" y="2483642"/>
            <a:ext cx="5943600" cy="3380002"/>
          </a:xfrm>
        </p:spPr>
        <p:txBody>
          <a:bodyPr>
            <a:normAutofit/>
          </a:bodyPr>
          <a:lstStyle>
            <a:lvl1pPr>
              <a:defRPr sz="4800" b="1" cap="all" spc="-150" baseline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16384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3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age ou liste">
    <p:bg>
      <p:bgPr>
        <a:solidFill>
          <a:srgbClr val="ED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9E955E4-0076-1642-98F4-66D6A2002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2356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3B6945-193E-0042-97C9-B1E8A8050B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455" y="2790138"/>
            <a:ext cx="7912442" cy="3380002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A63521E-D9EC-8747-B095-61825AA1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455" y="741404"/>
            <a:ext cx="3811587" cy="2048733"/>
          </a:xfrm>
        </p:spPr>
        <p:txBody>
          <a:bodyPr>
            <a:noAutofit/>
          </a:bodyPr>
          <a:lstStyle>
            <a:lvl1pPr marL="0" indent="0">
              <a:buNone/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5000" b="1" spc="-30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4628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98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76CA68C-B286-F449-9378-EA43C36AE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365125"/>
            <a:ext cx="10515600" cy="132556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D79A757-9989-CF4C-8210-D8C2A54EF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  <p:sp>
        <p:nvSpPr>
          <p:cNvPr id="9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711200" y="1795463"/>
            <a:ext cx="10515600" cy="4202112"/>
          </a:xfrm>
        </p:spPr>
        <p:txBody>
          <a:bodyPr/>
          <a:lstStyle>
            <a:lvl1pPr>
              <a:defRPr sz="3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2518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B8658B9-999B-A54E-9716-5901B950E471}"/>
              </a:ext>
            </a:extLst>
          </p:cNvPr>
          <p:cNvSpPr txBox="1"/>
          <p:nvPr userDrawn="1"/>
        </p:nvSpPr>
        <p:spPr>
          <a:xfrm>
            <a:off x="6503542" y="0"/>
            <a:ext cx="5688458" cy="6858000"/>
          </a:xfrm>
          <a:prstGeom prst="rect">
            <a:avLst/>
          </a:prstGeom>
          <a:solidFill>
            <a:srgbClr val="E84324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93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BCC286-886A-A64F-A746-E0C7532C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B37944-360B-1B45-BB27-18D1A7F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42" y="6350401"/>
            <a:ext cx="2743200" cy="365125"/>
          </a:xfrm>
        </p:spPr>
        <p:txBody>
          <a:bodyPr/>
          <a:lstStyle>
            <a:lvl1pPr>
              <a:defRPr sz="1400" b="1" spc="-9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328" y="6226066"/>
            <a:ext cx="1456209" cy="51945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40F991B-6B11-014F-92A3-ACAB25B8F1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9410" y="1825625"/>
            <a:ext cx="5456722" cy="4351338"/>
          </a:xfrm>
        </p:spPr>
        <p:txBody>
          <a:bodyPr/>
          <a:lstStyle>
            <a:lvl1pPr marL="0" indent="0">
              <a:buNone/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5357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B8658B9-999B-A54E-9716-5901B950E471}"/>
              </a:ext>
            </a:extLst>
          </p:cNvPr>
          <p:cNvSpPr txBox="1"/>
          <p:nvPr userDrawn="1"/>
        </p:nvSpPr>
        <p:spPr>
          <a:xfrm>
            <a:off x="6503542" y="0"/>
            <a:ext cx="5688458" cy="6858000"/>
          </a:xfrm>
          <a:prstGeom prst="rect">
            <a:avLst/>
          </a:prstGeom>
          <a:solidFill>
            <a:srgbClr val="E84324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66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BCC286-886A-A64F-A746-E0C7532C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B37944-360B-1B45-BB27-18D1A7FA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42" y="6350401"/>
            <a:ext cx="2743200" cy="365125"/>
          </a:xfrm>
        </p:spPr>
        <p:txBody>
          <a:bodyPr/>
          <a:lstStyle>
            <a:lvl1pPr>
              <a:defRPr sz="1400" b="1" spc="-90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0" y="6222817"/>
            <a:ext cx="1456209" cy="519456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62ADD41-31FD-E440-BF9E-74421B078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19410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fr-FR"/>
              <a:t>CLIQUEZ POUR MODIFIER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  <a:p>
            <a:pPr lvl="5"/>
            <a:r>
              <a:rPr lang="fr-FR"/>
              <a:t>CITATION OU CONCLUSION</a:t>
            </a:r>
          </a:p>
        </p:txBody>
      </p:sp>
    </p:spTree>
    <p:extLst>
      <p:ext uri="{BB962C8B-B14F-4D97-AF65-F5344CB8AC3E}">
        <p14:creationId xmlns:p14="http://schemas.microsoft.com/office/powerpoint/2010/main" val="24495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5" y="0"/>
            <a:ext cx="573624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64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6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3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27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2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55" y="0"/>
            <a:ext cx="5736245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AF5E33-AB5A-5A48-8E26-AA514B33B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365125"/>
            <a:ext cx="5456722" cy="1325563"/>
          </a:xfrm>
        </p:spPr>
        <p:txBody>
          <a:bodyPr>
            <a:normAutofit/>
          </a:bodyPr>
          <a:lstStyle>
            <a:lvl1pPr>
              <a:defRPr sz="4000" b="1" spc="-15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E59C6F-E4CE-F34F-B2F4-09F513E20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825625"/>
            <a:ext cx="5456722" cy="4351338"/>
          </a:xfrm>
        </p:spPr>
        <p:txBody>
          <a:bodyPr/>
          <a:lstStyle>
            <a:lvl1pPr>
              <a:defRPr sz="2400" b="1" spc="-90" baseline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5CCE438-0D46-0A4C-BA87-639A5D1C12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8091" y="6222817"/>
            <a:ext cx="1456209" cy="5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535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0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84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B2218-622E-414B-A705-F2C57628A747}" type="datetimeFigureOut">
              <a:rPr lang="fr-FR" smtClean="0"/>
              <a:t>13/10/2023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F53A4-7B0E-4F39-B95D-86D40E7AF0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38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49" r:id="rId3"/>
    <p:sldLayoutId id="2147483663" r:id="rId4"/>
    <p:sldLayoutId id="2147483664" r:id="rId5"/>
    <p:sldLayoutId id="2147483665" r:id="rId6"/>
    <p:sldLayoutId id="2147483668" r:id="rId7"/>
    <p:sldLayoutId id="2147483666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9655" y="2458242"/>
            <a:ext cx="5943600" cy="3380002"/>
          </a:xfrm>
        </p:spPr>
        <p:txBody>
          <a:bodyPr/>
          <a:lstStyle/>
          <a:p>
            <a:r>
              <a:rPr lang="fr-FR"/>
              <a:t>CONSTRUIRE SON ENGAGEMENT AVEC </a:t>
            </a:r>
            <a:r>
              <a:rPr lang="fr-FR" err="1"/>
              <a:t>bIOFORCE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988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1" y="1959201"/>
            <a:ext cx="5527674" cy="40909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Des mises en situation </a:t>
            </a:r>
            <a:r>
              <a:rPr lang="fr-FR" sz="2800" b="0" spc="0" dirty="0">
                <a:solidFill>
                  <a:srgbClr val="E84525"/>
                </a:solidFill>
              </a:rPr>
              <a:t>grandeur nature </a:t>
            </a:r>
            <a:r>
              <a:rPr lang="fr-FR" sz="2800" b="0" spc="0" dirty="0">
                <a:solidFill>
                  <a:srgbClr val="333331"/>
                </a:solidFill>
              </a:rPr>
              <a:t>proches de la réalité du terrain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Des applications pratiques de </a:t>
            </a:r>
            <a:r>
              <a:rPr lang="fr-FR" sz="2800" b="0" spc="0" dirty="0">
                <a:solidFill>
                  <a:srgbClr val="E84525"/>
                </a:solidFill>
              </a:rPr>
              <a:t>solidarité locale </a:t>
            </a:r>
            <a:r>
              <a:rPr lang="fr-FR" sz="2800" b="0" spc="0" dirty="0">
                <a:solidFill>
                  <a:srgbClr val="333331"/>
                </a:solidFill>
              </a:rPr>
              <a:t>: de l’accompagnement à la scolarité de collégiens aux maraudes de nuit pour des personnes sans domicile fixe, à un diagnostic de besoins pour une association locale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7" r="14255"/>
          <a:stretch/>
        </p:blipFill>
        <p:spPr>
          <a:xfrm>
            <a:off x="6496866" y="0"/>
            <a:ext cx="5772150" cy="36195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3"/>
          <a:stretch/>
        </p:blipFill>
        <p:spPr>
          <a:xfrm>
            <a:off x="6493691" y="3609975"/>
            <a:ext cx="5689600" cy="32597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 txBox="1">
            <a:spLocks/>
          </p:cNvSpPr>
          <p:nvPr/>
        </p:nvSpPr>
        <p:spPr>
          <a:xfrm>
            <a:off x="723901" y="365125"/>
            <a:ext cx="5278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Préparez-vous au terrain</a:t>
            </a:r>
          </a:p>
        </p:txBody>
      </p:sp>
    </p:spTree>
    <p:extLst>
      <p:ext uri="{BB962C8B-B14F-4D97-AF65-F5344CB8AC3E}">
        <p14:creationId xmlns:p14="http://schemas.microsoft.com/office/powerpoint/2010/main" val="56128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1" y="365125"/>
            <a:ext cx="5278547" cy="1325563"/>
          </a:xfrm>
        </p:spPr>
        <p:txBody>
          <a:bodyPr/>
          <a:lstStyle/>
          <a:p>
            <a:r>
              <a:rPr lang="fr-FR" dirty="0"/>
              <a:t>Préparez-vous au terrain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301" y="2317315"/>
            <a:ext cx="5456722" cy="3238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Des </a:t>
            </a:r>
            <a:r>
              <a:rPr lang="fr-FR" sz="2800" b="0" spc="0" dirty="0">
                <a:solidFill>
                  <a:srgbClr val="E84525"/>
                </a:solidFill>
              </a:rPr>
              <a:t>stages et missions sur les terrains </a:t>
            </a:r>
            <a:r>
              <a:rPr lang="fr-FR" sz="2800" b="0" spc="0" dirty="0">
                <a:solidFill>
                  <a:srgbClr val="333331"/>
                </a:solidFill>
              </a:rPr>
              <a:t>: tremplin vers l’emploi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De </a:t>
            </a:r>
            <a:r>
              <a:rPr lang="fr-FR" sz="2800" b="0" spc="0" dirty="0">
                <a:solidFill>
                  <a:srgbClr val="E84525"/>
                </a:solidFill>
              </a:rPr>
              <a:t>l’alternance</a:t>
            </a:r>
            <a:r>
              <a:rPr lang="fr-FR" sz="2800" b="0" spc="0" dirty="0">
                <a:solidFill>
                  <a:srgbClr val="333331"/>
                </a:solidFill>
              </a:rPr>
              <a:t> pour découvrir l’entreprise (</a:t>
            </a:r>
            <a:r>
              <a:rPr lang="fr-FR" sz="2800" b="0" spc="0" dirty="0" err="1">
                <a:solidFill>
                  <a:srgbClr val="333331"/>
                </a:solidFill>
              </a:rPr>
              <a:t>bachelor</a:t>
            </a:r>
            <a:r>
              <a:rPr lang="fr-FR" sz="2800" b="0" spc="0" dirty="0">
                <a:solidFill>
                  <a:srgbClr val="333331"/>
                </a:solidFill>
              </a:rPr>
              <a:t>) et les sièges des organisations humanitaires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" t="28943" r="17413" b="15015"/>
          <a:stretch/>
        </p:blipFill>
        <p:spPr>
          <a:xfrm>
            <a:off x="6496866" y="3619499"/>
            <a:ext cx="5686426" cy="32385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6" r="7447"/>
          <a:stretch/>
        </p:blipFill>
        <p:spPr>
          <a:xfrm>
            <a:off x="6496050" y="0"/>
            <a:ext cx="56959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5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24"/>
            <a:ext cx="12192000" cy="69117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95508" y="5519057"/>
            <a:ext cx="5989063" cy="653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C191AFA-8253-1D4A-A3B1-B448894854F1}"/>
              </a:ext>
            </a:extLst>
          </p:cNvPr>
          <p:cNvSpPr txBox="1">
            <a:spLocks/>
          </p:cNvSpPr>
          <p:nvPr/>
        </p:nvSpPr>
        <p:spPr>
          <a:xfrm>
            <a:off x="1195508" y="4266131"/>
            <a:ext cx="6738256" cy="2591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800" b="0" dirty="0">
                <a:solidFill>
                  <a:schemeClr val="bg1"/>
                </a:solidFill>
              </a:rPr>
              <a:t>APPRENDRE AVEC </a:t>
            </a:r>
            <a:r>
              <a:rPr lang="fr-FR" sz="4800" dirty="0">
                <a:solidFill>
                  <a:schemeClr val="bg1"/>
                </a:solidFill>
              </a:rPr>
              <a:t> </a:t>
            </a:r>
          </a:p>
          <a:p>
            <a:r>
              <a:rPr lang="fr-FR" sz="4800" dirty="0">
                <a:solidFill>
                  <a:srgbClr val="E84525"/>
                </a:solidFill>
              </a:rPr>
              <a:t>DES HUMANITAIRES</a:t>
            </a:r>
          </a:p>
        </p:txBody>
      </p:sp>
    </p:spTree>
    <p:extLst>
      <p:ext uri="{BB962C8B-B14F-4D97-AF65-F5344CB8AC3E}">
        <p14:creationId xmlns:p14="http://schemas.microsoft.com/office/powerpoint/2010/main" val="199614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4191" y="912574"/>
            <a:ext cx="5456722" cy="1325563"/>
          </a:xfrm>
        </p:spPr>
        <p:txBody>
          <a:bodyPr>
            <a:noAutofit/>
          </a:bodyPr>
          <a:lstStyle/>
          <a:p>
            <a:r>
              <a:rPr lang="fr-FR" dirty="0"/>
              <a:t>L’école des humanitaires par des humanitaires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4191" y="2864203"/>
            <a:ext cx="4923664" cy="4090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Une équipe pédagogique composée de </a:t>
            </a:r>
            <a:r>
              <a:rPr lang="fr-FR" sz="2800" b="0" spc="0" dirty="0">
                <a:solidFill>
                  <a:srgbClr val="E84525"/>
                </a:solidFill>
              </a:rPr>
              <a:t>coordinateurs de formation </a:t>
            </a:r>
            <a:r>
              <a:rPr lang="fr-FR" sz="2800" b="0" spc="0" dirty="0">
                <a:solidFill>
                  <a:srgbClr val="333331"/>
                </a:solidFill>
              </a:rPr>
              <a:t>et d’</a:t>
            </a:r>
            <a:r>
              <a:rPr lang="fr-FR" sz="2800" b="0" spc="0" dirty="0">
                <a:solidFill>
                  <a:srgbClr val="E84525"/>
                </a:solidFill>
              </a:rPr>
              <a:t>experts thématiques</a:t>
            </a: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 réseau de </a:t>
            </a:r>
            <a:r>
              <a:rPr lang="fr-FR" sz="2800" b="0" spc="0" dirty="0">
                <a:solidFill>
                  <a:srgbClr val="E84525"/>
                </a:solidFill>
              </a:rPr>
              <a:t>310 formateurs </a:t>
            </a:r>
            <a:r>
              <a:rPr lang="fr-FR" sz="2800" b="0" spc="0" dirty="0">
                <a:solidFill>
                  <a:srgbClr val="333331"/>
                </a:solidFill>
              </a:rPr>
              <a:t>qui possèdent une riche expérience de terrain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13" y="-364129"/>
            <a:ext cx="5961087" cy="32650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561F24-3769-0962-231F-4501CBECD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7334">
            <a:off x="5990359" y="2014597"/>
            <a:ext cx="7116777" cy="65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2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intérieur, mur&#10;&#10;Description générée automatiquement">
            <a:extLst>
              <a:ext uri="{FF2B5EF4-FFF2-40B4-BE49-F238E27FC236}">
                <a16:creationId xmlns:a16="http://schemas.microsoft.com/office/drawing/2014/main" id="{37965750-94F6-B5AC-7DC6-3694B59581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 b="20137"/>
          <a:stretch/>
        </p:blipFill>
        <p:spPr>
          <a:xfrm>
            <a:off x="-23586" y="0"/>
            <a:ext cx="1223917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D9F155-4A2C-7E4A-7C60-7A3BB753B15C}"/>
              </a:ext>
            </a:extLst>
          </p:cNvPr>
          <p:cNvSpPr/>
          <p:nvPr/>
        </p:nvSpPr>
        <p:spPr>
          <a:xfrm>
            <a:off x="744800" y="1106905"/>
            <a:ext cx="5126611" cy="635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8F1F62-E151-274A-71F5-7175F29006B2}"/>
              </a:ext>
            </a:extLst>
          </p:cNvPr>
          <p:cNvSpPr/>
          <p:nvPr/>
        </p:nvSpPr>
        <p:spPr>
          <a:xfrm>
            <a:off x="744800" y="1641622"/>
            <a:ext cx="4520219" cy="527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800" y="1534168"/>
            <a:ext cx="5456722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VOUS ACCOMPAGNER INDIVIDUELLEMENT</a:t>
            </a:r>
            <a:br>
              <a:rPr lang="fr-FR" dirty="0"/>
            </a:b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DE LA FORMATION </a:t>
            </a:r>
            <a:br>
              <a:rPr lang="fr-FR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fr-FR" dirty="0">
                <a:solidFill>
                  <a:schemeClr val="bg2">
                    <a:lumMod val="10000"/>
                  </a:schemeClr>
                </a:solidFill>
              </a:rPr>
              <a:t>À L’EMPLOI</a:t>
            </a:r>
          </a:p>
        </p:txBody>
      </p:sp>
    </p:spTree>
    <p:extLst>
      <p:ext uri="{BB962C8B-B14F-4D97-AF65-F5344CB8AC3E}">
        <p14:creationId xmlns:p14="http://schemas.microsoft.com/office/powerpoint/2010/main" val="2661005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1132" y="74043"/>
            <a:ext cx="5456722" cy="1325563"/>
          </a:xfrm>
        </p:spPr>
        <p:txBody>
          <a:bodyPr/>
          <a:lstStyle/>
          <a:p>
            <a:r>
              <a:rPr lang="fr-FR" dirty="0"/>
              <a:t>Comptez sur nous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1132" y="1903095"/>
            <a:ext cx="4045968" cy="40909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b="0" spc="0" dirty="0">
                <a:solidFill>
                  <a:srgbClr val="333331"/>
                </a:solidFill>
              </a:rPr>
              <a:t>Un </a:t>
            </a:r>
            <a:r>
              <a:rPr lang="fr-FR" b="0" spc="0" dirty="0">
                <a:solidFill>
                  <a:srgbClr val="E84525"/>
                </a:solidFill>
              </a:rPr>
              <a:t>coordinateur de formation </a:t>
            </a:r>
            <a:r>
              <a:rPr lang="fr-FR" b="0" spc="0" dirty="0">
                <a:solidFill>
                  <a:srgbClr val="333331"/>
                </a:solidFill>
              </a:rPr>
              <a:t>suit votre acquisition de compétences </a:t>
            </a:r>
            <a:r>
              <a:rPr lang="fr-FR" spc="0" dirty="0">
                <a:solidFill>
                  <a:srgbClr val="333331"/>
                </a:solidFill>
              </a:rPr>
              <a:t>pendant la formation</a:t>
            </a:r>
          </a:p>
          <a:p>
            <a:pPr marL="0" indent="0">
              <a:buNone/>
            </a:pPr>
            <a:r>
              <a:rPr lang="fr-FR" b="0" spc="0" dirty="0">
                <a:solidFill>
                  <a:srgbClr val="333331"/>
                </a:solidFill>
              </a:rPr>
              <a:t>Un </a:t>
            </a:r>
            <a:r>
              <a:rPr lang="fr-FR" b="0" spc="0" dirty="0">
                <a:solidFill>
                  <a:srgbClr val="E84525"/>
                </a:solidFill>
              </a:rPr>
              <a:t>chargé d’orientation </a:t>
            </a:r>
            <a:r>
              <a:rPr lang="fr-FR" b="0" spc="0" dirty="0">
                <a:solidFill>
                  <a:srgbClr val="333331"/>
                </a:solidFill>
              </a:rPr>
              <a:t>vous accompagne </a:t>
            </a:r>
            <a:r>
              <a:rPr lang="fr-FR" spc="0" dirty="0">
                <a:solidFill>
                  <a:srgbClr val="333331"/>
                </a:solidFill>
              </a:rPr>
              <a:t>vers l’emploi</a:t>
            </a:r>
          </a:p>
          <a:p>
            <a:pPr marL="0" indent="0">
              <a:buNone/>
            </a:pPr>
            <a:r>
              <a:rPr lang="fr-FR" b="0" spc="0" dirty="0">
                <a:solidFill>
                  <a:srgbClr val="333331"/>
                </a:solidFill>
              </a:rPr>
              <a:t>Plus de 30 </a:t>
            </a:r>
            <a:r>
              <a:rPr lang="fr-FR" b="0" spc="0" dirty="0">
                <a:solidFill>
                  <a:srgbClr val="E84525"/>
                </a:solidFill>
              </a:rPr>
              <a:t>organisations internationales </a:t>
            </a:r>
            <a:r>
              <a:rPr lang="fr-FR" b="0" spc="0" dirty="0">
                <a:solidFill>
                  <a:srgbClr val="333331"/>
                </a:solidFill>
              </a:rPr>
              <a:t>viennent vous rencontrer chaque année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20300" r="23537"/>
          <a:stretch/>
        </p:blipFill>
        <p:spPr>
          <a:xfrm>
            <a:off x="5004053" y="0"/>
            <a:ext cx="7187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4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2003162"/>
            <a:ext cx="8481928" cy="4361935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E84424"/>
                </a:solidFill>
              </a:rPr>
              <a:t>TROIS PILIERS POUR CONSTRUIRE SON ENGAGEMENT</a:t>
            </a:r>
            <a:endParaRPr lang="fr-FR" sz="6000" b="0" spc="0" dirty="0">
              <a:solidFill>
                <a:srgbClr val="00000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21665" y="844834"/>
            <a:ext cx="210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Ellipse 3"/>
          <p:cNvSpPr/>
          <p:nvPr/>
        </p:nvSpPr>
        <p:spPr>
          <a:xfrm>
            <a:off x="6906329" y="3876085"/>
            <a:ext cx="2088232" cy="194421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S’informer</a:t>
            </a:r>
          </a:p>
        </p:txBody>
      </p:sp>
      <p:sp>
        <p:nvSpPr>
          <p:cNvPr id="5" name="Ellipse 4"/>
          <p:cNvSpPr/>
          <p:nvPr/>
        </p:nvSpPr>
        <p:spPr>
          <a:xfrm>
            <a:off x="6372734" y="4422665"/>
            <a:ext cx="4162743" cy="194421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2800"/>
              </a:lnSpc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Être accompagné</a:t>
            </a:r>
          </a:p>
        </p:txBody>
      </p:sp>
      <p:sp>
        <p:nvSpPr>
          <p:cNvPr id="6" name="Ellipse 5"/>
          <p:cNvSpPr/>
          <p:nvPr/>
        </p:nvSpPr>
        <p:spPr>
          <a:xfrm>
            <a:off x="6893077" y="4979053"/>
            <a:ext cx="2088232" cy="1944216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defRPr/>
            </a:pP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Se former</a:t>
            </a:r>
          </a:p>
        </p:txBody>
      </p:sp>
    </p:spTree>
    <p:extLst>
      <p:ext uri="{BB962C8B-B14F-4D97-AF65-F5344CB8AC3E}">
        <p14:creationId xmlns:p14="http://schemas.microsoft.com/office/powerpoint/2010/main" val="5370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234" y="0"/>
            <a:ext cx="5715000" cy="3810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rgbClr val="E84424"/>
                </a:solidFill>
              </a:rPr>
              <a:t>S’INFORMER </a:t>
            </a:r>
            <a:br>
              <a:rPr lang="fr-FR">
                <a:solidFill>
                  <a:srgbClr val="E84424"/>
                </a:solidFill>
              </a:rPr>
            </a:br>
            <a:r>
              <a:rPr lang="fr-FR">
                <a:solidFill>
                  <a:srgbClr val="E84424"/>
                </a:solidFill>
              </a:rPr>
              <a:t>AVEC BIOFORCE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1" y="2204184"/>
            <a:ext cx="5456722" cy="3616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spc="0" dirty="0">
                <a:solidFill>
                  <a:srgbClr val="333331"/>
                </a:solidFill>
              </a:rPr>
              <a:t>Des webinaires pour vous guider</a:t>
            </a: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« zoom métier » en partenariat avec la Cité de la Solidarité Internationale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spc="0" dirty="0">
                <a:solidFill>
                  <a:srgbClr val="333331"/>
                </a:solidFill>
              </a:rPr>
              <a:t>Le site internet </a:t>
            </a:r>
            <a:r>
              <a:rPr lang="fr-FR" sz="2800" spc="0" dirty="0" err="1">
                <a:solidFill>
                  <a:srgbClr val="E84525"/>
                </a:solidFill>
              </a:rPr>
              <a:t>solidaire.info</a:t>
            </a:r>
            <a:endParaRPr lang="fr-FR" sz="2800" spc="0" dirty="0">
              <a:solidFill>
                <a:srgbClr val="E84525"/>
              </a:solidFill>
            </a:endParaRP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r="12793"/>
          <a:stretch/>
        </p:blipFill>
        <p:spPr>
          <a:xfrm>
            <a:off x="6495234" y="3753853"/>
            <a:ext cx="5715000" cy="310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4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>
                <a:solidFill>
                  <a:srgbClr val="E84424"/>
                </a:solidFill>
              </a:rPr>
              <a:t>ÊTRE ACCOMPAGNÉ </a:t>
            </a:r>
            <a:br>
              <a:rPr lang="fr-FR">
                <a:solidFill>
                  <a:srgbClr val="E84424"/>
                </a:solidFill>
              </a:rPr>
            </a:br>
            <a:r>
              <a:rPr lang="fr-FR">
                <a:solidFill>
                  <a:srgbClr val="E84424"/>
                </a:solidFill>
              </a:rPr>
              <a:t>PAR BIOFORCE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1" y="2085974"/>
            <a:ext cx="5456722" cy="3946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Rencontrez un chargé d’orientation </a:t>
            </a:r>
            <a:r>
              <a:rPr lang="fr-FR" sz="2800" b="0" spc="0" dirty="0">
                <a:solidFill>
                  <a:srgbClr val="E84525"/>
                </a:solidFill>
              </a:rPr>
              <a:t>spécialisé dans la solidarité pour construire votre projet d’engagement</a:t>
            </a:r>
            <a:r>
              <a:rPr lang="fr-FR" sz="2800" b="0" spc="0" dirty="0">
                <a:solidFill>
                  <a:srgbClr val="333331"/>
                </a:solidFill>
              </a:rPr>
              <a:t>, que celui-ci passe par une formation </a:t>
            </a:r>
            <a:r>
              <a:rPr lang="fr-FR" sz="2800" b="0" spc="0" dirty="0" err="1">
                <a:solidFill>
                  <a:srgbClr val="333331"/>
                </a:solidFill>
              </a:rPr>
              <a:t>Bioforce</a:t>
            </a:r>
            <a:r>
              <a:rPr lang="fr-FR" sz="2800" b="0" spc="0" dirty="0">
                <a:solidFill>
                  <a:srgbClr val="333331"/>
                </a:solidFill>
              </a:rPr>
              <a:t> ou une autre !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200" b="0" spc="0" dirty="0">
                <a:solidFill>
                  <a:srgbClr val="333331"/>
                </a:solidFill>
              </a:rPr>
              <a:t>1h en face-à-face à Lyon ou à distance : 80 €. Inscription sur </a:t>
            </a:r>
            <a:r>
              <a:rPr lang="fr-FR" sz="2200" b="0" spc="0" dirty="0" err="1">
                <a:solidFill>
                  <a:srgbClr val="333331"/>
                </a:solidFill>
              </a:rPr>
              <a:t>bioforce.org</a:t>
            </a:r>
            <a:endParaRPr lang="fr-FR" sz="22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37028" y="2085975"/>
            <a:ext cx="48737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Quelles sont mes </a:t>
            </a:r>
            <a:r>
              <a:rPr lang="fr-FR" sz="2400" b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motivations</a:t>
            </a: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?</a:t>
            </a:r>
            <a:b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Comment les exprimer ?</a:t>
            </a:r>
            <a:b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endParaRPr lang="fr-FR" sz="240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Comment identifier parmi mes </a:t>
            </a:r>
            <a:r>
              <a:rPr lang="fr-FR" sz="2400" b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compétences</a:t>
            </a: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celles que recherchent les ONG ?</a:t>
            </a:r>
            <a:b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endParaRPr lang="fr-FR" sz="240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algn="r"/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Comment orienter ma </a:t>
            </a:r>
            <a:r>
              <a:rPr lang="fr-FR" sz="2400" b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recherche d’emploi </a:t>
            </a: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dans la solidarité ?</a:t>
            </a:r>
          </a:p>
          <a:p>
            <a:endParaRPr lang="fr-FR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03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intérieur, personnes, groupe&#10;&#10;Description générée automatiquement">
            <a:extLst>
              <a:ext uri="{FF2B5EF4-FFF2-40B4-BE49-F238E27FC236}">
                <a16:creationId xmlns:a16="http://schemas.microsoft.com/office/drawing/2014/main" id="{8E52D9C8-7124-474A-0295-A2E697EF8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" b="16044"/>
          <a:stretch/>
        </p:blipFill>
        <p:spPr>
          <a:xfrm>
            <a:off x="1" y="-33689"/>
            <a:ext cx="12192000" cy="6925377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733897" y="2666072"/>
            <a:ext cx="4579248" cy="40909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spc="0" dirty="0">
                <a:solidFill>
                  <a:schemeClr val="bg1"/>
                </a:solidFill>
              </a:rPr>
              <a:t>à un métier humanitaire en suivant une de nos</a:t>
            </a:r>
            <a:r>
              <a:rPr lang="fr-FR" sz="2000" b="0" spc="0" dirty="0">
                <a:solidFill>
                  <a:schemeClr val="bg1"/>
                </a:solidFill>
              </a:rPr>
              <a:t> </a:t>
            </a:r>
            <a:r>
              <a:rPr lang="fr-FR" sz="2000" spc="0" dirty="0">
                <a:solidFill>
                  <a:schemeClr val="bg1"/>
                </a:solidFill>
              </a:rPr>
              <a:t>formations métiers diplômantes</a:t>
            </a:r>
          </a:p>
          <a:p>
            <a:pPr marL="0" indent="0">
              <a:buNone/>
            </a:pPr>
            <a:r>
              <a:rPr lang="fr-FR" sz="2000" b="0" spc="0" dirty="0">
                <a:solidFill>
                  <a:schemeClr val="bg1"/>
                </a:solidFill>
              </a:rPr>
              <a:t>Certification Professionnelle (RNCP) ou certificat </a:t>
            </a:r>
            <a:r>
              <a:rPr lang="fr-FR" sz="2000" b="0" spc="0" dirty="0" err="1">
                <a:solidFill>
                  <a:schemeClr val="bg1"/>
                </a:solidFill>
              </a:rPr>
              <a:t>Bioforce</a:t>
            </a:r>
            <a:endParaRPr lang="fr-FR" sz="2000" b="0" spc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2000" b="0" spc="0" dirty="0">
                <a:solidFill>
                  <a:schemeClr val="bg1"/>
                </a:solidFill>
              </a:rPr>
              <a:t>Durée de 3 mois à 3 ans</a:t>
            </a:r>
          </a:p>
          <a:p>
            <a:pPr marL="0" indent="0">
              <a:buNone/>
            </a:pPr>
            <a:r>
              <a:rPr lang="fr-FR" sz="2000" b="0" spc="0" dirty="0">
                <a:solidFill>
                  <a:schemeClr val="bg1"/>
                </a:solidFill>
              </a:rPr>
              <a:t>Uniquement en présentiel</a:t>
            </a:r>
          </a:p>
          <a:p>
            <a:pPr marL="0" indent="0">
              <a:buNone/>
            </a:pPr>
            <a:endParaRPr lang="fr-FR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F0E737-60B7-F37E-E161-AB2F2D3EEF87}"/>
              </a:ext>
            </a:extLst>
          </p:cNvPr>
          <p:cNvSpPr/>
          <p:nvPr/>
        </p:nvSpPr>
        <p:spPr>
          <a:xfrm>
            <a:off x="635267" y="1241659"/>
            <a:ext cx="3253339" cy="60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D84BF-7B91-2C4E-208C-3767C6D1EB19}"/>
              </a:ext>
            </a:extLst>
          </p:cNvPr>
          <p:cNvSpPr/>
          <p:nvPr/>
        </p:nvSpPr>
        <p:spPr>
          <a:xfrm>
            <a:off x="635266" y="1848051"/>
            <a:ext cx="4350620" cy="606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33897" y="1221774"/>
            <a:ext cx="5456722" cy="1325563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84424"/>
                </a:solidFill>
              </a:rPr>
              <a:t>SE FORMER </a:t>
            </a:r>
            <a:br>
              <a:rPr lang="fr-FR" dirty="0">
                <a:solidFill>
                  <a:srgbClr val="E84424"/>
                </a:solidFill>
              </a:rPr>
            </a:br>
            <a:r>
              <a:rPr lang="fr-FR" dirty="0">
                <a:solidFill>
                  <a:srgbClr val="E84424"/>
                </a:solidFill>
              </a:rPr>
              <a:t>AVEC BIOFORCE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279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382" y="457208"/>
            <a:ext cx="5456722" cy="1325563"/>
          </a:xfrm>
        </p:spPr>
        <p:txBody>
          <a:bodyPr>
            <a:normAutofit/>
          </a:bodyPr>
          <a:lstStyle/>
          <a:p>
            <a:r>
              <a:rPr lang="fr-FR" dirty="0"/>
              <a:t>BIOFORCE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6" t="173" r="20337" b="11838"/>
          <a:stretch/>
        </p:blipFill>
        <p:spPr>
          <a:xfrm>
            <a:off x="6422065" y="-63796"/>
            <a:ext cx="5794744" cy="69749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7B55CF9-F8B0-E243-B43A-9F840CEBE713}"/>
              </a:ext>
            </a:extLst>
          </p:cNvPr>
          <p:cNvSpPr txBox="1"/>
          <p:nvPr/>
        </p:nvSpPr>
        <p:spPr>
          <a:xfrm>
            <a:off x="689382" y="1799372"/>
            <a:ext cx="4698266" cy="2831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Bef>
                <a:spcPct val="0"/>
              </a:spcBef>
            </a:pPr>
            <a:r>
              <a:rPr lang="fr-FR" sz="20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 40 ans, nos équipes en Europe, en Afrique, et partout où c’est nécessaire, principalement constituée d’humanitaires, </a:t>
            </a:r>
            <a:r>
              <a:rPr lang="fr-FR" sz="20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créent, développent et renforcent les compétences des personnes et des organisations mobilisées dans les interventions de solidarité, </a:t>
            </a:r>
            <a:r>
              <a:rPr lang="fr-FR" sz="20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adaptant les réponses aux profils de chacun.</a:t>
            </a:r>
          </a:p>
        </p:txBody>
      </p:sp>
    </p:spTree>
    <p:extLst>
      <p:ext uri="{BB962C8B-B14F-4D97-AF65-F5344CB8AC3E}">
        <p14:creationId xmlns:p14="http://schemas.microsoft.com/office/powerpoint/2010/main" val="962868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" b="9292"/>
          <a:stretch/>
        </p:blipFill>
        <p:spPr>
          <a:xfrm>
            <a:off x="3478400" y="572125"/>
            <a:ext cx="8530542" cy="62858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0199" y="736826"/>
            <a:ext cx="6631916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1200" y="365125"/>
            <a:ext cx="10515600" cy="1325563"/>
          </a:xfrm>
        </p:spPr>
        <p:txBody>
          <a:bodyPr/>
          <a:lstStyle/>
          <a:p>
            <a:r>
              <a:rPr lang="fr-FR"/>
              <a:t>Une mission humanitaire, </a:t>
            </a:r>
            <a:br>
              <a:rPr lang="fr-FR"/>
            </a:br>
            <a:r>
              <a:rPr lang="fr-FR"/>
              <a:t>c’est quoi ?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803275" y="1930752"/>
            <a:ext cx="2013995" cy="665448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829855" y="1979284"/>
            <a:ext cx="2071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SIEGE DE L’ONG</a:t>
            </a:r>
          </a:p>
          <a:p>
            <a:r>
              <a:rPr lang="fr-FR" sz="12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leur pays d’origine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10993" y="2704059"/>
            <a:ext cx="3312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DE COORDINATION NATIONALE</a:t>
            </a:r>
            <a:b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la capitale du pays d’intervention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797489" y="2651006"/>
            <a:ext cx="3150775" cy="905045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810993" y="3610858"/>
            <a:ext cx="3118409" cy="94253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829856" y="3674193"/>
            <a:ext cx="29366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LOCALES OPERATIONNELLES</a:t>
            </a:r>
            <a:br>
              <a:rPr lang="fr-FR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plus près des populations vulnérables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72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" b="8866"/>
          <a:stretch/>
        </p:blipFill>
        <p:spPr>
          <a:xfrm>
            <a:off x="2039430" y="94818"/>
            <a:ext cx="9578080" cy="6809873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30200" y="736826"/>
            <a:ext cx="5742696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hlinkClick r:id="rId4" action="ppaction://hlinksldjump"/>
          </p:cNvPr>
          <p:cNvSpPr/>
          <p:nvPr/>
        </p:nvSpPr>
        <p:spPr>
          <a:xfrm>
            <a:off x="9283258" y="591158"/>
            <a:ext cx="1326141" cy="1234683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Coord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Projet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ou Programme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6" name="Ellipse 5">
            <a:hlinkClick r:id="rId4" action="ppaction://hlinksldjump"/>
          </p:cNvPr>
          <p:cNvSpPr/>
          <p:nvPr/>
        </p:nvSpPr>
        <p:spPr>
          <a:xfrm>
            <a:off x="9529279" y="1863955"/>
            <a:ext cx="1314813" cy="1224136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RH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et Finances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l’action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hum.</a:t>
            </a:r>
          </a:p>
        </p:txBody>
      </p:sp>
      <p:sp>
        <p:nvSpPr>
          <p:cNvPr id="7" name="Ellipse 6">
            <a:hlinkClick r:id="rId4" action="ppaction://hlinksldjump"/>
          </p:cNvPr>
          <p:cNvSpPr/>
          <p:nvPr/>
        </p:nvSpPr>
        <p:spPr>
          <a:xfrm>
            <a:off x="10033334" y="3055675"/>
            <a:ext cx="1239078" cy="1153624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Logistique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l’action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hum.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2661" y="103348"/>
            <a:ext cx="2978588" cy="220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7713847" y="1736940"/>
            <a:ext cx="192798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 </a:t>
            </a:r>
            <a:b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519793" y="3060221"/>
            <a:ext cx="2423018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 </a:t>
            </a:r>
            <a:b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</a:t>
            </a:r>
            <a:endParaRPr lang="fr-FR" sz="1100" i="1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058219" y="5396419"/>
            <a:ext cx="1451905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b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8494830" y="5374988"/>
            <a:ext cx="1538504" cy="99001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</a:t>
            </a:r>
          </a:p>
          <a:p>
            <a:pPr algn="ctr">
              <a:lnSpc>
                <a:spcPts val="1400"/>
              </a:lnSpc>
            </a:pPr>
            <a:r>
              <a:rPr lang="fr-FR" sz="1200" b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AFRIQUE</a:t>
            </a:r>
          </a:p>
          <a:p>
            <a:pPr algn="ctr">
              <a:lnSpc>
                <a:spcPts val="1400"/>
              </a:lnSpc>
            </a:pPr>
            <a:endParaRPr lang="fr-FR" sz="1200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503185" y="3317016"/>
            <a:ext cx="2140844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bac+2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7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+5)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9840596" y="5287532"/>
            <a:ext cx="2371287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18 ans et bac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6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+4) et Licence professionnelle</a:t>
            </a:r>
          </a:p>
        </p:txBody>
      </p:sp>
      <p:sp>
        <p:nvSpPr>
          <p:cNvPr id="21" name="Ellipse 20">
            <a:hlinkClick r:id="rId4" action="ppaction://hlinksldjump"/>
          </p:cNvPr>
          <p:cNvSpPr/>
          <p:nvPr/>
        </p:nvSpPr>
        <p:spPr>
          <a:xfrm>
            <a:off x="7081007" y="4495835"/>
            <a:ext cx="1160129" cy="1080120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Projets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EHA</a:t>
            </a:r>
          </a:p>
        </p:txBody>
      </p:sp>
      <p:sp>
        <p:nvSpPr>
          <p:cNvPr id="22" name="Ellipse 21">
            <a:hlinkClick r:id="rId4" action="ppaction://hlinksldjump"/>
          </p:cNvPr>
          <p:cNvSpPr/>
          <p:nvPr/>
        </p:nvSpPr>
        <p:spPr>
          <a:xfrm>
            <a:off x="8233135" y="4261991"/>
            <a:ext cx="1179269" cy="1097940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600"/>
              </a:lnSpc>
              <a:defRPr/>
            </a:pPr>
            <a:r>
              <a:rPr lang="fr-FR" sz="15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</a:t>
            </a:r>
            <a:b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Projets</a:t>
            </a:r>
          </a:p>
          <a:p>
            <a:pPr algn="ctr">
              <a:lnSpc>
                <a:spcPts val="1600"/>
              </a:lnSpc>
              <a:defRPr/>
            </a:pP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Protection </a:t>
            </a:r>
            <a:b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Enfance en </a:t>
            </a:r>
          </a:p>
          <a:p>
            <a:pPr algn="ctr">
              <a:lnSpc>
                <a:spcPts val="1600"/>
              </a:lnSpc>
              <a:defRPr/>
            </a:pPr>
            <a:r>
              <a:rPr lang="fr-FR" sz="15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SU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30886" y="4639851"/>
            <a:ext cx="2966256" cy="2209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hlinkClick r:id="rId4" action="ppaction://hlinksldjump"/>
          </p:cNvPr>
          <p:cNvSpPr/>
          <p:nvPr/>
        </p:nvSpPr>
        <p:spPr>
          <a:xfrm>
            <a:off x="4488718" y="4207804"/>
            <a:ext cx="1466072" cy="121174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Coordinateur </a:t>
            </a:r>
            <a:b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</a:br>
            <a: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de Projet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de la S.I</a:t>
            </a:r>
          </a:p>
        </p:txBody>
      </p:sp>
      <p:sp>
        <p:nvSpPr>
          <p:cNvPr id="20" name="Ellipse 19">
            <a:hlinkClick r:id="rId4" action="ppaction://hlinksldjump"/>
          </p:cNvPr>
          <p:cNvSpPr/>
          <p:nvPr/>
        </p:nvSpPr>
        <p:spPr>
          <a:xfrm>
            <a:off x="3654122" y="3476224"/>
            <a:ext cx="1301500" cy="1211741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Coord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Projet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ou Programme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Manager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7081007" y="881409"/>
            <a:ext cx="223224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bac+2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7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+5)</a:t>
            </a:r>
          </a:p>
        </p:txBody>
      </p:sp>
      <p:sp>
        <p:nvSpPr>
          <p:cNvPr id="27" name="Ellipse 26">
            <a:hlinkClick r:id="rId4" action="ppaction://hlinksldjump"/>
          </p:cNvPr>
          <p:cNvSpPr/>
          <p:nvPr/>
        </p:nvSpPr>
        <p:spPr>
          <a:xfrm>
            <a:off x="4931161" y="3037662"/>
            <a:ext cx="1301500" cy="1211741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Logisticien </a:t>
            </a:r>
          </a:p>
          <a:p>
            <a:pPr algn="ctr">
              <a:lnSpc>
                <a:spcPts val="1700"/>
              </a:lnSpc>
              <a:defRPr/>
            </a:pP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l’action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humanitaire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467899" y="2046880"/>
            <a:ext cx="2372445" cy="6309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À partir de 22 ans et CAP/BEP</a:t>
            </a:r>
          </a:p>
          <a:p>
            <a:pPr algn="ctr">
              <a:lnSpc>
                <a:spcPts val="1400"/>
              </a:lnSpc>
            </a:pP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= Certification pro de niveau 5 (</a:t>
            </a:r>
            <a:r>
              <a:rPr lang="fr-FR" sz="120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équiv</a:t>
            </a:r>
            <a:r>
              <a:rPr lang="fr-FR" sz="120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. Bac +2)</a:t>
            </a:r>
            <a:endParaRPr lang="fr-FR" sz="1100" i="1"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9" name="Ellipse 28">
            <a:hlinkClick r:id="rId5" action="ppaction://hlinksldjump"/>
          </p:cNvPr>
          <p:cNvSpPr/>
          <p:nvPr/>
        </p:nvSpPr>
        <p:spPr>
          <a:xfrm>
            <a:off x="10604422" y="4033980"/>
            <a:ext cx="1301500" cy="1211741"/>
          </a:xfrm>
          <a:prstGeom prst="ellipse">
            <a:avLst/>
          </a:prstGeom>
          <a:solidFill>
            <a:srgbClr val="4198BF"/>
          </a:solidFill>
          <a:ln>
            <a:solidFill>
              <a:srgbClr val="4198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anchor="ctr"/>
          <a:lstStyle/>
          <a:p>
            <a:pPr algn="ctr">
              <a:lnSpc>
                <a:spcPts val="1700"/>
              </a:lnSpc>
              <a:defRPr/>
            </a:pPr>
            <a:r>
              <a:rPr lang="fr-FR" sz="1600" spc="-150" err="1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</a:t>
            </a: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. de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l’Environnement </a:t>
            </a:r>
            <a:b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spc="-15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de Travail &amp; LH</a:t>
            </a: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723901" y="365125"/>
            <a:ext cx="5456722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formation pour quel métier 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4127" y="5154041"/>
            <a:ext cx="3888493" cy="1654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Bioforce est la 1</a:t>
            </a:r>
            <a:r>
              <a:rPr lang="fr-FR" sz="1200" baseline="30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ère</a:t>
            </a:r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institution à avoir fait </a:t>
            </a:r>
            <a:b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reconnaître et certifier différents métiers humanitaires, </a:t>
            </a:r>
            <a:b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2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inscrits au Répertoire National de la Certification Professionnelle (Ministère du Travail)</a:t>
            </a:r>
            <a:endParaRPr lang="fr-FR" sz="1200" spc="-50">
              <a:solidFill>
                <a:srgbClr val="E84525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6A986-3C2E-C2E7-7B1D-811F7DD340CA}"/>
              </a:ext>
            </a:extLst>
          </p:cNvPr>
          <p:cNvSpPr/>
          <p:nvPr/>
        </p:nvSpPr>
        <p:spPr>
          <a:xfrm>
            <a:off x="5968344" y="3831245"/>
            <a:ext cx="1159306" cy="234727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1150071"/>
              <a:gd name="connsiteY0" fmla="*/ 697583 h 1611983"/>
              <a:gd name="connsiteX1" fmla="*/ 1150071 w 1150071"/>
              <a:gd name="connsiteY1" fmla="*/ 0 h 1611983"/>
              <a:gd name="connsiteX2" fmla="*/ 914400 w 1150071"/>
              <a:gd name="connsiteY2" fmla="*/ 1611983 h 1611983"/>
              <a:gd name="connsiteX3" fmla="*/ 0 w 1150071"/>
              <a:gd name="connsiteY3" fmla="*/ 1611983 h 1611983"/>
              <a:gd name="connsiteX4" fmla="*/ 0 w 1150071"/>
              <a:gd name="connsiteY4" fmla="*/ 697583 h 1611983"/>
              <a:gd name="connsiteX0" fmla="*/ 0 w 1150071"/>
              <a:gd name="connsiteY0" fmla="*/ 697583 h 2318993"/>
              <a:gd name="connsiteX1" fmla="*/ 1150071 w 1150071"/>
              <a:gd name="connsiteY1" fmla="*/ 0 h 2318993"/>
              <a:gd name="connsiteX2" fmla="*/ 1036949 w 1150071"/>
              <a:gd name="connsiteY2" fmla="*/ 2318993 h 2318993"/>
              <a:gd name="connsiteX3" fmla="*/ 0 w 1150071"/>
              <a:gd name="connsiteY3" fmla="*/ 1611983 h 2318993"/>
              <a:gd name="connsiteX4" fmla="*/ 0 w 1150071"/>
              <a:gd name="connsiteY4" fmla="*/ 697583 h 2318993"/>
              <a:gd name="connsiteX0" fmla="*/ 0 w 1150071"/>
              <a:gd name="connsiteY0" fmla="*/ 697583 h 2318993"/>
              <a:gd name="connsiteX1" fmla="*/ 1150071 w 1150071"/>
              <a:gd name="connsiteY1" fmla="*/ 0 h 2318993"/>
              <a:gd name="connsiteX2" fmla="*/ 1036949 w 1150071"/>
              <a:gd name="connsiteY2" fmla="*/ 2318993 h 2318993"/>
              <a:gd name="connsiteX3" fmla="*/ 84841 w 1150071"/>
              <a:gd name="connsiteY3" fmla="*/ 2300140 h 2318993"/>
              <a:gd name="connsiteX4" fmla="*/ 0 w 1150071"/>
              <a:gd name="connsiteY4" fmla="*/ 697583 h 2318993"/>
              <a:gd name="connsiteX0" fmla="*/ 216817 w 1065230"/>
              <a:gd name="connsiteY0" fmla="*/ 0 h 2347274"/>
              <a:gd name="connsiteX1" fmla="*/ 1065230 w 1065230"/>
              <a:gd name="connsiteY1" fmla="*/ 28281 h 2347274"/>
              <a:gd name="connsiteX2" fmla="*/ 952108 w 1065230"/>
              <a:gd name="connsiteY2" fmla="*/ 2347274 h 2347274"/>
              <a:gd name="connsiteX3" fmla="*/ 0 w 1065230"/>
              <a:gd name="connsiteY3" fmla="*/ 2328421 h 2347274"/>
              <a:gd name="connsiteX4" fmla="*/ 216817 w 1065230"/>
              <a:gd name="connsiteY4" fmla="*/ 0 h 2347274"/>
              <a:gd name="connsiteX0" fmla="*/ 310893 w 1159306"/>
              <a:gd name="connsiteY0" fmla="*/ 0 h 2347274"/>
              <a:gd name="connsiteX1" fmla="*/ 1159306 w 1159306"/>
              <a:gd name="connsiteY1" fmla="*/ 28281 h 2347274"/>
              <a:gd name="connsiteX2" fmla="*/ 1046184 w 1159306"/>
              <a:gd name="connsiteY2" fmla="*/ 2347274 h 2347274"/>
              <a:gd name="connsiteX3" fmla="*/ 94076 w 1159306"/>
              <a:gd name="connsiteY3" fmla="*/ 2328421 h 2347274"/>
              <a:gd name="connsiteX4" fmla="*/ 310893 w 1159306"/>
              <a:gd name="connsiteY4" fmla="*/ 0 h 23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306" h="2347274">
                <a:moveTo>
                  <a:pt x="310893" y="0"/>
                </a:moveTo>
                <a:lnTo>
                  <a:pt x="1159306" y="28281"/>
                </a:lnTo>
                <a:lnTo>
                  <a:pt x="1046184" y="2347274"/>
                </a:lnTo>
                <a:lnTo>
                  <a:pt x="94076" y="2328421"/>
                </a:lnTo>
                <a:cubicBezTo>
                  <a:pt x="166348" y="1552281"/>
                  <a:pt x="-279853" y="1558565"/>
                  <a:pt x="3108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86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1" grpId="0" animBg="1"/>
      <p:bldP spid="12" grpId="0" animBg="1"/>
      <p:bldP spid="13" grpId="0" animBg="1"/>
      <p:bldP spid="15" grpId="0"/>
      <p:bldP spid="19" grpId="0"/>
      <p:bldP spid="21" grpId="0" animBg="1"/>
      <p:bldP spid="22" grpId="0" animBg="1"/>
      <p:bldP spid="20" grpId="0" animBg="1"/>
      <p:bldP spid="26" grpId="0"/>
      <p:bldP spid="27" grpId="0" animBg="1"/>
      <p:bldP spid="28" grpId="0" animBg="1"/>
      <p:bldP spid="29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extérieur, homme, téléphone mobile&#10;&#10;Description générée automatiquement">
            <a:extLst>
              <a:ext uri="{FF2B5EF4-FFF2-40B4-BE49-F238E27FC236}">
                <a16:creationId xmlns:a16="http://schemas.microsoft.com/office/drawing/2014/main" id="{BF830379-209F-BF18-6A44-8B837E633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450"/>
            <a:ext cx="12192000" cy="5347281"/>
          </a:xfrm>
          <a:prstGeom prst="rect">
            <a:avLst/>
          </a:prstGeom>
          <a:solidFill>
            <a:srgbClr val="E84324"/>
          </a:solidFill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16496" y="531296"/>
            <a:ext cx="1103843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POST-BAC : BACHELOR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 ENVIRONNEMENT DE TRAVAIL ET LOGISTIQUE HUMANITAIRE</a:t>
            </a:r>
            <a:r>
              <a:rPr lang="fr-FR" sz="40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0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3331535" y="2214092"/>
            <a:ext cx="5280837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43726" y="2530146"/>
            <a:ext cx="10716259" cy="81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de votre futur métier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" name="Rectangle à coins arrondis 34">
            <a:extLst>
              <a:ext uri="{FF2B5EF4-FFF2-40B4-BE49-F238E27FC236}">
                <a16:creationId xmlns:a16="http://schemas.microsoft.com/office/drawing/2014/main" id="{A00D990B-0C88-998A-7767-594A8ACF8595}"/>
              </a:ext>
            </a:extLst>
          </p:cNvPr>
          <p:cNvSpPr/>
          <p:nvPr/>
        </p:nvSpPr>
        <p:spPr>
          <a:xfrm>
            <a:off x="3331535" y="4301936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2293757" y="4743093"/>
            <a:ext cx="7532178" cy="693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mettre en application vos compétences en contexte professionnel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EFCFC046-60AC-4C3E-5D74-5522E026FAFA}"/>
              </a:ext>
            </a:extLst>
          </p:cNvPr>
          <p:cNvSpPr/>
          <p:nvPr/>
        </p:nvSpPr>
        <p:spPr>
          <a:xfrm rot="5400000">
            <a:off x="5717561" y="3710455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DAC85-00A9-3C90-2C70-52BBFFF9920F}"/>
              </a:ext>
            </a:extLst>
          </p:cNvPr>
          <p:cNvSpPr/>
          <p:nvPr/>
        </p:nvSpPr>
        <p:spPr>
          <a:xfrm>
            <a:off x="2768279" y="6346902"/>
            <a:ext cx="6523132" cy="456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DFDE9F5F-F107-2084-9D3F-1215AC26A323}"/>
              </a:ext>
            </a:extLst>
          </p:cNvPr>
          <p:cNvSpPr/>
          <p:nvPr/>
        </p:nvSpPr>
        <p:spPr>
          <a:xfrm rot="5400000">
            <a:off x="5768588" y="5299347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70CD8A2C-86BA-FF3C-A10C-98AA073AB24D}"/>
              </a:ext>
            </a:extLst>
          </p:cNvPr>
          <p:cNvSpPr/>
          <p:nvPr/>
        </p:nvSpPr>
        <p:spPr>
          <a:xfrm>
            <a:off x="3584151" y="3161903"/>
            <a:ext cx="2133681" cy="39356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5E285E-7168-536C-04D4-33EF4067D3C1}"/>
              </a:ext>
            </a:extLst>
          </p:cNvPr>
          <p:cNvSpPr txBox="1"/>
          <p:nvPr/>
        </p:nvSpPr>
        <p:spPr>
          <a:xfrm>
            <a:off x="3673098" y="3168519"/>
            <a:ext cx="19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pratique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34">
            <a:extLst>
              <a:ext uri="{FF2B5EF4-FFF2-40B4-BE49-F238E27FC236}">
                <a16:creationId xmlns:a16="http://schemas.microsoft.com/office/drawing/2014/main" id="{C19A4361-05AB-6725-8AB2-9C47E478F85D}"/>
              </a:ext>
            </a:extLst>
          </p:cNvPr>
          <p:cNvSpPr/>
          <p:nvPr/>
        </p:nvSpPr>
        <p:spPr>
          <a:xfrm>
            <a:off x="6266401" y="3141884"/>
            <a:ext cx="2133681" cy="4135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5E8E48-18A6-A11C-15E8-A87BB8C7A456}"/>
              </a:ext>
            </a:extLst>
          </p:cNvPr>
          <p:cNvSpPr txBox="1"/>
          <p:nvPr/>
        </p:nvSpPr>
        <p:spPr>
          <a:xfrm>
            <a:off x="6369803" y="3161904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théorique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34">
            <a:extLst>
              <a:ext uri="{FF2B5EF4-FFF2-40B4-BE49-F238E27FC236}">
                <a16:creationId xmlns:a16="http://schemas.microsoft.com/office/drawing/2014/main" id="{08FBB4A9-97A0-362B-67F4-6E49D1235E97}"/>
              </a:ext>
            </a:extLst>
          </p:cNvPr>
          <p:cNvSpPr/>
          <p:nvPr/>
        </p:nvSpPr>
        <p:spPr>
          <a:xfrm>
            <a:off x="3331535" y="5894924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CC35D25-D443-FE07-C033-DB2F64FD91B0}"/>
              </a:ext>
            </a:extLst>
          </p:cNvPr>
          <p:cNvSpPr txBox="1"/>
          <p:nvPr/>
        </p:nvSpPr>
        <p:spPr>
          <a:xfrm>
            <a:off x="10149638" y="4915045"/>
            <a:ext cx="1548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91BA73-3F5C-89DD-2EBD-70ECD721AA1A}"/>
              </a:ext>
            </a:extLst>
          </p:cNvPr>
          <p:cNvSpPr/>
          <p:nvPr/>
        </p:nvSpPr>
        <p:spPr>
          <a:xfrm>
            <a:off x="9802134" y="5451599"/>
            <a:ext cx="2179331" cy="107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395330" y="4379610"/>
            <a:ext cx="5167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spc="-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ET ALTERNANCE </a:t>
            </a:r>
            <a:endParaRPr lang="fr-FR" sz="2000" b="1" spc="-8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584151" y="2290606"/>
            <a:ext cx="487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DE FORMATION 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CENTRE </a:t>
            </a:r>
            <a:b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2DD4F1-25EB-1931-AC61-5E17415C73BE}"/>
              </a:ext>
            </a:extLst>
          </p:cNvPr>
          <p:cNvSpPr txBox="1"/>
          <p:nvPr/>
        </p:nvSpPr>
        <p:spPr>
          <a:xfrm>
            <a:off x="3673099" y="5946792"/>
            <a:ext cx="469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ET LICENCE PRO</a:t>
            </a:r>
            <a:endParaRPr lang="fr-F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2;p15">
            <a:extLst>
              <a:ext uri="{FF2B5EF4-FFF2-40B4-BE49-F238E27FC236}">
                <a16:creationId xmlns:a16="http://schemas.microsoft.com/office/drawing/2014/main" id="{29FBD4B9-CBBA-F9ED-8455-67BE0902FC02}"/>
              </a:ext>
            </a:extLst>
          </p:cNvPr>
          <p:cNvSpPr txBox="1"/>
          <p:nvPr/>
        </p:nvSpPr>
        <p:spPr>
          <a:xfrm>
            <a:off x="6946962" y="1253352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Google Shape;92;p15">
            <a:extLst>
              <a:ext uri="{FF2B5EF4-FFF2-40B4-BE49-F238E27FC236}">
                <a16:creationId xmlns:a16="http://schemas.microsoft.com/office/drawing/2014/main" id="{3A4E1A2B-A118-3062-2784-BF7B5A7DBEBC}"/>
              </a:ext>
            </a:extLst>
          </p:cNvPr>
          <p:cNvSpPr txBox="1"/>
          <p:nvPr/>
        </p:nvSpPr>
        <p:spPr>
          <a:xfrm>
            <a:off x="3963956" y="1286883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Google Shape;92;p15">
            <a:extLst>
              <a:ext uri="{FF2B5EF4-FFF2-40B4-BE49-F238E27FC236}">
                <a16:creationId xmlns:a16="http://schemas.microsoft.com/office/drawing/2014/main" id="{F4F5206C-F50F-1E74-31B0-DEFB85CBE3DF}"/>
              </a:ext>
            </a:extLst>
          </p:cNvPr>
          <p:cNvSpPr txBox="1"/>
          <p:nvPr/>
        </p:nvSpPr>
        <p:spPr>
          <a:xfrm>
            <a:off x="825765" y="1330058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9" name="Google Shape;169;p27"/>
          <p:cNvSpPr/>
          <p:nvPr/>
        </p:nvSpPr>
        <p:spPr>
          <a:xfrm>
            <a:off x="661034" y="4269716"/>
            <a:ext cx="2970600" cy="16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Entreprises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organisations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France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humanitaire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l’international</a:t>
            </a:r>
            <a:endParaRPr sz="18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027" y="3777186"/>
            <a:ext cx="1056662" cy="8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8;p27">
            <a:extLst>
              <a:ext uri="{FF2B5EF4-FFF2-40B4-BE49-F238E27FC236}">
                <a16:creationId xmlns:a16="http://schemas.microsoft.com/office/drawing/2014/main" id="{93FF4D3D-74C4-FFB1-A8C9-2C1EBCAC52B9}"/>
              </a:ext>
            </a:extLst>
          </p:cNvPr>
          <p:cNvSpPr txBox="1"/>
          <p:nvPr/>
        </p:nvSpPr>
        <p:spPr>
          <a:xfrm>
            <a:off x="723900" y="739201"/>
            <a:ext cx="11040623" cy="8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424"/>
              </a:buClr>
              <a:buSzPts val="4000"/>
              <a:buFont typeface="Arial"/>
              <a:buNone/>
            </a:pPr>
            <a:r>
              <a:rPr lang="fr-FR" sz="4000" b="1" dirty="0" err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fr-FR" sz="40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Bioforce</a:t>
            </a:r>
            <a:r>
              <a:rPr lang="fr-FR" sz="40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3 points clés</a:t>
            </a:r>
            <a:endParaRPr sz="4000" b="1" i="0" u="none" strike="noStrike" cap="none" dirty="0">
              <a:solidFill>
                <a:srgbClr val="E84324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88ACA86E-9131-F50F-0D31-E9E7EAE3B54C}"/>
              </a:ext>
            </a:extLst>
          </p:cNvPr>
          <p:cNvSpPr/>
          <p:nvPr/>
        </p:nvSpPr>
        <p:spPr>
          <a:xfrm rot="5400000">
            <a:off x="1885077" y="331955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DD8F8F-BA91-5710-E003-0B0E0BDC42C9}"/>
              </a:ext>
            </a:extLst>
          </p:cNvPr>
          <p:cNvSpPr txBox="1"/>
          <p:nvPr/>
        </p:nvSpPr>
        <p:spPr>
          <a:xfrm>
            <a:off x="1837641" y="4588985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602EF99-1F49-CA79-2CFB-EB51235B196E}"/>
              </a:ext>
            </a:extLst>
          </p:cNvPr>
          <p:cNvSpPr txBox="1"/>
          <p:nvPr/>
        </p:nvSpPr>
        <p:spPr>
          <a:xfrm>
            <a:off x="860003" y="2064763"/>
            <a:ext cx="266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ENVIRONNEMENTS PROFESSIONNELS</a:t>
            </a:r>
          </a:p>
        </p:txBody>
      </p:sp>
      <p:sp>
        <p:nvSpPr>
          <p:cNvPr id="12" name="Google Shape;169;p27">
            <a:extLst>
              <a:ext uri="{FF2B5EF4-FFF2-40B4-BE49-F238E27FC236}">
                <a16:creationId xmlns:a16="http://schemas.microsoft.com/office/drawing/2014/main" id="{05975612-7DD9-4E76-71AC-88AC7E6E3BEF}"/>
              </a:ext>
            </a:extLst>
          </p:cNvPr>
          <p:cNvSpPr/>
          <p:nvPr/>
        </p:nvSpPr>
        <p:spPr>
          <a:xfrm>
            <a:off x="3772792" y="4411063"/>
            <a:ext cx="2970600" cy="16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fr-FR" sz="18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l’Environnement de Travail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Logistique Humanitaire</a:t>
            </a:r>
            <a:endParaRPr lang="fr-FR" sz="1600" i="0" u="none" strike="noStrike" cap="non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9CBF7F6E-9DBD-8AF4-335C-7AC3A5A050A2}"/>
              </a:ext>
            </a:extLst>
          </p:cNvPr>
          <p:cNvSpPr/>
          <p:nvPr/>
        </p:nvSpPr>
        <p:spPr>
          <a:xfrm rot="5400000">
            <a:off x="4980840" y="331955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5FA580-5FA2-66A8-DE69-6F8FB46C4947}"/>
              </a:ext>
            </a:extLst>
          </p:cNvPr>
          <p:cNvSpPr txBox="1"/>
          <p:nvPr/>
        </p:nvSpPr>
        <p:spPr>
          <a:xfrm>
            <a:off x="4933404" y="4588985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2D9FF7-9AAB-81A6-554D-3A9FAD92EA82}"/>
              </a:ext>
            </a:extLst>
          </p:cNvPr>
          <p:cNvSpPr txBox="1"/>
          <p:nvPr/>
        </p:nvSpPr>
        <p:spPr>
          <a:xfrm>
            <a:off x="3955766" y="2064763"/>
            <a:ext cx="2660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MÉTIER AU SERVICE DES AUTRES</a:t>
            </a:r>
          </a:p>
        </p:txBody>
      </p:sp>
      <p:sp>
        <p:nvSpPr>
          <p:cNvPr id="17" name="Google Shape;169;p27">
            <a:extLst>
              <a:ext uri="{FF2B5EF4-FFF2-40B4-BE49-F238E27FC236}">
                <a16:creationId xmlns:a16="http://schemas.microsoft.com/office/drawing/2014/main" id="{DBF07542-C168-5FDC-A9A2-57D1E9FA446C}"/>
              </a:ext>
            </a:extLst>
          </p:cNvPr>
          <p:cNvSpPr/>
          <p:nvPr/>
        </p:nvSpPr>
        <p:spPr>
          <a:xfrm>
            <a:off x="6691751" y="4411063"/>
            <a:ext cx="3596591" cy="16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Licence professionnelle </a:t>
            </a:r>
            <a:r>
              <a:rPr lang="fr-FR" b="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Management et Gestion des Bâtis</a:t>
            </a:r>
            <a:endParaRPr lang="fr-FR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lang="fr-FR"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Certification professionnelle </a:t>
            </a:r>
            <a:r>
              <a:rPr lang="fr-FR" b="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 niveau 6 (bac+3/4) enregistrée au RNCP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800" b="1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1F3AC8C2-CD04-7BB7-BAF6-B1999058001D}"/>
              </a:ext>
            </a:extLst>
          </p:cNvPr>
          <p:cNvSpPr/>
          <p:nvPr/>
        </p:nvSpPr>
        <p:spPr>
          <a:xfrm rot="5400000">
            <a:off x="8110927" y="331955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67F105-3C76-B5F8-DFE1-E28A294B8EE7}"/>
              </a:ext>
            </a:extLst>
          </p:cNvPr>
          <p:cNvSpPr txBox="1"/>
          <p:nvPr/>
        </p:nvSpPr>
        <p:spPr>
          <a:xfrm>
            <a:off x="8063491" y="4588985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82E9727-EB19-A680-D3CC-1F852C7E140C}"/>
              </a:ext>
            </a:extLst>
          </p:cNvPr>
          <p:cNvSpPr txBox="1"/>
          <p:nvPr/>
        </p:nvSpPr>
        <p:spPr>
          <a:xfrm>
            <a:off x="7095157" y="2176444"/>
            <a:ext cx="266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DIPLÔMES</a:t>
            </a:r>
          </a:p>
        </p:txBody>
      </p:sp>
      <p:pic>
        <p:nvPicPr>
          <p:cNvPr id="25" name="Image 24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8B7AD5EF-98AE-5425-4D72-7966D8029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027" y="5162447"/>
            <a:ext cx="1067488" cy="12624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729425" y="677559"/>
            <a:ext cx="9310749" cy="830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cursus en 3 ans</a:t>
            </a: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3E427BA7-5BB0-689B-FD26-65B1374A6741}"/>
              </a:ext>
            </a:extLst>
          </p:cNvPr>
          <p:cNvSpPr/>
          <p:nvPr/>
        </p:nvSpPr>
        <p:spPr>
          <a:xfrm>
            <a:off x="848626" y="2256825"/>
            <a:ext cx="2446220" cy="546305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D12546-3AE5-7FE5-F661-5669B1303F05}"/>
              </a:ext>
            </a:extLst>
          </p:cNvPr>
          <p:cNvSpPr txBox="1"/>
          <p:nvPr/>
        </p:nvSpPr>
        <p:spPr>
          <a:xfrm>
            <a:off x="836044" y="2324615"/>
            <a:ext cx="24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à coins arrondis 34">
            <a:extLst>
              <a:ext uri="{FF2B5EF4-FFF2-40B4-BE49-F238E27FC236}">
                <a16:creationId xmlns:a16="http://schemas.microsoft.com/office/drawing/2014/main" id="{7CFD956D-5DD3-30DD-7C62-7E8FCBF15327}"/>
              </a:ext>
            </a:extLst>
          </p:cNvPr>
          <p:cNvSpPr/>
          <p:nvPr/>
        </p:nvSpPr>
        <p:spPr>
          <a:xfrm>
            <a:off x="4865543" y="2249020"/>
            <a:ext cx="2446220" cy="546305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397CC4-8D56-BC17-E5AF-3C0202CD90AE}"/>
              </a:ext>
            </a:extLst>
          </p:cNvPr>
          <p:cNvSpPr txBox="1"/>
          <p:nvPr/>
        </p:nvSpPr>
        <p:spPr>
          <a:xfrm>
            <a:off x="4852961" y="2316810"/>
            <a:ext cx="24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à coins arrondis 34">
            <a:extLst>
              <a:ext uri="{FF2B5EF4-FFF2-40B4-BE49-F238E27FC236}">
                <a16:creationId xmlns:a16="http://schemas.microsoft.com/office/drawing/2014/main" id="{3EF31FFA-F3DC-A78D-B6F6-35D87359C5CF}"/>
              </a:ext>
            </a:extLst>
          </p:cNvPr>
          <p:cNvSpPr/>
          <p:nvPr/>
        </p:nvSpPr>
        <p:spPr>
          <a:xfrm>
            <a:off x="6160616" y="3618837"/>
            <a:ext cx="2845048" cy="54630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humanitaire terrain</a:t>
            </a:r>
          </a:p>
        </p:txBody>
      </p:sp>
      <p:sp>
        <p:nvSpPr>
          <p:cNvPr id="12" name="Rectangle à coins arrondis 34">
            <a:extLst>
              <a:ext uri="{FF2B5EF4-FFF2-40B4-BE49-F238E27FC236}">
                <a16:creationId xmlns:a16="http://schemas.microsoft.com/office/drawing/2014/main" id="{D68627C7-21CC-4DFB-15DE-FF319AEC68DB}"/>
              </a:ext>
            </a:extLst>
          </p:cNvPr>
          <p:cNvSpPr/>
          <p:nvPr/>
        </p:nvSpPr>
        <p:spPr>
          <a:xfrm>
            <a:off x="688850" y="3149636"/>
            <a:ext cx="2845048" cy="15285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b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b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</p:txBody>
      </p:sp>
      <p:sp>
        <p:nvSpPr>
          <p:cNvPr id="13" name="Rectangle à coins arrondis 34">
            <a:extLst>
              <a:ext uri="{FF2B5EF4-FFF2-40B4-BE49-F238E27FC236}">
                <a16:creationId xmlns:a16="http://schemas.microsoft.com/office/drawing/2014/main" id="{E2E3AA84-22B4-D260-FAB0-41970A2EE7FC}"/>
              </a:ext>
            </a:extLst>
          </p:cNvPr>
          <p:cNvSpPr/>
          <p:nvPr/>
        </p:nvSpPr>
        <p:spPr>
          <a:xfrm>
            <a:off x="4077943" y="3139156"/>
            <a:ext cx="2845048" cy="1528593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</a:p>
        </p:txBody>
      </p:sp>
      <p:sp>
        <p:nvSpPr>
          <p:cNvPr id="14" name="Rectangle à coins arrondis 34">
            <a:extLst>
              <a:ext uri="{FF2B5EF4-FFF2-40B4-BE49-F238E27FC236}">
                <a16:creationId xmlns:a16="http://schemas.microsoft.com/office/drawing/2014/main" id="{880CAD59-158C-7D0B-AFF1-DA072BFA27E6}"/>
              </a:ext>
            </a:extLst>
          </p:cNvPr>
          <p:cNvSpPr/>
          <p:nvPr/>
        </p:nvSpPr>
        <p:spPr>
          <a:xfrm>
            <a:off x="9042323" y="2272868"/>
            <a:ext cx="2446220" cy="546305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44BDFA8-146B-9247-E819-9F7163946248}"/>
              </a:ext>
            </a:extLst>
          </p:cNvPr>
          <p:cNvSpPr txBox="1"/>
          <p:nvPr/>
        </p:nvSpPr>
        <p:spPr>
          <a:xfrm>
            <a:off x="9029741" y="2340658"/>
            <a:ext cx="245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ANNEE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Rectangle à coins arrondis 34">
            <a:extLst>
              <a:ext uri="{FF2B5EF4-FFF2-40B4-BE49-F238E27FC236}">
                <a16:creationId xmlns:a16="http://schemas.microsoft.com/office/drawing/2014/main" id="{D0343DFF-E861-5A98-ADB6-4794DEF896D3}"/>
              </a:ext>
            </a:extLst>
          </p:cNvPr>
          <p:cNvSpPr/>
          <p:nvPr/>
        </p:nvSpPr>
        <p:spPr>
          <a:xfrm>
            <a:off x="9430363" y="3622779"/>
            <a:ext cx="2845048" cy="546305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alternance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b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entreprise</a:t>
            </a:r>
          </a:p>
        </p:txBody>
      </p:sp>
      <p:sp>
        <p:nvSpPr>
          <p:cNvPr id="17" name="Google Shape;220;p31">
            <a:extLst>
              <a:ext uri="{FF2B5EF4-FFF2-40B4-BE49-F238E27FC236}">
                <a16:creationId xmlns:a16="http://schemas.microsoft.com/office/drawing/2014/main" id="{1DB56C29-9497-1E47-C7BC-21BB28FDF733}"/>
              </a:ext>
            </a:extLst>
          </p:cNvPr>
          <p:cNvSpPr/>
          <p:nvPr/>
        </p:nvSpPr>
        <p:spPr>
          <a:xfrm>
            <a:off x="4133363" y="4253486"/>
            <a:ext cx="4636566" cy="14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APPROFONDISSEMENT HUMANITAIRE</a:t>
            </a:r>
            <a:endParaRPr sz="140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octobre-juin : 4 mois de formation + 3/4 mois de stage </a:t>
            </a:r>
            <a:endParaRPr sz="140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221;p31">
            <a:extLst>
              <a:ext uri="{FF2B5EF4-FFF2-40B4-BE49-F238E27FC236}">
                <a16:creationId xmlns:a16="http://schemas.microsoft.com/office/drawing/2014/main" id="{9CAAFDB8-3933-5740-9CFF-F1FBFA0054D4}"/>
              </a:ext>
            </a:extLst>
          </p:cNvPr>
          <p:cNvSpPr txBox="1"/>
          <p:nvPr/>
        </p:nvSpPr>
        <p:spPr>
          <a:xfrm>
            <a:off x="9448083" y="4678860"/>
            <a:ext cx="2605373" cy="109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APPROFONDISSEMENT ENVIRONNEMENT </a:t>
            </a:r>
            <a:b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TRAVAIL</a:t>
            </a:r>
            <a:endParaRPr sz="140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4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semaines/mois, </a:t>
            </a:r>
            <a:r>
              <a:rPr lang="fr-FR" sz="1400" err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sept.-sept</a:t>
            </a:r>
            <a:r>
              <a:rPr lang="fr-FR" sz="14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40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22;p31">
            <a:extLst>
              <a:ext uri="{FF2B5EF4-FFF2-40B4-BE49-F238E27FC236}">
                <a16:creationId xmlns:a16="http://schemas.microsoft.com/office/drawing/2014/main" id="{288A7BBC-5CCA-79C4-A761-1D6B77316DB9}"/>
              </a:ext>
            </a:extLst>
          </p:cNvPr>
          <p:cNvSpPr txBox="1"/>
          <p:nvPr/>
        </p:nvSpPr>
        <p:spPr>
          <a:xfrm>
            <a:off x="765988" y="4678229"/>
            <a:ext cx="1935648" cy="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FONDAMENTAUX</a:t>
            </a:r>
            <a:endParaRPr sz="14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septembre-juin</a:t>
            </a:r>
            <a:endParaRPr sz="1400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6BC8A38E-B15D-8CA0-1C54-156953F0475C}"/>
              </a:ext>
            </a:extLst>
          </p:cNvPr>
          <p:cNvSpPr/>
          <p:nvPr/>
        </p:nvSpPr>
        <p:spPr>
          <a:xfrm>
            <a:off x="3393945" y="3634512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08A7C5E5-D829-CFD7-4326-6ECF67722F19}"/>
              </a:ext>
            </a:extLst>
          </p:cNvPr>
          <p:cNvSpPr/>
          <p:nvPr/>
        </p:nvSpPr>
        <p:spPr>
          <a:xfrm>
            <a:off x="8827118" y="3634512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8385F1-BB76-69CE-4181-F40DDA699BA9}"/>
              </a:ext>
            </a:extLst>
          </p:cNvPr>
          <p:cNvSpPr txBox="1"/>
          <p:nvPr/>
        </p:nvSpPr>
        <p:spPr>
          <a:xfrm>
            <a:off x="5626622" y="3378039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8770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personne, préparation&#10;&#10;Description générée automatiquement">
            <a:extLst>
              <a:ext uri="{FF2B5EF4-FFF2-40B4-BE49-F238E27FC236}">
                <a16:creationId xmlns:a16="http://schemas.microsoft.com/office/drawing/2014/main" id="{275B6A43-7B62-23C3-56C0-4649C5DFC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13902" r="2265" b="41253"/>
          <a:stretch/>
        </p:blipFill>
        <p:spPr>
          <a:xfrm>
            <a:off x="0" y="1522641"/>
            <a:ext cx="12192000" cy="5335359"/>
          </a:xfrm>
          <a:prstGeom prst="rect">
            <a:avLst/>
          </a:prstGeom>
        </p:spPr>
      </p:pic>
      <p:sp>
        <p:nvSpPr>
          <p:cNvPr id="31" name="Titre 1"/>
          <p:cNvSpPr txBox="1">
            <a:spLocks/>
          </p:cNvSpPr>
          <p:nvPr/>
        </p:nvSpPr>
        <p:spPr>
          <a:xfrm>
            <a:off x="816496" y="531296"/>
            <a:ext cx="1103843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000"/>
              </a:lnSpc>
            </a:pP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+ 22 ANS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FORMATIONS PROFESSIONNELLES 3 OU 6 MOIS</a:t>
            </a:r>
            <a:endParaRPr lang="fr-FR" sz="40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à coins arrondis 34"/>
          <p:cNvSpPr/>
          <p:nvPr/>
        </p:nvSpPr>
        <p:spPr>
          <a:xfrm>
            <a:off x="3331535" y="2214092"/>
            <a:ext cx="5280837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643726" y="2530146"/>
            <a:ext cx="10716259" cy="8166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de votre futur métier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" name="Rectangle à coins arrondis 34">
            <a:extLst>
              <a:ext uri="{FF2B5EF4-FFF2-40B4-BE49-F238E27FC236}">
                <a16:creationId xmlns:a16="http://schemas.microsoft.com/office/drawing/2014/main" id="{A00D990B-0C88-998A-7767-594A8ACF8595}"/>
              </a:ext>
            </a:extLst>
          </p:cNvPr>
          <p:cNvSpPr/>
          <p:nvPr/>
        </p:nvSpPr>
        <p:spPr>
          <a:xfrm>
            <a:off x="3331535" y="4301936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2293757" y="4743093"/>
            <a:ext cx="7532178" cy="6937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mettre en application vos compétences en contexte professionnel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EFCFC046-60AC-4C3E-5D74-5522E026FAFA}"/>
              </a:ext>
            </a:extLst>
          </p:cNvPr>
          <p:cNvSpPr/>
          <p:nvPr/>
        </p:nvSpPr>
        <p:spPr>
          <a:xfrm rot="5400000">
            <a:off x="5717561" y="3710455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4DAC85-00A9-3C90-2C70-52BBFFF9920F}"/>
              </a:ext>
            </a:extLst>
          </p:cNvPr>
          <p:cNvSpPr/>
          <p:nvPr/>
        </p:nvSpPr>
        <p:spPr>
          <a:xfrm>
            <a:off x="2768279" y="6346902"/>
            <a:ext cx="6523132" cy="456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lang="fr-FR" sz="1600" spc="-5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DFDE9F5F-F107-2084-9D3F-1215AC26A323}"/>
              </a:ext>
            </a:extLst>
          </p:cNvPr>
          <p:cNvSpPr/>
          <p:nvPr/>
        </p:nvSpPr>
        <p:spPr>
          <a:xfrm rot="5400000">
            <a:off x="5768588" y="5299347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70CD8A2C-86BA-FF3C-A10C-98AA073AB24D}"/>
              </a:ext>
            </a:extLst>
          </p:cNvPr>
          <p:cNvSpPr/>
          <p:nvPr/>
        </p:nvSpPr>
        <p:spPr>
          <a:xfrm>
            <a:off x="3584151" y="3161903"/>
            <a:ext cx="2133681" cy="39356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5E285E-7168-536C-04D4-33EF4067D3C1}"/>
              </a:ext>
            </a:extLst>
          </p:cNvPr>
          <p:cNvSpPr txBox="1"/>
          <p:nvPr/>
        </p:nvSpPr>
        <p:spPr>
          <a:xfrm>
            <a:off x="3673098" y="3168519"/>
            <a:ext cx="1945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pratique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à coins arrondis 34">
            <a:extLst>
              <a:ext uri="{FF2B5EF4-FFF2-40B4-BE49-F238E27FC236}">
                <a16:creationId xmlns:a16="http://schemas.microsoft.com/office/drawing/2014/main" id="{C19A4361-05AB-6725-8AB2-9C47E478F85D}"/>
              </a:ext>
            </a:extLst>
          </p:cNvPr>
          <p:cNvSpPr/>
          <p:nvPr/>
        </p:nvSpPr>
        <p:spPr>
          <a:xfrm>
            <a:off x="6266401" y="3141884"/>
            <a:ext cx="2133681" cy="41358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5E8E48-18A6-A11C-15E8-A87BB8C7A456}"/>
              </a:ext>
            </a:extLst>
          </p:cNvPr>
          <p:cNvSpPr txBox="1"/>
          <p:nvPr/>
        </p:nvSpPr>
        <p:spPr>
          <a:xfrm>
            <a:off x="6369803" y="3161904"/>
            <a:ext cx="192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théorique</a:t>
            </a:r>
            <a:endParaRPr lang="fr-FR" sz="1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34">
            <a:extLst>
              <a:ext uri="{FF2B5EF4-FFF2-40B4-BE49-F238E27FC236}">
                <a16:creationId xmlns:a16="http://schemas.microsoft.com/office/drawing/2014/main" id="{08FBB4A9-97A0-362B-67F4-6E49D1235E97}"/>
              </a:ext>
            </a:extLst>
          </p:cNvPr>
          <p:cNvSpPr/>
          <p:nvPr/>
        </p:nvSpPr>
        <p:spPr>
          <a:xfrm>
            <a:off x="3331535" y="5894924"/>
            <a:ext cx="5231218" cy="517356"/>
          </a:xfrm>
          <a:prstGeom prst="roundRect">
            <a:avLst/>
          </a:prstGeom>
          <a:solidFill>
            <a:srgbClr val="E84324"/>
          </a:solidFill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CC35D25-D443-FE07-C033-DB2F64FD91B0}"/>
              </a:ext>
            </a:extLst>
          </p:cNvPr>
          <p:cNvSpPr txBox="1"/>
          <p:nvPr/>
        </p:nvSpPr>
        <p:spPr>
          <a:xfrm>
            <a:off x="10149638" y="4915045"/>
            <a:ext cx="15484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1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91BA73-3F5C-89DD-2EBD-70ECD721AA1A}"/>
              </a:ext>
            </a:extLst>
          </p:cNvPr>
          <p:cNvSpPr/>
          <p:nvPr/>
        </p:nvSpPr>
        <p:spPr>
          <a:xfrm>
            <a:off x="9802134" y="5451599"/>
            <a:ext cx="2179331" cy="10770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7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395330" y="4379610"/>
            <a:ext cx="5167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spc="-8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ALTERNANCE OU MISSION TERRAIN </a:t>
            </a:r>
            <a:endParaRPr lang="fr-FR" sz="2000" b="1" spc="-8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3584151" y="2290606"/>
            <a:ext cx="487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TEMPS DE FORMATION </a:t>
            </a:r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CENTRE </a:t>
            </a:r>
            <a:b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12DD4F1-25EB-1931-AC61-5E17415C73BE}"/>
              </a:ext>
            </a:extLst>
          </p:cNvPr>
          <p:cNvSpPr txBox="1"/>
          <p:nvPr/>
        </p:nvSpPr>
        <p:spPr>
          <a:xfrm>
            <a:off x="3673099" y="5946792"/>
            <a:ext cx="469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DBC1AF4-0A8B-0C01-2678-A81C66F1C8EE}"/>
              </a:ext>
            </a:extLst>
          </p:cNvPr>
          <p:cNvSpPr txBox="1">
            <a:spLocks/>
          </p:cNvSpPr>
          <p:nvPr/>
        </p:nvSpPr>
        <p:spPr>
          <a:xfrm>
            <a:off x="9678524" y="5568288"/>
            <a:ext cx="2222230" cy="14598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Également accessible grâce à la </a:t>
            </a:r>
            <a:r>
              <a:rPr lang="fr-F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DES ACQUIS DE L’EXPÉRIENCE</a:t>
            </a:r>
          </a:p>
          <a:p>
            <a:pPr marL="0" indent="0" algn="ctr">
              <a:buNone/>
            </a:pPr>
            <a:r>
              <a:rPr lang="fr-F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dossier et passage en jury </a:t>
            </a:r>
            <a:br>
              <a:rPr lang="fr-F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 mois d’expérience dans le métier humanitaire visé)</a:t>
            </a:r>
            <a:endParaRPr lang="fr-FR" sz="900" spc="-5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054E8E3-345C-2B61-3E84-B9FE8C0C9A59}"/>
              </a:ext>
            </a:extLst>
          </p:cNvPr>
          <p:cNvSpPr/>
          <p:nvPr/>
        </p:nvSpPr>
        <p:spPr>
          <a:xfrm>
            <a:off x="9167801" y="5795912"/>
            <a:ext cx="425766" cy="435979"/>
          </a:xfrm>
          <a:prstGeom prst="ellipse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CF6E4CD-083D-D12D-A3EF-1417A73B5DFB}"/>
              </a:ext>
            </a:extLst>
          </p:cNvPr>
          <p:cNvCxnSpPr>
            <a:endCxn id="12" idx="2"/>
          </p:cNvCxnSpPr>
          <p:nvPr/>
        </p:nvCxnSpPr>
        <p:spPr>
          <a:xfrm flipV="1">
            <a:off x="8562753" y="6013902"/>
            <a:ext cx="605048" cy="139700"/>
          </a:xfrm>
          <a:prstGeom prst="line">
            <a:avLst/>
          </a:prstGeom>
          <a:ln>
            <a:solidFill>
              <a:srgbClr val="E845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9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710648" y="802501"/>
            <a:ext cx="925498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types de parcours pour devenir professionnel humanitaire</a:t>
            </a:r>
          </a:p>
        </p:txBody>
      </p:sp>
      <p:sp>
        <p:nvSpPr>
          <p:cNvPr id="35" name="Rectangle à coins arrondis 34"/>
          <p:cNvSpPr/>
          <p:nvPr/>
        </p:nvSpPr>
        <p:spPr>
          <a:xfrm>
            <a:off x="5043799" y="2877236"/>
            <a:ext cx="2446220" cy="809566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5037508" y="3097353"/>
            <a:ext cx="2458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6 MOIS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8200510" y="2876082"/>
            <a:ext cx="2845596" cy="811875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8169520" y="2958854"/>
            <a:ext cx="287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</a:t>
            </a:r>
            <a:b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EXPERIMENTE 3 MOIS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037508" y="3993478"/>
            <a:ext cx="2768849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formation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du métier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200510" y="4095509"/>
            <a:ext cx="3083122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 de formation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adapter ses compétences et acquérir les compétences spécifiques au métier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78318" y="5871950"/>
            <a:ext cx="7239000" cy="693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mission humanitaire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200510" y="5173538"/>
            <a:ext cx="3083122" cy="457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fr-FR" sz="1600" i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disponibles « en continu » et « à votre rythme »</a:t>
            </a:r>
          </a:p>
        </p:txBody>
      </p:sp>
      <p:sp>
        <p:nvSpPr>
          <p:cNvPr id="2" name="Rectangle à coins arrondis 34">
            <a:extLst>
              <a:ext uri="{FF2B5EF4-FFF2-40B4-BE49-F238E27FC236}">
                <a16:creationId xmlns:a16="http://schemas.microsoft.com/office/drawing/2014/main" id="{8B1C911D-0A86-9EED-E952-790D2BAF397F}"/>
              </a:ext>
            </a:extLst>
          </p:cNvPr>
          <p:cNvSpPr/>
          <p:nvPr/>
        </p:nvSpPr>
        <p:spPr>
          <a:xfrm>
            <a:off x="1309142" y="2888730"/>
            <a:ext cx="3009110" cy="809566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0C3294-58AD-06C5-8B64-6450F04F9C72}"/>
              </a:ext>
            </a:extLst>
          </p:cNvPr>
          <p:cNvSpPr txBox="1"/>
          <p:nvPr/>
        </p:nvSpPr>
        <p:spPr>
          <a:xfrm>
            <a:off x="1302851" y="2963074"/>
            <a:ext cx="302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ALTERNANCE 12 MOIS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53CB37-4E14-0270-323E-8667DC89D0AE}"/>
              </a:ext>
            </a:extLst>
          </p:cNvPr>
          <p:cNvSpPr/>
          <p:nvPr/>
        </p:nvSpPr>
        <p:spPr>
          <a:xfrm>
            <a:off x="1150011" y="4274075"/>
            <a:ext cx="3528307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h de formation et d’apprentissage en situation professionnelle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maîtriser chaque compétence du métier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5" name="Rectangle à coins arrondis 34">
            <a:extLst>
              <a:ext uri="{FF2B5EF4-FFF2-40B4-BE49-F238E27FC236}">
                <a16:creationId xmlns:a16="http://schemas.microsoft.com/office/drawing/2014/main" id="{91F2D085-7AC5-E8EA-75D7-731EE3BA2B68}"/>
              </a:ext>
            </a:extLst>
          </p:cNvPr>
          <p:cNvSpPr/>
          <p:nvPr/>
        </p:nvSpPr>
        <p:spPr>
          <a:xfrm>
            <a:off x="5043798" y="5913996"/>
            <a:ext cx="6002307" cy="57888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5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 animBg="1"/>
      <p:bldP spid="38" grpId="0"/>
      <p:bldP spid="40" grpId="0" animBg="1"/>
      <p:bldP spid="41" grpId="0" animBg="1"/>
      <p:bldP spid="42" grpId="0" animBg="1"/>
      <p:bldP spid="43" grpId="0"/>
      <p:bldP spid="2" grpId="0" animBg="1"/>
      <p:bldP spid="3" grpId="0"/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1"/>
          <p:cNvSpPr txBox="1">
            <a:spLocks/>
          </p:cNvSpPr>
          <p:nvPr/>
        </p:nvSpPr>
        <p:spPr>
          <a:xfrm>
            <a:off x="723900" y="815699"/>
            <a:ext cx="9544225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à votre rythme » ?</a:t>
            </a:r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2165287" y="3362157"/>
            <a:ext cx="1823607" cy="39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en continu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92351" y="3858363"/>
            <a:ext cx="4677606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 de formation </a:t>
            </a:r>
            <a:br>
              <a:rPr lang="fr-FR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suivre et valider les unités de formation</a:t>
            </a:r>
            <a:endParaRPr lang="fr-FR" sz="1400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6091311" y="3417606"/>
            <a:ext cx="0" cy="2007834"/>
          </a:xfrm>
          <a:prstGeom prst="line">
            <a:avLst/>
          </a:prstGeom>
          <a:ln w="19050" cap="rnd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8134965" y="3348492"/>
            <a:ext cx="2527555" cy="4632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à votre rythme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3900" y="2018198"/>
            <a:ext cx="10762705" cy="111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spc="-5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Une formation métier diplômante est composée de plusieurs unités de formation correspondants à des blocs de compétences (savoir et savoir-faire). Pour les </a:t>
            </a:r>
            <a:r>
              <a:rPr lang="fr-FR" sz="2000" b="1" spc="-5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parcours expérimentés </a:t>
            </a:r>
            <a:r>
              <a:rPr lang="fr-FR" sz="2000" spc="-5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ces unités de formation peuvent être suivies en continu (la même année) ou à votre rythme (sur plusieurs années).</a:t>
            </a:r>
            <a:endParaRPr lang="fr-FR" sz="2000" b="1" spc="-50" dirty="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58989" y="3858363"/>
            <a:ext cx="4879511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Plusieurs années</a:t>
            </a:r>
            <a:b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suivre et valider les unités de formation (hors compétences transversales)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2073" y="4810719"/>
            <a:ext cx="4918162" cy="46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mission humanitaire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5997" y="4675054"/>
            <a:ext cx="3545493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de mission humanitaire 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66449" y="5518766"/>
            <a:ext cx="4677606" cy="816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même certification professionnelle</a:t>
            </a:r>
            <a:endParaRPr lang="fr-FR" sz="1400" spc="-50">
              <a:solidFill>
                <a:srgbClr val="33333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50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à coins arrondis 34">
            <a:extLst>
              <a:ext uri="{FF2B5EF4-FFF2-40B4-BE49-F238E27FC236}">
                <a16:creationId xmlns:a16="http://schemas.microsoft.com/office/drawing/2014/main" id="{75087176-4E04-12E9-9792-9610EB130562}"/>
              </a:ext>
            </a:extLst>
          </p:cNvPr>
          <p:cNvSpPr/>
          <p:nvPr/>
        </p:nvSpPr>
        <p:spPr>
          <a:xfrm>
            <a:off x="2067339" y="1745041"/>
            <a:ext cx="4220035" cy="6297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266076" y="2987273"/>
            <a:ext cx="3943350" cy="92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fr-FR" sz="1800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moins 6 mois d’expérience</a:t>
            </a:r>
          </a:p>
          <a:p>
            <a:pPr algn="ctr"/>
            <a: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dans un domaine en lien avec le métier humanitaire choisi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0273" y="3033233"/>
            <a:ext cx="4552969" cy="1113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ans ou plus d’expérience</a:t>
            </a:r>
          </a:p>
          <a:p>
            <a:pPr algn="ctr"/>
            <a: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dans un domaine en lien avec le </a:t>
            </a:r>
            <a:b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8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métier humanitaire choisi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E8D4490-7821-15F4-1C41-E8CB710C65FC}"/>
              </a:ext>
            </a:extLst>
          </p:cNvPr>
          <p:cNvSpPr txBox="1">
            <a:spLocks/>
          </p:cNvSpPr>
          <p:nvPr/>
        </p:nvSpPr>
        <p:spPr>
          <a:xfrm>
            <a:off x="816497" y="751033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parcours pour vous ?</a:t>
            </a:r>
          </a:p>
        </p:txBody>
      </p:sp>
      <p:sp>
        <p:nvSpPr>
          <p:cNvPr id="4" name="Rectangle à coins arrondis 34">
            <a:extLst>
              <a:ext uri="{FF2B5EF4-FFF2-40B4-BE49-F238E27FC236}">
                <a16:creationId xmlns:a16="http://schemas.microsoft.com/office/drawing/2014/main" id="{68D653DC-C304-C49F-A8D7-A0236624DDB5}"/>
              </a:ext>
            </a:extLst>
          </p:cNvPr>
          <p:cNvSpPr/>
          <p:nvPr/>
        </p:nvSpPr>
        <p:spPr>
          <a:xfrm>
            <a:off x="2883185" y="4665105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63679D-C4D8-361F-60FD-DA0181B53D23}"/>
              </a:ext>
            </a:extLst>
          </p:cNvPr>
          <p:cNvSpPr txBox="1"/>
          <p:nvPr/>
        </p:nvSpPr>
        <p:spPr>
          <a:xfrm>
            <a:off x="2847322" y="4717262"/>
            <a:ext cx="2458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 </a:t>
            </a:r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ALTERNANCE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74E927-8D9B-4242-2B23-388232E30C89}"/>
              </a:ext>
            </a:extLst>
          </p:cNvPr>
          <p:cNvSpPr txBox="1"/>
          <p:nvPr/>
        </p:nvSpPr>
        <p:spPr>
          <a:xfrm>
            <a:off x="7331302" y="4734196"/>
            <a:ext cx="214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</a:t>
            </a: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EXPERIMENTE </a:t>
            </a:r>
            <a:b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9244C0EA-EA8F-B02B-3425-6582A24C710B}"/>
              </a:ext>
            </a:extLst>
          </p:cNvPr>
          <p:cNvSpPr/>
          <p:nvPr/>
        </p:nvSpPr>
        <p:spPr>
          <a:xfrm rot="5400000">
            <a:off x="3835678" y="4091951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Rectangle à coins arrondis 34">
            <a:extLst>
              <a:ext uri="{FF2B5EF4-FFF2-40B4-BE49-F238E27FC236}">
                <a16:creationId xmlns:a16="http://schemas.microsoft.com/office/drawing/2014/main" id="{8EB3F9B6-1625-9CAA-60CE-7742FA9E3D0D}"/>
              </a:ext>
            </a:extLst>
          </p:cNvPr>
          <p:cNvSpPr/>
          <p:nvPr/>
        </p:nvSpPr>
        <p:spPr>
          <a:xfrm>
            <a:off x="7135275" y="4657249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FBF73FE6-4F0E-596A-8E01-04BD511AD03B}"/>
              </a:ext>
            </a:extLst>
          </p:cNvPr>
          <p:cNvSpPr/>
          <p:nvPr/>
        </p:nvSpPr>
        <p:spPr>
          <a:xfrm rot="5400000">
            <a:off x="8111665" y="4086726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Google Shape;204;p25">
            <a:extLst>
              <a:ext uri="{FF2B5EF4-FFF2-40B4-BE49-F238E27FC236}">
                <a16:creationId xmlns:a16="http://schemas.microsoft.com/office/drawing/2014/main" id="{B0DF4538-CDD5-56DE-D932-B0B4D92D1685}"/>
              </a:ext>
            </a:extLst>
          </p:cNvPr>
          <p:cNvSpPr/>
          <p:nvPr/>
        </p:nvSpPr>
        <p:spPr>
          <a:xfrm>
            <a:off x="816497" y="5945916"/>
            <a:ext cx="10938181" cy="629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expérience professionnelle : </a:t>
            </a:r>
            <a:r>
              <a:rPr lang="fr-FR" b="1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stage, bénévolat, </a:t>
            </a:r>
            <a:r>
              <a:rPr lang="fr-FR" b="1" dirty="0">
                <a:solidFill>
                  <a:srgbClr val="333331"/>
                </a:solidFill>
              </a:rPr>
              <a:t>s</a:t>
            </a:r>
            <a:r>
              <a:rPr lang="fr-FR" b="1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ervice civique, volontariat, alternance, salariat…</a:t>
            </a:r>
            <a:endParaRPr sz="28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ABE3021-E2D3-2344-AAA6-C5B4492B500F}"/>
              </a:ext>
            </a:extLst>
          </p:cNvPr>
          <p:cNvSpPr txBox="1"/>
          <p:nvPr/>
        </p:nvSpPr>
        <p:spPr>
          <a:xfrm>
            <a:off x="2266077" y="1891930"/>
            <a:ext cx="389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CAP/BEP, bac ou bac+2 minimum</a:t>
            </a:r>
            <a:endParaRPr lang="fr-FR" sz="1800" b="1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A1230CF-65FB-5699-8057-408E49CDF867}"/>
              </a:ext>
            </a:extLst>
          </p:cNvPr>
          <p:cNvSpPr txBox="1"/>
          <p:nvPr/>
        </p:nvSpPr>
        <p:spPr>
          <a:xfrm>
            <a:off x="3788242" y="2323172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5C7F6D7-40D1-60E1-2CC2-AC76C0346AE8}"/>
              </a:ext>
            </a:extLst>
          </p:cNvPr>
          <p:cNvSpPr txBox="1"/>
          <p:nvPr/>
        </p:nvSpPr>
        <p:spPr>
          <a:xfrm>
            <a:off x="8023404" y="2317984"/>
            <a:ext cx="1155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E65848-08ED-D0F0-8C13-20B135A0C828}"/>
              </a:ext>
            </a:extLst>
          </p:cNvPr>
          <p:cNvSpPr/>
          <p:nvPr/>
        </p:nvSpPr>
        <p:spPr>
          <a:xfrm>
            <a:off x="10814131" y="2975583"/>
            <a:ext cx="425766" cy="435979"/>
          </a:xfrm>
          <a:prstGeom prst="ellipse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AF5DF1-C441-DE3D-46BB-404FE96CC0C8}"/>
              </a:ext>
            </a:extLst>
          </p:cNvPr>
          <p:cNvSpPr/>
          <p:nvPr/>
        </p:nvSpPr>
        <p:spPr>
          <a:xfrm>
            <a:off x="9947530" y="3464616"/>
            <a:ext cx="2170345" cy="629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aucune </a:t>
            </a:r>
          </a:p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expérience </a:t>
            </a:r>
          </a:p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humanitaire </a:t>
            </a:r>
          </a:p>
          <a:p>
            <a:pPr algn="ctr"/>
            <a:r>
              <a:rPr lang="fr-FR" sz="1100" b="1" dirty="0">
                <a:solidFill>
                  <a:srgbClr val="E843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demandée</a:t>
            </a:r>
            <a:endParaRPr lang="fr-FR" sz="1000" spc="-50" dirty="0">
              <a:solidFill>
                <a:srgbClr val="E84324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2" name="Rectangle à coins arrondis 34">
            <a:extLst>
              <a:ext uri="{FF2B5EF4-FFF2-40B4-BE49-F238E27FC236}">
                <a16:creationId xmlns:a16="http://schemas.microsoft.com/office/drawing/2014/main" id="{14D4D097-87D8-93E7-A1FC-68C2B8FF487C}"/>
              </a:ext>
            </a:extLst>
          </p:cNvPr>
          <p:cNvSpPr/>
          <p:nvPr/>
        </p:nvSpPr>
        <p:spPr>
          <a:xfrm>
            <a:off x="6463185" y="1746605"/>
            <a:ext cx="3712116" cy="62979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59B2558-D834-6982-096F-2146606C7441}"/>
              </a:ext>
            </a:extLst>
          </p:cNvPr>
          <p:cNvSpPr txBox="1"/>
          <p:nvPr/>
        </p:nvSpPr>
        <p:spPr>
          <a:xfrm>
            <a:off x="7004500" y="1863832"/>
            <a:ext cx="2862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 ou bac+2 minimum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56552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16497" y="2672464"/>
            <a:ext cx="10725015" cy="3567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Coordinateur de projet humanitaire et </a:t>
            </a:r>
            <a:r>
              <a:rPr lang="fr-FR" sz="1600" b="1" dirty="0" err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Humanitarian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Programme Manager </a:t>
            </a:r>
            <a:br>
              <a:rPr lang="fr-FR" sz="16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Pour les profils généralistes : management d’équipe et de projet, responsabilité financière. 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Pour les profils techniques : un domaine transposable au secteur de la solidarité (santé, média, socio-éducatif, réhabilitation, agriculture, relations internationales, coopération, développement local, etc.) </a:t>
            </a:r>
          </a:p>
          <a:p>
            <a:endParaRPr lang="en-US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Logistique humanitaire et Logisticien de l’action humanitaire</a:t>
            </a:r>
          </a:p>
          <a:p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Achat, transport, stock, distribution, approvisionnement, logistique événementielle, logistique humanitaire, services généraux-</a:t>
            </a:r>
            <a:r>
              <a:rPr lang="fr-FR" sz="1600" dirty="0" err="1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facility</a:t>
            </a: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management, informatique, systèmes d'information, mécanique, énergie, électricité, bâtiment, maintenance des équipements de santé, hygiène et sécurité ou autres avec une très bonne aptitude manuelle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Ressources humaines et finances humanitaire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Gestion financière, gestion des ressources humaines, domaine juridique, secteur commercial ou bancaire.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Responsable de projets Eau Hygiène et Assainissement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Gestion de l’eau, de l’assainissement, des déchets, hydrogéologie, hydrologie, hydraulique urbaine, promotion à l’hygiène, métiers de la santé publique &amp; épidémiologie. Autres domaines techniques : logistique en solidarité internationale, agronomie, génie civil, environnement, aménagement urbain, physique chimie, biologie médicale &amp; microbiologie.</a:t>
            </a:r>
          </a:p>
          <a:p>
            <a:endParaRPr lang="fr-FR" sz="1600" dirty="0">
              <a:solidFill>
                <a:schemeClr val="tx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7A0007-ED7A-2BAB-23EB-2BEDA7CCEE48}"/>
              </a:ext>
            </a:extLst>
          </p:cNvPr>
          <p:cNvSpPr txBox="1">
            <a:spLocks/>
          </p:cNvSpPr>
          <p:nvPr/>
        </p:nvSpPr>
        <p:spPr>
          <a:xfrm>
            <a:off x="816497" y="751033"/>
            <a:ext cx="1034183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 domaine requis de formation ou d’expérience professionnelle ?</a:t>
            </a:r>
          </a:p>
        </p:txBody>
      </p:sp>
    </p:spTree>
    <p:extLst>
      <p:ext uri="{BB962C8B-B14F-4D97-AF65-F5344CB8AC3E}">
        <p14:creationId xmlns:p14="http://schemas.microsoft.com/office/powerpoint/2010/main" val="45748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199" y="736826"/>
            <a:ext cx="5138093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Quelles formations proposons-nous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27AF576-AC60-1E47-9EBF-15061828C88A}"/>
              </a:ext>
            </a:extLst>
          </p:cNvPr>
          <p:cNvSpPr txBox="1">
            <a:spLocks/>
          </p:cNvSpPr>
          <p:nvPr/>
        </p:nvSpPr>
        <p:spPr>
          <a:xfrm>
            <a:off x="6961864" y="2793615"/>
            <a:ext cx="4399243" cy="16966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sur mesure</a:t>
            </a:r>
          </a:p>
          <a:p>
            <a:pPr algn="l">
              <a:lnSpc>
                <a:spcPct val="100000"/>
              </a:lnSpc>
            </a:pP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la demande des Organisations humanitaires</a:t>
            </a:r>
          </a:p>
          <a:p>
            <a:pPr algn="l">
              <a:lnSpc>
                <a:spcPct val="100000"/>
              </a:lnSpc>
            </a:pP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Pour leurs équipes ou leurs partenaires associatifs sur les terrains</a:t>
            </a:r>
          </a:p>
          <a:p>
            <a:pPr algn="l">
              <a:lnSpc>
                <a:spcPct val="100000"/>
              </a:lnSpc>
            </a:pPr>
            <a:r>
              <a:rPr lang="fr-FR" sz="1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 thématiques et des lieux spécifiques selon leurs besoins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B4CDF5A-4A1B-4B30-DA27-2000754F25A6}"/>
              </a:ext>
            </a:extLst>
          </p:cNvPr>
          <p:cNvSpPr txBox="1"/>
          <p:nvPr/>
        </p:nvSpPr>
        <p:spPr>
          <a:xfrm>
            <a:off x="723901" y="1959201"/>
            <a:ext cx="545672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diplômantes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Forment à un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métier humanitaire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Donnent une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Certification Professionnelle </a:t>
            </a: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(RNCP) ou un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diplôme universitaire </a:t>
            </a:r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(en partenariat)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Durent de 3 mois à 3 ans</a:t>
            </a:r>
          </a:p>
          <a:p>
            <a:pPr algn="l"/>
            <a:r>
              <a:rPr lang="fr-FR" sz="1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Uniquement </a:t>
            </a:r>
            <a:r>
              <a:rPr lang="fr-FR" sz="1800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présentiel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9C6F099-34E0-8E21-9381-34AA4CA4791B}"/>
              </a:ext>
            </a:extLst>
          </p:cNvPr>
          <p:cNvSpPr txBox="1"/>
          <p:nvPr/>
        </p:nvSpPr>
        <p:spPr>
          <a:xfrm>
            <a:off x="736427" y="4070812"/>
            <a:ext cx="5456721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860"/>
              </a:lnSpc>
            </a:pPr>
            <a:r>
              <a:rPr lang="fr-FR" sz="28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courtes continue</a:t>
            </a: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Forment à une </a:t>
            </a:r>
            <a:r>
              <a:rPr lang="fr-FR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compétence humanitaire</a:t>
            </a: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Donnent une attestation et un badge </a:t>
            </a:r>
            <a:r>
              <a:rPr lang="fr-FR" dirty="0" err="1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Hpass</a:t>
            </a:r>
            <a:endParaRPr lang="fr-FR" dirty="0">
              <a:solidFill>
                <a:srgbClr val="3333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Durent de 3 jours à 5 semaines</a:t>
            </a:r>
          </a:p>
          <a:p>
            <a:pPr algn="l"/>
            <a:r>
              <a:rPr lang="fr-FR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présentiel ou </a:t>
            </a:r>
            <a:r>
              <a:rPr lang="fr-FR" dirty="0">
                <a:solidFill>
                  <a:srgbClr val="E8452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e-learning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52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340363"/>
              </p:ext>
            </p:extLst>
          </p:nvPr>
        </p:nvGraphicFramePr>
        <p:xfrm>
          <a:off x="710648" y="1486143"/>
          <a:ext cx="10991022" cy="385373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378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00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46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kern="12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Responsable RH et finances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1 an en alternance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expérimenté 3 mois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3 ans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5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Logisticien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</a:t>
                      </a:r>
                      <a:r>
                        <a:rPr lang="fr-FR" sz="16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6 mois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CAP/BEP Si bac : 6 mois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84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</a:t>
                      </a:r>
                      <a:r>
                        <a:rPr lang="fr-FR" sz="1600" b="1" baseline="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logistique</a:t>
                      </a:r>
                      <a:endParaRPr lang="fr-FR" sz="1600" b="1" dirty="0">
                        <a:solidFill>
                          <a:srgbClr val="33333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</a:t>
                      </a:r>
                      <a:r>
                        <a:rPr lang="fr-FR" sz="160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1 an en alternance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81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>
                        <a:latin typeface="Gotham Book" panose="02000604040000020004" pitchFamily="50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expérimenté 3 mois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3 ans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1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 de projets </a:t>
                      </a:r>
                      <a:b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Eau, Hygiène et Assainissement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6 mois (1 an sur 2)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</a:txBody>
                  <a:tcPr anchor="ctr"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915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Coordinateur de projet</a:t>
                      </a:r>
                      <a:br>
                        <a:rPr lang="fr-FR" sz="1600" b="1" baseline="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fr-FR" sz="1600" b="1" baseline="0" dirty="0" err="1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Humanitarian</a:t>
                      </a:r>
                      <a:r>
                        <a:rPr lang="fr-FR" sz="1600" b="1" baseline="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1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Programme manager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6 mois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(français uniquement)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 et 6 mois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915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>
                        <a:latin typeface="Gotham Book" panose="02000604040000020004" pitchFamily="50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E84525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Parcours expérimenté 3 mois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(français ou anglais)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 panose="020B0604020202020204" pitchFamily="34" charset="0"/>
                          <a:ea typeface="Roboto" pitchFamily="2" charset="0"/>
                          <a:cs typeface="Arial" panose="020B0604020202020204" pitchFamily="34" charset="0"/>
                        </a:rPr>
                        <a:t>Bac+2 et 3 ans d’expérience pro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itre 1"/>
          <p:cNvSpPr txBox="1">
            <a:spLocks/>
          </p:cNvSpPr>
          <p:nvPr/>
        </p:nvSpPr>
        <p:spPr>
          <a:xfrm>
            <a:off x="710648" y="630169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parcours en Europe</a:t>
            </a:r>
          </a:p>
        </p:txBody>
      </p:sp>
    </p:spTree>
    <p:extLst>
      <p:ext uri="{BB962C8B-B14F-4D97-AF65-F5344CB8AC3E}">
        <p14:creationId xmlns:p14="http://schemas.microsoft.com/office/powerpoint/2010/main" val="2924169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/>
          <p:cNvSpPr txBox="1">
            <a:spLocks/>
          </p:cNvSpPr>
          <p:nvPr/>
        </p:nvSpPr>
        <p:spPr>
          <a:xfrm>
            <a:off x="723900" y="365125"/>
            <a:ext cx="10810875" cy="7505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Calendrier en Europe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316462" y="1132915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3105312" y="1128727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3894162" y="1139896"/>
            <a:ext cx="792088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755020" y="1134311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5543870" y="1127331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fév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332720" y="1130123"/>
            <a:ext cx="793034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</a:t>
            </a:r>
            <a:endParaRPr lang="fr-FR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7194524" y="1135707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983374" y="1131519"/>
            <a:ext cx="86457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ectangle à coins arrondis 16"/>
          <p:cNvSpPr/>
          <p:nvPr/>
        </p:nvSpPr>
        <p:spPr>
          <a:xfrm>
            <a:off x="8916714" y="1137103"/>
            <a:ext cx="763351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1510168" y="1856329"/>
            <a:ext cx="7892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logistique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alternance 12 mois</a:t>
            </a:r>
          </a:p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RH et Finances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alternance 12 mois</a:t>
            </a:r>
            <a:b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endParaRPr lang="fr-FR" sz="1600" b="1" dirty="0">
              <a:solidFill>
                <a:srgbClr val="E84525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27612" y="2587697"/>
            <a:ext cx="622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Logistique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  <a:b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RH et Finances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  <a:b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sz="1600" dirty="0" err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Humanitarian</a:t>
            </a: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programme manager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577427" y="3557417"/>
            <a:ext cx="516273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</a:p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Logisticien de l’action humanitaire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  <a:endParaRPr lang="fr-FR" sz="1600" dirty="0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772295" y="4337153"/>
            <a:ext cx="573989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</a:p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de projets Eau Hygiène et Assainissement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571098" y="5077182"/>
            <a:ext cx="5068451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expérimenté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1584738" y="6088706"/>
            <a:ext cx="8779605" cy="35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Responsable de l’Environnement de Travail et de la Logistique Humanitaire (3 ans)</a:t>
            </a:r>
          </a:p>
        </p:txBody>
      </p:sp>
      <p:sp>
        <p:nvSpPr>
          <p:cNvPr id="36" name="Rectangle à coins arrondis 35"/>
          <p:cNvSpPr/>
          <p:nvPr/>
        </p:nvSpPr>
        <p:spPr>
          <a:xfrm>
            <a:off x="1527612" y="1138499"/>
            <a:ext cx="720080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9748836" y="1141296"/>
            <a:ext cx="763351" cy="370862"/>
          </a:xfrm>
          <a:prstGeom prst="roundRect">
            <a:avLst/>
          </a:prstGeom>
          <a:solidFill>
            <a:schemeClr val="bg1"/>
          </a:solidFill>
          <a:ln w="317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fr-FR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juill</a:t>
            </a:r>
            <a:endParaRPr lang="fr-FR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522590" y="5613416"/>
            <a:ext cx="436443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20"/>
              </a:lnSpc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Coordinateur de programme </a:t>
            </a: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parcours 6 mois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614080" y="1736521"/>
            <a:ext cx="8723699" cy="0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1621157" y="2480973"/>
            <a:ext cx="3009096" cy="6991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V="1">
            <a:off x="1614080" y="3452698"/>
            <a:ext cx="5399116" cy="1398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4855006" y="4238389"/>
            <a:ext cx="5399116" cy="1398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6571099" y="4960913"/>
            <a:ext cx="3009096" cy="6991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1640645" y="6088706"/>
            <a:ext cx="8723699" cy="0"/>
          </a:xfrm>
          <a:prstGeom prst="straightConnector1">
            <a:avLst/>
          </a:prstGeom>
          <a:ln w="38100">
            <a:solidFill>
              <a:srgbClr val="E84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e 50"/>
          <p:cNvGrpSpPr/>
          <p:nvPr/>
        </p:nvGrpSpPr>
        <p:grpSpPr>
          <a:xfrm>
            <a:off x="736638" y="5316510"/>
            <a:ext cx="10902912" cy="343141"/>
            <a:chOff x="736638" y="5316510"/>
            <a:chExt cx="10902912" cy="343141"/>
          </a:xfrm>
        </p:grpSpPr>
        <p:sp>
          <p:nvSpPr>
            <p:cNvPr id="41" name="Rectangle 40"/>
            <p:cNvSpPr/>
            <p:nvPr/>
          </p:nvSpPr>
          <p:spPr>
            <a:xfrm>
              <a:off x="736638" y="5316510"/>
              <a:ext cx="893228" cy="34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avec flèche 46"/>
            <p:cNvCxnSpPr/>
            <p:nvPr/>
          </p:nvCxnSpPr>
          <p:spPr>
            <a:xfrm>
              <a:off x="8415659" y="5539863"/>
              <a:ext cx="2812113" cy="0"/>
            </a:xfrm>
            <a:prstGeom prst="straightConnector1">
              <a:avLst/>
            </a:prstGeom>
            <a:ln w="38100">
              <a:solidFill>
                <a:srgbClr val="E84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10746322" y="5317549"/>
              <a:ext cx="893228" cy="34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>
              <a:off x="1600764" y="5522364"/>
              <a:ext cx="3009096" cy="6991"/>
            </a:xfrm>
            <a:prstGeom prst="straightConnector1">
              <a:avLst/>
            </a:prstGeom>
            <a:ln w="38100">
              <a:solidFill>
                <a:srgbClr val="E84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3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  <p:bldP spid="32" grpId="0"/>
      <p:bldP spid="33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à coins arrondis 34">
            <a:extLst>
              <a:ext uri="{FF2B5EF4-FFF2-40B4-BE49-F238E27FC236}">
                <a16:creationId xmlns:a16="http://schemas.microsoft.com/office/drawing/2014/main" id="{482551C4-D794-1DA5-5930-5AF54B3F4E35}"/>
              </a:ext>
            </a:extLst>
          </p:cNvPr>
          <p:cNvSpPr/>
          <p:nvPr/>
        </p:nvSpPr>
        <p:spPr>
          <a:xfrm>
            <a:off x="6048587" y="4673753"/>
            <a:ext cx="2153920" cy="978329"/>
          </a:xfrm>
          <a:prstGeom prst="roundRect">
            <a:avLst/>
          </a:prstGeom>
          <a:pattFill prst="smConfetti">
            <a:fgClr>
              <a:srgbClr val="E84424"/>
            </a:fgClr>
            <a:bgClr>
              <a:schemeClr val="bg1"/>
            </a:bgClr>
          </a:patt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CEEDFFA-2B47-0BD1-3E51-3A6AE96D4834}"/>
              </a:ext>
            </a:extLst>
          </p:cNvPr>
          <p:cNvSpPr txBox="1"/>
          <p:nvPr/>
        </p:nvSpPr>
        <p:spPr>
          <a:xfrm>
            <a:off x="5908372" y="4728752"/>
            <a:ext cx="2458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réorientation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être proposée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723899" y="365125"/>
            <a:ext cx="1077898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 de sélection 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diplômantes </a:t>
            </a: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continu</a:t>
            </a:r>
          </a:p>
        </p:txBody>
      </p:sp>
      <p:sp>
        <p:nvSpPr>
          <p:cNvPr id="2" name="Google Shape;252;p34">
            <a:extLst>
              <a:ext uri="{FF2B5EF4-FFF2-40B4-BE49-F238E27FC236}">
                <a16:creationId xmlns:a16="http://schemas.microsoft.com/office/drawing/2014/main" id="{33083EA2-180F-DB77-E558-6875B780ACB2}"/>
              </a:ext>
            </a:extLst>
          </p:cNvPr>
          <p:cNvSpPr/>
          <p:nvPr/>
        </p:nvSpPr>
        <p:spPr>
          <a:xfrm>
            <a:off x="865906" y="3692453"/>
            <a:ext cx="2519024" cy="9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en ligne sur la page web de la formation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règlement des frais de sélection </a:t>
            </a:r>
            <a:b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60 €</a:t>
            </a:r>
            <a:endParaRPr sz="1200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53;p34">
            <a:extLst>
              <a:ext uri="{FF2B5EF4-FFF2-40B4-BE49-F238E27FC236}">
                <a16:creationId xmlns:a16="http://schemas.microsoft.com/office/drawing/2014/main" id="{39971C0A-8BCC-A121-3F63-05DA80223A53}"/>
              </a:ext>
            </a:extLst>
          </p:cNvPr>
          <p:cNvSpPr/>
          <p:nvPr/>
        </p:nvSpPr>
        <p:spPr>
          <a:xfrm>
            <a:off x="9134931" y="4612183"/>
            <a:ext cx="2752828" cy="81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1700"/>
            </a:pP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individuel </a:t>
            </a:r>
            <a:r>
              <a:rPr lang="fr-FR" sz="1700" b="1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facultatif à </a:t>
            </a: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lang="fr-FR" sz="17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demande de notre</a:t>
            </a:r>
            <a:r>
              <a:rPr lang="fr-FR" sz="17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équipe pédagogique</a:t>
            </a:r>
            <a:r>
              <a:rPr lang="fr-FR" sz="17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sz="1700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oogle Shape;254;p34">
            <a:extLst>
              <a:ext uri="{FF2B5EF4-FFF2-40B4-BE49-F238E27FC236}">
                <a16:creationId xmlns:a16="http://schemas.microsoft.com/office/drawing/2014/main" id="{1BBBE802-B909-B0F5-89E1-7F66AA470C87}"/>
              </a:ext>
            </a:extLst>
          </p:cNvPr>
          <p:cNvCxnSpPr/>
          <p:nvPr/>
        </p:nvCxnSpPr>
        <p:spPr>
          <a:xfrm>
            <a:off x="9255640" y="5652082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" name="Google Shape;255;p34">
            <a:extLst>
              <a:ext uri="{FF2B5EF4-FFF2-40B4-BE49-F238E27FC236}">
                <a16:creationId xmlns:a16="http://schemas.microsoft.com/office/drawing/2014/main" id="{2136B1CB-CE4A-0F09-A7E6-B9B5EB2C120A}"/>
              </a:ext>
            </a:extLst>
          </p:cNvPr>
          <p:cNvSpPr txBox="1"/>
          <p:nvPr/>
        </p:nvSpPr>
        <p:spPr>
          <a:xfrm>
            <a:off x="9134931" y="6244034"/>
            <a:ext cx="20808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 dirty="0">
                <a:solidFill>
                  <a:srgbClr val="E84324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Réponse</a:t>
            </a:r>
            <a:endParaRPr sz="1600" b="1" i="0" u="none" strike="noStrike" cap="none" dirty="0">
              <a:solidFill>
                <a:srgbClr val="E84324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256;p34">
            <a:extLst>
              <a:ext uri="{FF2B5EF4-FFF2-40B4-BE49-F238E27FC236}">
                <a16:creationId xmlns:a16="http://schemas.microsoft.com/office/drawing/2014/main" id="{DA139F16-0453-6507-A6B9-27E479870370}"/>
              </a:ext>
            </a:extLst>
          </p:cNvPr>
          <p:cNvSpPr txBox="1"/>
          <p:nvPr/>
        </p:nvSpPr>
        <p:spPr>
          <a:xfrm>
            <a:off x="9210336" y="5712781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b="0" i="0" u="none" strike="noStrike" cap="none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semaines max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257;p34">
            <a:extLst>
              <a:ext uri="{FF2B5EF4-FFF2-40B4-BE49-F238E27FC236}">
                <a16:creationId xmlns:a16="http://schemas.microsoft.com/office/drawing/2014/main" id="{8832CB84-B7B3-FA08-A45C-19A0928E0596}"/>
              </a:ext>
            </a:extLst>
          </p:cNvPr>
          <p:cNvSpPr txBox="1"/>
          <p:nvPr/>
        </p:nvSpPr>
        <p:spPr>
          <a:xfrm>
            <a:off x="5388961" y="3519971"/>
            <a:ext cx="133033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258;p34">
            <a:extLst>
              <a:ext uri="{FF2B5EF4-FFF2-40B4-BE49-F238E27FC236}">
                <a16:creationId xmlns:a16="http://schemas.microsoft.com/office/drawing/2014/main" id="{4C10B733-D4D6-9A65-94D1-2E987A15BFA8}"/>
              </a:ext>
            </a:extLst>
          </p:cNvPr>
          <p:cNvSpPr txBox="1"/>
          <p:nvPr/>
        </p:nvSpPr>
        <p:spPr>
          <a:xfrm>
            <a:off x="6199246" y="1703498"/>
            <a:ext cx="12690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 dirty="0">
                <a:solidFill>
                  <a:srgbClr val="E84525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 mois max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Google Shape;259;p34">
            <a:extLst>
              <a:ext uri="{FF2B5EF4-FFF2-40B4-BE49-F238E27FC236}">
                <a16:creationId xmlns:a16="http://schemas.microsoft.com/office/drawing/2014/main" id="{2AC7A47F-5612-C2FA-C47F-2FDC80A81A8C}"/>
              </a:ext>
            </a:extLst>
          </p:cNvPr>
          <p:cNvSpPr txBox="1"/>
          <p:nvPr/>
        </p:nvSpPr>
        <p:spPr>
          <a:xfrm>
            <a:off x="6719302" y="3527678"/>
            <a:ext cx="1647872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Convocation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257;p34">
            <a:extLst>
              <a:ext uri="{FF2B5EF4-FFF2-40B4-BE49-F238E27FC236}">
                <a16:creationId xmlns:a16="http://schemas.microsoft.com/office/drawing/2014/main" id="{4AA034A1-A8E5-40E3-D685-2DF76ED7C9FB}"/>
              </a:ext>
            </a:extLst>
          </p:cNvPr>
          <p:cNvSpPr txBox="1"/>
          <p:nvPr/>
        </p:nvSpPr>
        <p:spPr>
          <a:xfrm>
            <a:off x="3837565" y="3529225"/>
            <a:ext cx="1392769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non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hevron 3">
            <a:extLst>
              <a:ext uri="{FF2B5EF4-FFF2-40B4-BE49-F238E27FC236}">
                <a16:creationId xmlns:a16="http://schemas.microsoft.com/office/drawing/2014/main" id="{88931840-FE84-E673-EFA2-91728F498CD0}"/>
              </a:ext>
            </a:extLst>
          </p:cNvPr>
          <p:cNvSpPr/>
          <p:nvPr/>
        </p:nvSpPr>
        <p:spPr>
          <a:xfrm>
            <a:off x="3783426" y="2398209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à coins arrondis 34">
            <a:extLst>
              <a:ext uri="{FF2B5EF4-FFF2-40B4-BE49-F238E27FC236}">
                <a16:creationId xmlns:a16="http://schemas.microsoft.com/office/drawing/2014/main" id="{1A20538E-993A-8099-22F8-DADBFD93A54E}"/>
              </a:ext>
            </a:extLst>
          </p:cNvPr>
          <p:cNvSpPr/>
          <p:nvPr/>
        </p:nvSpPr>
        <p:spPr>
          <a:xfrm>
            <a:off x="9235203" y="3066876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49B829-A791-CA59-E885-4CF1A4DF523E}"/>
              </a:ext>
            </a:extLst>
          </p:cNvPr>
          <p:cNvSpPr txBox="1"/>
          <p:nvPr/>
        </p:nvSpPr>
        <p:spPr>
          <a:xfrm>
            <a:off x="9222621" y="3278957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FACULTATIF</a:t>
            </a:r>
          </a:p>
        </p:txBody>
      </p:sp>
      <p:sp>
        <p:nvSpPr>
          <p:cNvPr id="14" name="Rectangle à coins arrondis 34">
            <a:extLst>
              <a:ext uri="{FF2B5EF4-FFF2-40B4-BE49-F238E27FC236}">
                <a16:creationId xmlns:a16="http://schemas.microsoft.com/office/drawing/2014/main" id="{74847B9C-EF03-62E5-7DA5-5DCE7C627339}"/>
              </a:ext>
            </a:extLst>
          </p:cNvPr>
          <p:cNvSpPr/>
          <p:nvPr/>
        </p:nvSpPr>
        <p:spPr>
          <a:xfrm>
            <a:off x="4951480" y="2085264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Google Shape;92;p15">
            <a:extLst>
              <a:ext uri="{FF2B5EF4-FFF2-40B4-BE49-F238E27FC236}">
                <a16:creationId xmlns:a16="http://schemas.microsoft.com/office/drawing/2014/main" id="{13D9F5C2-E98B-42E3-EFC7-BC59152B7294}"/>
              </a:ext>
            </a:extLst>
          </p:cNvPr>
          <p:cNvSpPr txBox="1"/>
          <p:nvPr/>
        </p:nvSpPr>
        <p:spPr>
          <a:xfrm>
            <a:off x="4328551" y="1357879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ectangle à coins arrondis 34">
            <a:extLst>
              <a:ext uri="{FF2B5EF4-FFF2-40B4-BE49-F238E27FC236}">
                <a16:creationId xmlns:a16="http://schemas.microsoft.com/office/drawing/2014/main" id="{4EEB536D-073D-E804-B7AC-6712224E500B}"/>
              </a:ext>
            </a:extLst>
          </p:cNvPr>
          <p:cNvSpPr/>
          <p:nvPr/>
        </p:nvSpPr>
        <p:spPr>
          <a:xfrm>
            <a:off x="1016447" y="2120846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3E512E3-A8D9-A497-4377-0A7022940605}"/>
              </a:ext>
            </a:extLst>
          </p:cNvPr>
          <p:cNvSpPr txBox="1"/>
          <p:nvPr/>
        </p:nvSpPr>
        <p:spPr>
          <a:xfrm>
            <a:off x="1007088" y="2305524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CANDIDATER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LIGNE</a:t>
            </a:r>
          </a:p>
        </p:txBody>
      </p:sp>
      <p:sp>
        <p:nvSpPr>
          <p:cNvPr id="18" name="Google Shape;92;p15">
            <a:extLst>
              <a:ext uri="{FF2B5EF4-FFF2-40B4-BE49-F238E27FC236}">
                <a16:creationId xmlns:a16="http://schemas.microsoft.com/office/drawing/2014/main" id="{17ABBED1-4072-2F7F-D1E8-522D7833B5D0}"/>
              </a:ext>
            </a:extLst>
          </p:cNvPr>
          <p:cNvSpPr txBox="1"/>
          <p:nvPr/>
        </p:nvSpPr>
        <p:spPr>
          <a:xfrm>
            <a:off x="393518" y="1393461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Chevron 15">
            <a:extLst>
              <a:ext uri="{FF2B5EF4-FFF2-40B4-BE49-F238E27FC236}">
                <a16:creationId xmlns:a16="http://schemas.microsoft.com/office/drawing/2014/main" id="{A6D87240-3072-CB2A-6D87-33A7890A0D73}"/>
              </a:ext>
            </a:extLst>
          </p:cNvPr>
          <p:cNvSpPr/>
          <p:nvPr/>
        </p:nvSpPr>
        <p:spPr>
          <a:xfrm>
            <a:off x="8003284" y="3478695"/>
            <a:ext cx="522515" cy="537883"/>
          </a:xfrm>
          <a:prstGeom prst="chevron">
            <a:avLst/>
          </a:prstGeom>
          <a:pattFill prst="smConfetti">
            <a:fgClr>
              <a:srgbClr val="E8432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Google Shape;256;p34">
            <a:extLst>
              <a:ext uri="{FF2B5EF4-FFF2-40B4-BE49-F238E27FC236}">
                <a16:creationId xmlns:a16="http://schemas.microsoft.com/office/drawing/2014/main" id="{790DB332-9AF0-6028-9BEB-D2C2C10221E2}"/>
              </a:ext>
            </a:extLst>
          </p:cNvPr>
          <p:cNvSpPr txBox="1"/>
          <p:nvPr/>
        </p:nvSpPr>
        <p:spPr>
          <a:xfrm>
            <a:off x="6172154" y="5973636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1" name="Google Shape;254;p34">
            <a:extLst>
              <a:ext uri="{FF2B5EF4-FFF2-40B4-BE49-F238E27FC236}">
                <a16:creationId xmlns:a16="http://schemas.microsoft.com/office/drawing/2014/main" id="{311B88FD-3F21-9E1A-772F-E7C1DB7E1107}"/>
              </a:ext>
            </a:extLst>
          </p:cNvPr>
          <p:cNvCxnSpPr/>
          <p:nvPr/>
        </p:nvCxnSpPr>
        <p:spPr>
          <a:xfrm>
            <a:off x="3943081" y="4104733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" name="Google Shape;256;p34">
            <a:extLst>
              <a:ext uri="{FF2B5EF4-FFF2-40B4-BE49-F238E27FC236}">
                <a16:creationId xmlns:a16="http://schemas.microsoft.com/office/drawing/2014/main" id="{0331D4DC-0DDA-F905-F713-7F9C60F15B59}"/>
              </a:ext>
            </a:extLst>
          </p:cNvPr>
          <p:cNvSpPr txBox="1"/>
          <p:nvPr/>
        </p:nvSpPr>
        <p:spPr>
          <a:xfrm>
            <a:off x="3797266" y="4677215"/>
            <a:ext cx="385802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+mn-lt"/>
                <a:sym typeface="Wingdings" pitchFamily="2" charset="2"/>
              </a:rPr>
              <a:t></a:t>
            </a:r>
            <a:endParaRPr sz="1600" b="1" i="0" u="none" strike="noStrike" cap="none" dirty="0">
              <a:solidFill>
                <a:srgbClr val="E84525"/>
              </a:solidFill>
              <a:latin typeface="+mn-lt"/>
              <a:sym typeface="Arial"/>
            </a:endParaRPr>
          </a:p>
        </p:txBody>
      </p:sp>
      <p:sp>
        <p:nvSpPr>
          <p:cNvPr id="23" name="Google Shape;92;p15">
            <a:extLst>
              <a:ext uri="{FF2B5EF4-FFF2-40B4-BE49-F238E27FC236}">
                <a16:creationId xmlns:a16="http://schemas.microsoft.com/office/drawing/2014/main" id="{1A308080-A76D-0FFE-7AC5-2EF0F5F11A4F}"/>
              </a:ext>
            </a:extLst>
          </p:cNvPr>
          <p:cNvSpPr txBox="1"/>
          <p:nvPr/>
        </p:nvSpPr>
        <p:spPr>
          <a:xfrm>
            <a:off x="8548995" y="2343329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  <a:alpha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>
              <a:solidFill>
                <a:schemeClr val="bg1">
                  <a:lumMod val="85000"/>
                  <a:alpha val="50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1E1818C-CD37-CA17-4078-1B19AD28C091}"/>
              </a:ext>
            </a:extLst>
          </p:cNvPr>
          <p:cNvSpPr txBox="1"/>
          <p:nvPr/>
        </p:nvSpPr>
        <p:spPr>
          <a:xfrm>
            <a:off x="5061020" y="2313263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DOSSIER</a:t>
            </a:r>
          </a:p>
        </p:txBody>
      </p:sp>
      <p:cxnSp>
        <p:nvCxnSpPr>
          <p:cNvPr id="39" name="Connecteur en angle 21">
            <a:extLst>
              <a:ext uri="{FF2B5EF4-FFF2-40B4-BE49-F238E27FC236}">
                <a16:creationId xmlns:a16="http://schemas.microsoft.com/office/drawing/2014/main" id="{C0FC7808-2DA2-B5AA-194A-BD1CF6571CA5}"/>
              </a:ext>
            </a:extLst>
          </p:cNvPr>
          <p:cNvCxnSpPr>
            <a:cxnSpLocks/>
            <a:endCxn id="38" idx="1"/>
          </p:cNvCxnSpPr>
          <p:nvPr/>
        </p:nvCxnSpPr>
        <p:spPr>
          <a:xfrm rot="16200000" flipH="1">
            <a:off x="5257285" y="4539330"/>
            <a:ext cx="1085684" cy="216489"/>
          </a:xfrm>
          <a:prstGeom prst="bentConnector2">
            <a:avLst/>
          </a:prstGeom>
          <a:ln>
            <a:solidFill>
              <a:srgbClr val="E8442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ngle 23">
            <a:extLst>
              <a:ext uri="{FF2B5EF4-FFF2-40B4-BE49-F238E27FC236}">
                <a16:creationId xmlns:a16="http://schemas.microsoft.com/office/drawing/2014/main" id="{1432BA70-95C7-DAF6-3655-C5B5D05595C4}"/>
              </a:ext>
            </a:extLst>
          </p:cNvPr>
          <p:cNvCxnSpPr>
            <a:cxnSpLocks/>
            <a:stCxn id="5" idx="1"/>
            <a:endCxn id="38" idx="3"/>
          </p:cNvCxnSpPr>
          <p:nvPr/>
        </p:nvCxnSpPr>
        <p:spPr>
          <a:xfrm rot="10800000">
            <a:off x="8367175" y="5375932"/>
            <a:ext cx="767757" cy="1016902"/>
          </a:xfrm>
          <a:prstGeom prst="bentConnector3">
            <a:avLst/>
          </a:prstGeom>
          <a:ln>
            <a:solidFill>
              <a:srgbClr val="E8442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oogle Shape;254;p34">
            <a:extLst>
              <a:ext uri="{FF2B5EF4-FFF2-40B4-BE49-F238E27FC236}">
                <a16:creationId xmlns:a16="http://schemas.microsoft.com/office/drawing/2014/main" id="{F5177EEC-867E-A5E6-FC13-9E811E0486D5}"/>
              </a:ext>
            </a:extLst>
          </p:cNvPr>
          <p:cNvCxnSpPr/>
          <p:nvPr/>
        </p:nvCxnSpPr>
        <p:spPr>
          <a:xfrm>
            <a:off x="6097952" y="5636142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86198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1"/>
          <p:cNvSpPr txBox="1">
            <a:spLocks/>
          </p:cNvSpPr>
          <p:nvPr/>
        </p:nvSpPr>
        <p:spPr>
          <a:xfrm>
            <a:off x="723899" y="365125"/>
            <a:ext cx="1060670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 de sélection </a:t>
            </a:r>
            <a:b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formations diplômantes </a:t>
            </a:r>
            <a:r>
              <a:rPr lang="fr-FR" sz="4000" b="1" spc="-150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votre rythme</a:t>
            </a:r>
          </a:p>
        </p:txBody>
      </p:sp>
      <p:sp>
        <p:nvSpPr>
          <p:cNvPr id="19" name="Google Shape;252;p34">
            <a:extLst>
              <a:ext uri="{FF2B5EF4-FFF2-40B4-BE49-F238E27FC236}">
                <a16:creationId xmlns:a16="http://schemas.microsoft.com/office/drawing/2014/main" id="{DA9D9783-B246-5D2B-821C-E438822B4393}"/>
              </a:ext>
            </a:extLst>
          </p:cNvPr>
          <p:cNvSpPr/>
          <p:nvPr/>
        </p:nvSpPr>
        <p:spPr>
          <a:xfrm>
            <a:off x="2405983" y="3758341"/>
            <a:ext cx="2519024" cy="9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fr-FR" sz="1700" b="1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en ligne sur la page web de chaque unité de formation</a:t>
            </a:r>
            <a:endParaRPr sz="1200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oogle Shape;254;p34">
            <a:extLst>
              <a:ext uri="{FF2B5EF4-FFF2-40B4-BE49-F238E27FC236}">
                <a16:creationId xmlns:a16="http://schemas.microsoft.com/office/drawing/2014/main" id="{3DE2DC88-CB76-B858-8EB8-2864B05903D3}"/>
              </a:ext>
            </a:extLst>
          </p:cNvPr>
          <p:cNvCxnSpPr/>
          <p:nvPr/>
        </p:nvCxnSpPr>
        <p:spPr>
          <a:xfrm>
            <a:off x="9420696" y="4181852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1" name="Google Shape;256;p34">
            <a:extLst>
              <a:ext uri="{FF2B5EF4-FFF2-40B4-BE49-F238E27FC236}">
                <a16:creationId xmlns:a16="http://schemas.microsoft.com/office/drawing/2014/main" id="{B5EF804D-86C5-F5D9-8B88-91A5B795CC36}"/>
              </a:ext>
            </a:extLst>
          </p:cNvPr>
          <p:cNvSpPr txBox="1"/>
          <p:nvPr/>
        </p:nvSpPr>
        <p:spPr>
          <a:xfrm>
            <a:off x="9206086" y="4214659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jours </a:t>
            </a:r>
            <a:r>
              <a:rPr lang="fr-FR" sz="1600" b="0" i="0" u="none" strike="noStrike" cap="none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max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Google Shape;257;p34">
            <a:extLst>
              <a:ext uri="{FF2B5EF4-FFF2-40B4-BE49-F238E27FC236}">
                <a16:creationId xmlns:a16="http://schemas.microsoft.com/office/drawing/2014/main" id="{6ED67F55-1164-2B0E-DAFA-C10AC2297735}"/>
              </a:ext>
            </a:extLst>
          </p:cNvPr>
          <p:cNvSpPr txBox="1"/>
          <p:nvPr/>
        </p:nvSpPr>
        <p:spPr>
          <a:xfrm>
            <a:off x="7967146" y="4641238"/>
            <a:ext cx="1330337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257;p34">
            <a:extLst>
              <a:ext uri="{FF2B5EF4-FFF2-40B4-BE49-F238E27FC236}">
                <a16:creationId xmlns:a16="http://schemas.microsoft.com/office/drawing/2014/main" id="{302BC1FD-AA44-8053-ECE9-7FEF8EC266DF}"/>
              </a:ext>
            </a:extLst>
          </p:cNvPr>
          <p:cNvSpPr txBox="1"/>
          <p:nvPr/>
        </p:nvSpPr>
        <p:spPr>
          <a:xfrm>
            <a:off x="6415754" y="4637902"/>
            <a:ext cx="1392769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 non retenue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hevron 3">
            <a:extLst>
              <a:ext uri="{FF2B5EF4-FFF2-40B4-BE49-F238E27FC236}">
                <a16:creationId xmlns:a16="http://schemas.microsoft.com/office/drawing/2014/main" id="{7785B9F1-9F7F-D394-F4B7-87D4EFFABC95}"/>
              </a:ext>
            </a:extLst>
          </p:cNvPr>
          <p:cNvSpPr/>
          <p:nvPr/>
        </p:nvSpPr>
        <p:spPr>
          <a:xfrm>
            <a:off x="5323468" y="2627830"/>
            <a:ext cx="522515" cy="537883"/>
          </a:xfrm>
          <a:prstGeom prst="chevron">
            <a:avLst/>
          </a:prstGeom>
          <a:solidFill>
            <a:srgbClr val="E84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Rectangle à coins arrondis 34">
            <a:extLst>
              <a:ext uri="{FF2B5EF4-FFF2-40B4-BE49-F238E27FC236}">
                <a16:creationId xmlns:a16="http://schemas.microsoft.com/office/drawing/2014/main" id="{584A43D2-7AE5-1385-BB78-6BE68CE7C5FC}"/>
              </a:ext>
            </a:extLst>
          </p:cNvPr>
          <p:cNvSpPr/>
          <p:nvPr/>
        </p:nvSpPr>
        <p:spPr>
          <a:xfrm>
            <a:off x="6491522" y="2314885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Google Shape;92;p15">
            <a:extLst>
              <a:ext uri="{FF2B5EF4-FFF2-40B4-BE49-F238E27FC236}">
                <a16:creationId xmlns:a16="http://schemas.microsoft.com/office/drawing/2014/main" id="{000C425E-A5D2-3C3D-B06B-E5630F94B129}"/>
              </a:ext>
            </a:extLst>
          </p:cNvPr>
          <p:cNvSpPr txBox="1"/>
          <p:nvPr/>
        </p:nvSpPr>
        <p:spPr>
          <a:xfrm>
            <a:off x="5868593" y="1587500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Rectangle à coins arrondis 34">
            <a:extLst>
              <a:ext uri="{FF2B5EF4-FFF2-40B4-BE49-F238E27FC236}">
                <a16:creationId xmlns:a16="http://schemas.microsoft.com/office/drawing/2014/main" id="{1E4D6F42-0123-79C1-8C53-60C767E041DC}"/>
              </a:ext>
            </a:extLst>
          </p:cNvPr>
          <p:cNvSpPr/>
          <p:nvPr/>
        </p:nvSpPr>
        <p:spPr>
          <a:xfrm>
            <a:off x="2556489" y="2350467"/>
            <a:ext cx="2446220" cy="1092610"/>
          </a:xfrm>
          <a:prstGeom prst="roundRect">
            <a:avLst/>
          </a:prstGeom>
          <a:noFill/>
          <a:ln w="19050"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B37F153-D9EE-17E7-2727-FEFA30E12973}"/>
              </a:ext>
            </a:extLst>
          </p:cNvPr>
          <p:cNvSpPr txBox="1"/>
          <p:nvPr/>
        </p:nvSpPr>
        <p:spPr>
          <a:xfrm>
            <a:off x="2547130" y="2535145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CANDIDATER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LIGNE</a:t>
            </a:r>
          </a:p>
        </p:txBody>
      </p:sp>
      <p:sp>
        <p:nvSpPr>
          <p:cNvPr id="32" name="Google Shape;92;p15">
            <a:extLst>
              <a:ext uri="{FF2B5EF4-FFF2-40B4-BE49-F238E27FC236}">
                <a16:creationId xmlns:a16="http://schemas.microsoft.com/office/drawing/2014/main" id="{76232C0B-1FF2-2739-D7C5-1C844A76C94E}"/>
              </a:ext>
            </a:extLst>
          </p:cNvPr>
          <p:cNvSpPr txBox="1"/>
          <p:nvPr/>
        </p:nvSpPr>
        <p:spPr>
          <a:xfrm>
            <a:off x="1933560" y="1623082"/>
            <a:ext cx="2103255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0" b="1" i="0" u="none" strike="noStrike" cap="none" dirty="0">
                <a:solidFill>
                  <a:schemeClr val="bg1">
                    <a:lumMod val="8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Google Shape;256;p34">
            <a:extLst>
              <a:ext uri="{FF2B5EF4-FFF2-40B4-BE49-F238E27FC236}">
                <a16:creationId xmlns:a16="http://schemas.microsoft.com/office/drawing/2014/main" id="{6FFA0C06-9FD2-8BE0-1BFE-E9A1DEAD274C}"/>
              </a:ext>
            </a:extLst>
          </p:cNvPr>
          <p:cNvSpPr txBox="1"/>
          <p:nvPr/>
        </p:nvSpPr>
        <p:spPr>
          <a:xfrm>
            <a:off x="7941931" y="5765710"/>
            <a:ext cx="17253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Félicitations !</a:t>
            </a:r>
            <a:endParaRPr sz="1600" b="1" i="0" u="none" strike="noStrike" cap="none" dirty="0">
              <a:solidFill>
                <a:srgbClr val="E8452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5" name="Google Shape;254;p34">
            <a:extLst>
              <a:ext uri="{FF2B5EF4-FFF2-40B4-BE49-F238E27FC236}">
                <a16:creationId xmlns:a16="http://schemas.microsoft.com/office/drawing/2014/main" id="{33BB005F-B419-A651-4297-7AEFA6E8D1A4}"/>
              </a:ext>
            </a:extLst>
          </p:cNvPr>
          <p:cNvCxnSpPr/>
          <p:nvPr/>
        </p:nvCxnSpPr>
        <p:spPr>
          <a:xfrm>
            <a:off x="6521270" y="5213410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6" name="Google Shape;256;p34">
            <a:extLst>
              <a:ext uri="{FF2B5EF4-FFF2-40B4-BE49-F238E27FC236}">
                <a16:creationId xmlns:a16="http://schemas.microsoft.com/office/drawing/2014/main" id="{E9925D70-4932-730B-316A-10C6E56AD1C0}"/>
              </a:ext>
            </a:extLst>
          </p:cNvPr>
          <p:cNvSpPr txBox="1"/>
          <p:nvPr/>
        </p:nvSpPr>
        <p:spPr>
          <a:xfrm>
            <a:off x="6375455" y="5785892"/>
            <a:ext cx="385802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dirty="0">
                <a:solidFill>
                  <a:srgbClr val="E84525"/>
                </a:solidFill>
                <a:latin typeface="+mn-lt"/>
                <a:sym typeface="Wingdings" pitchFamily="2" charset="2"/>
              </a:rPr>
              <a:t></a:t>
            </a:r>
            <a:endParaRPr sz="1600" b="1" i="0" u="none" strike="noStrike" cap="none" dirty="0">
              <a:solidFill>
                <a:srgbClr val="E84525"/>
              </a:solidFill>
              <a:latin typeface="+mn-lt"/>
              <a:sym typeface="Arial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C695C40-A295-82B7-E7A9-177C26E66796}"/>
              </a:ext>
            </a:extLst>
          </p:cNvPr>
          <p:cNvSpPr txBox="1"/>
          <p:nvPr/>
        </p:nvSpPr>
        <p:spPr>
          <a:xfrm>
            <a:off x="6601062" y="2542884"/>
            <a:ext cx="2458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DOSSIER</a:t>
            </a:r>
          </a:p>
        </p:txBody>
      </p:sp>
      <p:sp>
        <p:nvSpPr>
          <p:cNvPr id="38" name="Google Shape;257;p34">
            <a:extLst>
              <a:ext uri="{FF2B5EF4-FFF2-40B4-BE49-F238E27FC236}">
                <a16:creationId xmlns:a16="http://schemas.microsoft.com/office/drawing/2014/main" id="{A60C86DE-3460-430B-B96E-957AB5FFEBC5}"/>
              </a:ext>
            </a:extLst>
          </p:cNvPr>
          <p:cNvSpPr txBox="1"/>
          <p:nvPr/>
        </p:nvSpPr>
        <p:spPr>
          <a:xfrm>
            <a:off x="6454535" y="3841128"/>
            <a:ext cx="287484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i="0" u="none" strike="noStrike" cap="none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Renvoi du bon de commande complété et signé</a:t>
            </a:r>
            <a:endParaRPr sz="1600" b="1" i="0" u="none" strike="noStrike" cap="none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oogle Shape;254;p34">
            <a:extLst>
              <a:ext uri="{FF2B5EF4-FFF2-40B4-BE49-F238E27FC236}">
                <a16:creationId xmlns:a16="http://schemas.microsoft.com/office/drawing/2014/main" id="{3A816D1A-3137-881C-C59A-FD732E726B5E}"/>
              </a:ext>
            </a:extLst>
          </p:cNvPr>
          <p:cNvCxnSpPr/>
          <p:nvPr/>
        </p:nvCxnSpPr>
        <p:spPr>
          <a:xfrm>
            <a:off x="8068977" y="5193851"/>
            <a:ext cx="0" cy="552300"/>
          </a:xfrm>
          <a:prstGeom prst="straightConnector1">
            <a:avLst/>
          </a:prstGeom>
          <a:noFill/>
          <a:ln w="9525" cap="flat" cmpd="sng">
            <a:solidFill>
              <a:srgbClr val="E8452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10545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91AFA-8253-1D4A-A3B1-B4488948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7" y="603714"/>
            <a:ext cx="5073626" cy="704369"/>
          </a:xfrm>
        </p:spPr>
        <p:txBody>
          <a:bodyPr>
            <a:noAutofit/>
          </a:bodyPr>
          <a:lstStyle/>
          <a:p>
            <a:pPr algn="l"/>
            <a:r>
              <a:rPr lang="fr-FR" sz="40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prise en charge ?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27AF576-AC60-1E47-9EBF-15061828C88A}"/>
              </a:ext>
            </a:extLst>
          </p:cNvPr>
          <p:cNvSpPr txBox="1">
            <a:spLocks/>
          </p:cNvSpPr>
          <p:nvPr/>
        </p:nvSpPr>
        <p:spPr>
          <a:xfrm>
            <a:off x="691886" y="2010485"/>
            <a:ext cx="5618647" cy="21086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alternance </a:t>
            </a:r>
            <a:r>
              <a:rPr lang="fr-FR" sz="1800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mois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</a:t>
            </a:r>
            <a:r>
              <a:rPr lang="fr-FR" sz="1800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mois</a:t>
            </a:r>
          </a:p>
          <a:p>
            <a:pPr algn="l"/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expérimenté </a:t>
            </a:r>
            <a:r>
              <a:rPr lang="fr-FR" sz="1800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mois</a:t>
            </a:r>
            <a:endParaRPr lang="fr-FR" sz="1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fr-FR" sz="1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b="1" dirty="0" err="1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</a:t>
            </a: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b="1" dirty="0" err="1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post-bac</a:t>
            </a:r>
            <a:r>
              <a:rPr lang="fr-FR" sz="1800" b="1" dirty="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3 ans</a:t>
            </a:r>
            <a:endParaRPr lang="fr-FR" sz="18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fr-FR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9" y="5325069"/>
            <a:ext cx="684432" cy="737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1104" y="4524850"/>
            <a:ext cx="41728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Bon à savoir : </a:t>
            </a:r>
            <a:r>
              <a:rPr lang="fr-FR" sz="1400" b="1" dirty="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Bioforce</a:t>
            </a:r>
            <a:r>
              <a:rPr lang="fr-FR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est référencé dans le registre des organismes de formation </a:t>
            </a:r>
            <a:r>
              <a:rPr lang="fr-FR" sz="1400" b="1" dirty="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Datadock</a:t>
            </a:r>
            <a:r>
              <a:rPr lang="fr-FR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, et est certifié </a:t>
            </a:r>
            <a:r>
              <a:rPr lang="fr-FR" sz="1400" b="1" dirty="0" err="1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Qualiopi</a:t>
            </a:r>
            <a:r>
              <a:rPr lang="fr-FR" sz="1400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 (répond aux critères de qualité prévus par la loi). Ces référencements facilitent la prise en charge des formations par un grand nombre d’organismes de financement.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310" r="30340" b="-310"/>
          <a:stretch/>
        </p:blipFill>
        <p:spPr>
          <a:xfrm>
            <a:off x="6447157" y="-1"/>
            <a:ext cx="5844080" cy="6908275"/>
          </a:xfrm>
          <a:prstGeom prst="rect">
            <a:avLst/>
          </a:prstGeom>
        </p:spPr>
      </p:pic>
      <p:pic>
        <p:nvPicPr>
          <p:cNvPr id="1026" name="Picture 2" descr="Logo, marque et règles d'usage Qualiopi - Certifopa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3" y="4443069"/>
            <a:ext cx="1436267" cy="76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288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3090" y="833547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>
                <a:solidFill>
                  <a:srgbClr val="333331"/>
                </a:solidFill>
              </a:rPr>
              <a:t>Parcours 6 mois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sp>
        <p:nvSpPr>
          <p:cNvPr id="6" name="Google Shape;780;p68">
            <a:extLst>
              <a:ext uri="{FF2B5EF4-FFF2-40B4-BE49-F238E27FC236}">
                <a16:creationId xmlns:a16="http://schemas.microsoft.com/office/drawing/2014/main" id="{E686BA50-26AB-FA75-59C5-B02BAD46BB73}"/>
              </a:ext>
            </a:extLst>
          </p:cNvPr>
          <p:cNvSpPr txBox="1"/>
          <p:nvPr/>
        </p:nvSpPr>
        <p:spPr>
          <a:xfrm>
            <a:off x="6891049" y="278405"/>
            <a:ext cx="5128673" cy="6463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Aft>
                <a:spcPts val="600"/>
              </a:spcAft>
              <a:buNone/>
            </a:pPr>
            <a:r>
              <a:rPr lang="fr-FR" sz="21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Quelques pistes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Si vous êtes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demandeur d’emploi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France entre mai et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août pour les rentrées de sept. et entre mai et octobre pour les rentrées de janvier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quelle que soit votre région de résidence : possibilité d’attribution d’un financement de la Région Auvergne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Rhône-Alpes par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Bioforce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. Selon critères.</a:t>
            </a:r>
            <a:endParaRPr lang="fr-FR" sz="16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400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Transitions Pro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Pôle Emploi (Aide individuelle à la Formation, etc.)</a:t>
            </a:r>
            <a:endParaRPr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Votre employeur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utilisant votre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Compte Personnel de Formation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consultez vos droits sur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moncompteformation.fr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puis recherchez la formation (pour vous aider, cette information figure sur notre site internet)</a:t>
            </a:r>
          </a:p>
          <a:p>
            <a:pPr marL="342900" marR="0" lvl="0" indent="-34290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Paiement en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ou 5 échéances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la période de formation en centre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196850" algn="l" rtl="0"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rtl="0">
              <a:buNone/>
            </a:pP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D’autres pistes à explorer sur notre site internet, </a:t>
            </a:r>
            <a:b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&gt; page Financements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13" name="Google Shape;781;p68">
            <a:extLst>
              <a:ext uri="{FF2B5EF4-FFF2-40B4-BE49-F238E27FC236}">
                <a16:creationId xmlns:a16="http://schemas.microsoft.com/office/drawing/2014/main" id="{1698DEFF-ACD7-8DD0-A167-375B2347BB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659275"/>
              </p:ext>
            </p:extLst>
          </p:nvPr>
        </p:nvGraphicFramePr>
        <p:xfrm>
          <a:off x="839788" y="2119884"/>
          <a:ext cx="5260950" cy="16690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8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2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Coordinateur de programme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10 960 €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Logisticien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9 960 €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de projets EHA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11 360 €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Google Shape;782;p68">
            <a:extLst>
              <a:ext uri="{FF2B5EF4-FFF2-40B4-BE49-F238E27FC236}">
                <a16:creationId xmlns:a16="http://schemas.microsoft.com/office/drawing/2014/main" id="{0C8628FC-7921-DBF9-6A1A-8B580104E364}"/>
              </a:ext>
            </a:extLst>
          </p:cNvPr>
          <p:cNvSpPr/>
          <p:nvPr/>
        </p:nvSpPr>
        <p:spPr>
          <a:xfrm>
            <a:off x="723901" y="5090590"/>
            <a:ext cx="5555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E84525"/>
                </a:solidFill>
                <a:latin typeface="Arial"/>
                <a:ea typeface="Arial"/>
                <a:cs typeface="Arial"/>
                <a:sym typeface="Arial"/>
              </a:rPr>
              <a:t>Pour tous : recherche de prise en charge en autonomie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Notamment auprès de votre région de résidence hors Auvergne Rhône-Alpes, Conseils Généraux, communes, financements privés</a:t>
            </a:r>
            <a:endParaRPr sz="1400" dirty="0">
              <a:solidFill>
                <a:srgbClr val="3333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783;p68">
            <a:extLst>
              <a:ext uri="{FF2B5EF4-FFF2-40B4-BE49-F238E27FC236}">
                <a16:creationId xmlns:a16="http://schemas.microsoft.com/office/drawing/2014/main" id="{D9B50968-03E5-A1BA-B809-3E2C5A658E8B}"/>
              </a:ext>
            </a:extLst>
          </p:cNvPr>
          <p:cNvSpPr/>
          <p:nvPr/>
        </p:nvSpPr>
        <p:spPr>
          <a:xfrm>
            <a:off x="3187701" y="6449285"/>
            <a:ext cx="3117931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*Tarifs indicatifs - Hors frais de sélection et d’inscription</a:t>
            </a:r>
            <a:endParaRPr sz="900" dirty="0">
              <a:solidFill>
                <a:srgbClr val="3333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784;p68">
            <a:extLst>
              <a:ext uri="{FF2B5EF4-FFF2-40B4-BE49-F238E27FC236}">
                <a16:creationId xmlns:a16="http://schemas.microsoft.com/office/drawing/2014/main" id="{04D5CA4F-E0A4-2A85-A233-82255082057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494" b="23238"/>
          <a:stretch/>
        </p:blipFill>
        <p:spPr>
          <a:xfrm>
            <a:off x="13285263" y="4738116"/>
            <a:ext cx="857781" cy="5255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648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5538" y="1074032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>
                <a:solidFill>
                  <a:srgbClr val="333331"/>
                </a:solidFill>
              </a:rPr>
              <a:t>Parcours alternance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graphicFrame>
        <p:nvGraphicFramePr>
          <p:cNvPr id="16" name="Google Shape;806;p71">
            <a:extLst>
              <a:ext uri="{FF2B5EF4-FFF2-40B4-BE49-F238E27FC236}">
                <a16:creationId xmlns:a16="http://schemas.microsoft.com/office/drawing/2014/main" id="{6D16AC95-84AD-FBDB-CF21-E8ED44B04B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408270"/>
              </p:ext>
            </p:extLst>
          </p:nvPr>
        </p:nvGraphicFramePr>
        <p:xfrm>
          <a:off x="839788" y="2313555"/>
          <a:ext cx="5204083" cy="13208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2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Logistique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7 500 €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kern="1200" dirty="0">
                          <a:solidFill>
                            <a:srgbClr val="333331"/>
                          </a:solidFill>
                          <a:latin typeface="Arial"/>
                          <a:cs typeface="Arial"/>
                        </a:rPr>
                        <a:t>Responsable RH et finances</a:t>
                      </a:r>
                      <a:endParaRPr sz="1600" kern="1200" dirty="0">
                        <a:solidFill>
                          <a:srgbClr val="333331"/>
                        </a:solidFill>
                        <a:latin typeface="Arial"/>
                        <a:cs typeface="Arial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 algn="ctr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9073769"/>
                  </a:ext>
                </a:extLst>
              </a:tr>
            </a:tbl>
          </a:graphicData>
        </a:graphic>
      </p:graphicFrame>
      <p:sp>
        <p:nvSpPr>
          <p:cNvPr id="17" name="Google Shape;241;p30">
            <a:extLst>
              <a:ext uri="{FF2B5EF4-FFF2-40B4-BE49-F238E27FC236}">
                <a16:creationId xmlns:a16="http://schemas.microsoft.com/office/drawing/2014/main" id="{F80F89C4-FF87-E27A-1A94-7E3E0E4A46C0}"/>
              </a:ext>
            </a:extLst>
          </p:cNvPr>
          <p:cNvSpPr txBox="1">
            <a:spLocks/>
          </p:cNvSpPr>
          <p:nvPr/>
        </p:nvSpPr>
        <p:spPr>
          <a:xfrm>
            <a:off x="729426" y="3700409"/>
            <a:ext cx="531444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84324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E8432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dirty="0"/>
              <a:t>pris en charge par votre future structure d’accueil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E05E1B-843C-EBBB-6924-DB7E7D4836C1}"/>
              </a:ext>
            </a:extLst>
          </p:cNvPr>
          <p:cNvSpPr/>
          <p:nvPr/>
        </p:nvSpPr>
        <p:spPr>
          <a:xfrm>
            <a:off x="729426" y="4851812"/>
            <a:ext cx="4962683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son Opérateur de Compétences (OPCO)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directement en cas de reste à charge</a:t>
            </a:r>
          </a:p>
        </p:txBody>
      </p:sp>
      <p:sp>
        <p:nvSpPr>
          <p:cNvPr id="32" name="Google Shape;805;p71">
            <a:extLst>
              <a:ext uri="{FF2B5EF4-FFF2-40B4-BE49-F238E27FC236}">
                <a16:creationId xmlns:a16="http://schemas.microsoft.com/office/drawing/2014/main" id="{1FC15831-1231-BDE5-D854-8A32C365CE1D}"/>
              </a:ext>
            </a:extLst>
          </p:cNvPr>
          <p:cNvSpPr txBox="1"/>
          <p:nvPr/>
        </p:nvSpPr>
        <p:spPr>
          <a:xfrm>
            <a:off x="6868379" y="751632"/>
            <a:ext cx="5300400" cy="100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21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Quelle rémunération ?</a:t>
            </a:r>
            <a:br>
              <a:rPr lang="fr-FR" sz="2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254000">
              <a:buClr>
                <a:srgbClr val="000000"/>
              </a:buClr>
              <a:buSzPts val="1400"/>
              <a:buFont typeface="Arial"/>
              <a:buNone/>
            </a:pP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041DEA00-B2A9-B95D-82FB-5343EBF99869}"/>
              </a:ext>
            </a:extLst>
          </p:cNvPr>
          <p:cNvSpPr txBox="1"/>
          <p:nvPr/>
        </p:nvSpPr>
        <p:spPr>
          <a:xfrm>
            <a:off x="6868379" y="1587142"/>
            <a:ext cx="4634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CONTRAT D’APPRENTISSAGE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A2698A4-88F8-8B06-4C9E-3EA4CEA55D05}"/>
              </a:ext>
            </a:extLst>
          </p:cNvPr>
          <p:cNvSpPr txBox="1"/>
          <p:nvPr/>
        </p:nvSpPr>
        <p:spPr>
          <a:xfrm>
            <a:off x="6868380" y="1872195"/>
            <a:ext cx="4634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J’ai 29 ans maximum</a:t>
            </a:r>
            <a:b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 suis en formation initiale </a:t>
            </a:r>
          </a:p>
        </p:txBody>
      </p:sp>
      <p:graphicFrame>
        <p:nvGraphicFramePr>
          <p:cNvPr id="35" name="Google Shape;243;p30">
            <a:extLst>
              <a:ext uri="{FF2B5EF4-FFF2-40B4-BE49-F238E27FC236}">
                <a16:creationId xmlns:a16="http://schemas.microsoft.com/office/drawing/2014/main" id="{A0E1CB32-F3A9-6969-7BCF-9514E24BBC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897827"/>
              </p:ext>
            </p:extLst>
          </p:nvPr>
        </p:nvGraphicFramePr>
        <p:xfrm>
          <a:off x="6953247" y="2636474"/>
          <a:ext cx="4691062" cy="121174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46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46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21-25 ans révolus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905,92 € </a:t>
                      </a:r>
                      <a:r>
                        <a:rPr lang="fr-FR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(53% Smic) 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26 ans et plus</a:t>
                      </a:r>
                      <a:endParaRPr sz="1400" b="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1709,28 € </a:t>
                      </a:r>
                      <a:r>
                        <a:rPr lang="fr-FR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(100% Smic) </a:t>
                      </a:r>
                      <a:endParaRPr lang="fr-FR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9EDAB3DA-7985-8C98-3108-53D04281AB8A}"/>
              </a:ext>
            </a:extLst>
          </p:cNvPr>
          <p:cNvSpPr txBox="1"/>
          <p:nvPr/>
        </p:nvSpPr>
        <p:spPr>
          <a:xfrm>
            <a:off x="6868380" y="4280699"/>
            <a:ext cx="5045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CONTRAT DE PROFESSIONALISATION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1A7B328-9EDA-BCB4-2942-2EF58621F560}"/>
              </a:ext>
            </a:extLst>
          </p:cNvPr>
          <p:cNvSpPr txBox="1"/>
          <p:nvPr/>
        </p:nvSpPr>
        <p:spPr>
          <a:xfrm>
            <a:off x="6824555" y="4557698"/>
            <a:ext cx="4456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 suis demandeur d’emploi de 26 ans et plus </a:t>
            </a:r>
            <a:b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fr-FR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Je suis inscrit à Pôle Emploi </a:t>
            </a:r>
          </a:p>
        </p:txBody>
      </p:sp>
      <p:graphicFrame>
        <p:nvGraphicFramePr>
          <p:cNvPr id="38" name="Google Shape;243;p30">
            <a:extLst>
              <a:ext uri="{FF2B5EF4-FFF2-40B4-BE49-F238E27FC236}">
                <a16:creationId xmlns:a16="http://schemas.microsoft.com/office/drawing/2014/main" id="{02BCB058-16F8-80DB-FF23-F524AE01E8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423775"/>
              </p:ext>
            </p:extLst>
          </p:nvPr>
        </p:nvGraphicFramePr>
        <p:xfrm>
          <a:off x="6953247" y="5306179"/>
          <a:ext cx="4801431" cy="7315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77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4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1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/>
                          <a:cs typeface="Arial" panose="020B0604020202020204" pitchFamily="34" charset="0"/>
                          <a:sym typeface="Arial"/>
                        </a:rPr>
                        <a:t>26 ans et plus</a:t>
                      </a:r>
                      <a:endParaRPr sz="1400" b="0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1709,28 € </a:t>
                      </a:r>
                      <a:r>
                        <a:rPr lang="fr-FR" sz="14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(100% Smic) ou </a:t>
                      </a:r>
                      <a:r>
                        <a:rPr lang="fr-FR" sz="14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85% de la rémunération minimale conventionnelle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0486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9387" y="873131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>
                <a:solidFill>
                  <a:srgbClr val="333331"/>
                </a:solidFill>
              </a:rPr>
              <a:t>Parcours expérimenté 3 mois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sp>
        <p:nvSpPr>
          <p:cNvPr id="6" name="Google Shape;782;p68">
            <a:extLst>
              <a:ext uri="{FF2B5EF4-FFF2-40B4-BE49-F238E27FC236}">
                <a16:creationId xmlns:a16="http://schemas.microsoft.com/office/drawing/2014/main" id="{3DE8DBFE-665A-5549-BDDB-2984A64D1AD6}"/>
              </a:ext>
            </a:extLst>
          </p:cNvPr>
          <p:cNvSpPr/>
          <p:nvPr/>
        </p:nvSpPr>
        <p:spPr>
          <a:xfrm>
            <a:off x="806451" y="5051006"/>
            <a:ext cx="5555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E84525"/>
                </a:solidFill>
                <a:latin typeface="Arial"/>
                <a:ea typeface="Arial"/>
                <a:cs typeface="Arial"/>
                <a:sym typeface="Arial"/>
              </a:rPr>
              <a:t>Pour tous : recherche de prise en charge en autonomie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333331"/>
                </a:solidFill>
                <a:latin typeface="Arial"/>
                <a:ea typeface="Arial"/>
                <a:cs typeface="Arial"/>
                <a:sym typeface="Arial"/>
              </a:rPr>
              <a:t>Notamment auprès de votre région de résidence hors Auvergne Rhône-Alpes, Conseils Généraux, communes, financements privés</a:t>
            </a:r>
            <a:endParaRPr sz="1400" dirty="0">
              <a:solidFill>
                <a:srgbClr val="33333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" name="Google Shape;806;p71">
            <a:extLst>
              <a:ext uri="{FF2B5EF4-FFF2-40B4-BE49-F238E27FC236}">
                <a16:creationId xmlns:a16="http://schemas.microsoft.com/office/drawing/2014/main" id="{5DFA1D6B-4088-A7E8-7877-26F0C9C61B38}"/>
              </a:ext>
            </a:extLst>
          </p:cNvPr>
          <p:cNvGraphicFramePr/>
          <p:nvPr/>
        </p:nvGraphicFramePr>
        <p:xfrm>
          <a:off x="895707" y="2421663"/>
          <a:ext cx="5204083" cy="20625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2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RH et Finances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Coordinateur de programme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Responsable Logistique</a:t>
                      </a:r>
                      <a:endParaRPr dirty="0"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1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6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Humanitarian Programme Manager</a:t>
                      </a:r>
                      <a:endParaRPr/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6 688 €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E8EFF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Google Shape;805;p71">
            <a:extLst>
              <a:ext uri="{FF2B5EF4-FFF2-40B4-BE49-F238E27FC236}">
                <a16:creationId xmlns:a16="http://schemas.microsoft.com/office/drawing/2014/main" id="{B4021959-5FCC-90F1-EFA7-2550987DACDF}"/>
              </a:ext>
            </a:extLst>
          </p:cNvPr>
          <p:cNvSpPr txBox="1"/>
          <p:nvPr/>
        </p:nvSpPr>
        <p:spPr>
          <a:xfrm>
            <a:off x="6891600" y="665354"/>
            <a:ext cx="5048609" cy="632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Quelques pistes</a:t>
            </a:r>
            <a:br>
              <a:rPr lang="fr-FR" sz="2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2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Pôle Emploi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(Aide individuelle à la Formation,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etc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dirty="0">
              <a:solidFill>
                <a:srgbClr val="59595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Votre employeur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En utilisant votre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Compte Personnel de Formation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: consultez vos droits sur le site </a:t>
            </a:r>
            <a:r>
              <a:rPr lang="fr-FR" sz="1600" dirty="0" err="1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moncompteformation.fr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puis recherchez la formation (pour vous aider, cette information figure sur notre site internet)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</a:pPr>
            <a:endParaRPr lang="fr-FR"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285750" indent="-285750">
              <a:buClr>
                <a:schemeClr val="lt1"/>
              </a:buClr>
              <a:buSzPts val="1400"/>
              <a:buFont typeface="Arial"/>
              <a:buChar char="•"/>
            </a:pP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Paiement en </a:t>
            </a:r>
            <a:r>
              <a:rPr lang="fr-FR" sz="16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échéances </a:t>
            </a:r>
            <a:r>
              <a:rPr lang="fr-FR" sz="16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pendant la période de formation en centre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endParaRPr lang="fr-FR"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la mesure où la </a:t>
            </a:r>
            <a:r>
              <a:rPr lang="fr-FR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Région</a:t>
            </a:r>
            <a:r>
              <a:rPr lang="fr-FR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Auvergne-Rhône-Alpes participe déjà au financement des Parcours 6 mois, il est inutile de les solliciter pour les Parcours Expérimentés 3 mois.</a:t>
            </a: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D’autres pistes à explorer sur notre site internet </a:t>
            </a:r>
            <a:b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1400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&gt; page Financements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639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902" y="835248"/>
            <a:ext cx="5456722" cy="390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4000" spc="0" dirty="0" err="1">
                <a:solidFill>
                  <a:srgbClr val="333331"/>
                </a:solidFill>
              </a:rPr>
              <a:t>Bachelor</a:t>
            </a:r>
            <a:r>
              <a:rPr lang="fr-FR" sz="4000" spc="0" dirty="0">
                <a:solidFill>
                  <a:srgbClr val="333331"/>
                </a:solidFill>
              </a:rPr>
              <a:t> </a:t>
            </a:r>
            <a:r>
              <a:rPr lang="fr-FR" sz="4000" spc="0" dirty="0" err="1">
                <a:solidFill>
                  <a:srgbClr val="333331"/>
                </a:solidFill>
              </a:rPr>
              <a:t>post-bac</a:t>
            </a:r>
            <a:r>
              <a:rPr lang="fr-FR" sz="4000" spc="0" dirty="0">
                <a:solidFill>
                  <a:srgbClr val="333331"/>
                </a:solidFill>
              </a:rPr>
              <a:t> </a:t>
            </a:r>
            <a:br>
              <a:rPr lang="fr-FR" sz="4000" spc="0" dirty="0">
                <a:solidFill>
                  <a:srgbClr val="333331"/>
                </a:solidFill>
              </a:rPr>
            </a:br>
            <a:r>
              <a:rPr lang="fr-FR" sz="4000" spc="0" dirty="0">
                <a:solidFill>
                  <a:srgbClr val="333331"/>
                </a:solidFill>
              </a:rPr>
              <a:t>en 3 ans</a:t>
            </a:r>
          </a:p>
          <a:p>
            <a:pPr marL="0" indent="0">
              <a:buNone/>
            </a:pPr>
            <a:endParaRPr lang="fr-FR" sz="4000" dirty="0">
              <a:solidFill>
                <a:srgbClr val="33333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891588" y="559581"/>
            <a:ext cx="498236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Quelques pistes</a:t>
            </a:r>
            <a:b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 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Emploi du temps hebdomadaire aménagé sur 4 jours en 1ère et 2e années pour permettre un job étudiant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Fin des cours en 1ère année fin juin et reprise des cours en 2e année début octobre pour permettre un job d’été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Paiement possible en 3 fois ou par mensualités (sur 8 mois)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En 2e année : Bourse Régionale de la Mobilité Internationale de la région Auvergne-Rhône-Alpes (nombre limité)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3e année financée par le Dispositif de l’Apprentissage (prise en charge des frais de scolarité et rémunération)</a:t>
            </a:r>
          </a:p>
          <a:p>
            <a:pPr algn="ctr"/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D’autres pistes à explorer sur notre site internet </a:t>
            </a:r>
            <a:b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bg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&gt; page Financements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bg1"/>
              </a:solidFill>
              <a:latin typeface="Arial" panose="020B0604020202020204" pitchFamily="34" charset="0"/>
              <a:ea typeface="Gotham Book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5798" y="5190691"/>
            <a:ext cx="5555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sz="1400" dirty="0">
                <a:solidFill>
                  <a:srgbClr val="E84525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Pour tous : Recherche de prise en charge en autonomie</a:t>
            </a:r>
          </a:p>
          <a:p>
            <a:pPr fontAlgn="ctr"/>
            <a:r>
              <a:rPr lang="fr-FR" sz="1400" dirty="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Notamment auprès de votre région de résidence hors Auvergne Rhône-Alpes, Conseils Généraux, communes, financements privés</a:t>
            </a:r>
            <a:endParaRPr lang="fr-FR" sz="1400" dirty="0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42B4D4-5A2C-A266-2822-DFAF3B014928}"/>
              </a:ext>
            </a:extLst>
          </p:cNvPr>
          <p:cNvSpPr/>
          <p:nvPr/>
        </p:nvSpPr>
        <p:spPr>
          <a:xfrm>
            <a:off x="2213058" y="6453011"/>
            <a:ext cx="44337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 sz="900">
                <a:solidFill>
                  <a:srgbClr val="333331"/>
                </a:solidFill>
                <a:latin typeface="Arial" panose="020B0604020202020204" pitchFamily="34" charset="0"/>
                <a:ea typeface="Gotham Book" charset="0"/>
                <a:cs typeface="Arial" panose="020B0604020202020204" pitchFamily="34" charset="0"/>
              </a:rPr>
              <a:t>*Tarifs indicatifs susceptibles d’évoluer - Hors frais de sélection et d’inscription</a:t>
            </a:r>
            <a:endParaRPr lang="fr-FR" sz="900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8" name="Google Shape;275;p35">
            <a:extLst>
              <a:ext uri="{FF2B5EF4-FFF2-40B4-BE49-F238E27FC236}">
                <a16:creationId xmlns:a16="http://schemas.microsoft.com/office/drawing/2014/main" id="{D5B2002C-A8F6-F73E-B7A2-C375F879FF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136060"/>
              </p:ext>
            </p:extLst>
          </p:nvPr>
        </p:nvGraphicFramePr>
        <p:xfrm>
          <a:off x="824164" y="2613640"/>
          <a:ext cx="5256197" cy="16307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5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Frais de formation*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1ère année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5 900 €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fr-FR" sz="1400" b="0" i="0" u="none" strike="noStrike" cap="none" baseline="300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année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4 100 €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fr-FR" sz="1400" b="0" i="0" u="none" strike="noStrike" cap="none" baseline="3000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</a:t>
                      </a:r>
                      <a:r>
                        <a:rPr lang="fr-FR" sz="1400" b="0" i="0" u="none" strike="noStrike" cap="none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année</a:t>
                      </a:r>
                      <a:endParaRPr sz="1400" b="0" i="0" u="none" strike="noStrike" cap="none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fr-FR" sz="1400" b="0" i="0" u="none" strike="noStrike" cap="none" dirty="0">
                          <a:solidFill>
                            <a:srgbClr val="33333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Coût pris en charge par le dispositif de l’apprentissage</a:t>
                      </a:r>
                      <a:endParaRPr sz="1400" b="0" i="0" u="none" strike="noStrike" cap="none" dirty="0">
                        <a:solidFill>
                          <a:srgbClr val="33333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44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1751371"/>
            <a:ext cx="9251090" cy="4361935"/>
          </a:xfrm>
        </p:spPr>
        <p:txBody>
          <a:bodyPr>
            <a:normAutofit/>
          </a:bodyPr>
          <a:lstStyle/>
          <a:p>
            <a:r>
              <a:rPr lang="fr-FR" sz="6000" dirty="0">
                <a:solidFill>
                  <a:srgbClr val="E84424"/>
                </a:solidFill>
              </a:rPr>
              <a:t>BIOFORCE : ET APRÈS ?</a:t>
            </a:r>
            <a:endParaRPr lang="fr-FR" sz="6000" b="0" spc="0" dirty="0">
              <a:solidFill>
                <a:srgbClr val="00000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70455" y="1250490"/>
            <a:ext cx="210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736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470455" y="554110"/>
            <a:ext cx="10416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sommaire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9755AAD-67D2-D84D-80E7-F5B48C16609D}"/>
              </a:ext>
            </a:extLst>
          </p:cNvPr>
          <p:cNvSpPr txBox="1">
            <a:spLocks/>
          </p:cNvSpPr>
          <p:nvPr/>
        </p:nvSpPr>
        <p:spPr>
          <a:xfrm>
            <a:off x="1470455" y="4439856"/>
            <a:ext cx="10178750" cy="15049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10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3333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220000"/>
              </a:lnSpc>
            </a:pPr>
            <a:r>
              <a:rPr lang="fr-FR" sz="2800" dirty="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 APPROCHE PEDAGOGIQUE ORIGINALE</a:t>
            </a:r>
          </a:p>
          <a:p>
            <a:pPr algn="l">
              <a:lnSpc>
                <a:spcPct val="220000"/>
              </a:lnSpc>
            </a:pPr>
            <a:r>
              <a:rPr lang="fr-FR" sz="2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TROIS PILIERS POUR CONSTRUIRE SON ENGAGEMENT</a:t>
            </a:r>
          </a:p>
          <a:p>
            <a:pPr algn="l">
              <a:lnSpc>
                <a:spcPct val="220000"/>
              </a:lnSpc>
            </a:pPr>
            <a:r>
              <a:rPr lang="fr-FR" sz="2800" dirty="0">
                <a:solidFill>
                  <a:srgbClr val="33333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BIOFORCE, ET APRÈS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900" dirty="0">
              <a:solidFill>
                <a:srgbClr val="3333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13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900" y="365125"/>
            <a:ext cx="5656579" cy="1325563"/>
          </a:xfrm>
        </p:spPr>
        <p:txBody>
          <a:bodyPr>
            <a:normAutofit/>
          </a:bodyPr>
          <a:lstStyle/>
          <a:p>
            <a:r>
              <a:rPr lang="fr-FR" sz="4400">
                <a:solidFill>
                  <a:srgbClr val="E84424"/>
                </a:solidFill>
              </a:rPr>
              <a:t>Ils sont en mission </a:t>
            </a:r>
            <a:br>
              <a:rPr lang="fr-FR">
                <a:solidFill>
                  <a:srgbClr val="E84424"/>
                </a:solidFill>
              </a:rPr>
            </a:br>
            <a:r>
              <a:rPr lang="fr-FR" sz="3200">
                <a:solidFill>
                  <a:srgbClr val="E84424"/>
                </a:solidFill>
              </a:rPr>
              <a:t>après leur formation métier</a:t>
            </a:r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833384" y="2781717"/>
            <a:ext cx="4919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Lieu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Partout dans le monde (en cas de stage : des restrictions peuvent s’appliquer en fonction de votre lieu de formation)</a:t>
            </a:r>
          </a:p>
          <a:p>
            <a:endParaRPr lang="fr-FR">
              <a:solidFill>
                <a:schemeClr val="bg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r>
              <a:rPr lang="fr-FR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Dispositifs d’appui dans la recherche de mission  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Accompagnement de l’employeur (tuteur, manager, etc.) et de </a:t>
            </a:r>
            <a:r>
              <a:rPr lang="fr-FR" err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Bioforce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(appui pédagogique, outils, appui des chargés d’orientation professionnelle).</a:t>
            </a:r>
          </a:p>
          <a:p>
            <a:b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Sites d’offres d’emploi </a:t>
            </a:r>
            <a:r>
              <a:rPr lang="fr-FR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Coordination Sud et Relief Web.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611" y="1959201"/>
            <a:ext cx="555508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fr-FR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86% </a:t>
            </a:r>
            <a:r>
              <a:rPr lang="fr-FR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nos élèves de plus de 22 ans qui ont suivi une </a:t>
            </a:r>
            <a:r>
              <a:rPr lang="fr-FR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métier </a:t>
            </a:r>
            <a:r>
              <a:rPr lang="fr-FR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mission </a:t>
            </a:r>
            <a:r>
              <a:rPr lang="fr-FR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les 12 mois après leur période de formation</a:t>
            </a:r>
          </a:p>
          <a:p>
            <a:pPr fontAlgn="ctr"/>
            <a:endParaRPr lang="fr-FR" b="1">
              <a:solidFill>
                <a:srgbClr val="333331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Statut </a:t>
            </a: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Volontaire (indemnisé) ou salarié, selon le profil de l’élève et l’organisation d’accueil. </a:t>
            </a:r>
          </a:p>
          <a:p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Un statut de stagiaire indemnisé est également possible sous certaines conditions (prise en charge de la couverture sociale, lieu de stage, etc.)</a:t>
            </a:r>
          </a:p>
          <a:p>
            <a:b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</a:br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Structure d’accueil </a:t>
            </a: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Tout type d’organisation locale, nationale, internationale ayant une action à caractère humanitaire.</a:t>
            </a:r>
          </a:p>
          <a:p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 </a:t>
            </a:r>
          </a:p>
          <a:p>
            <a:r>
              <a:rPr lang="fr-FR" b="1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Durée</a:t>
            </a:r>
            <a:r>
              <a:rPr lang="fr-FR">
                <a:solidFill>
                  <a:srgbClr val="33333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6 mois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82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AC191AFA-8253-1D4A-A3B1-B4488948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78" y="601180"/>
            <a:ext cx="5456722" cy="704369"/>
          </a:xfrm>
        </p:spPr>
        <p:txBody>
          <a:bodyPr>
            <a:noAutofit/>
          </a:bodyPr>
          <a:lstStyle/>
          <a:p>
            <a:pPr algn="l"/>
            <a:r>
              <a:rPr lang="fr-FR" sz="44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sont en emploi</a:t>
            </a:r>
            <a:br>
              <a:rPr lang="fr-FR" sz="40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leur formation initiale</a:t>
            </a:r>
            <a:endParaRPr lang="fr-FR" sz="4000" b="1">
              <a:solidFill>
                <a:srgbClr val="E844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27AF576-AC60-1E47-9EBF-15061828C88A}"/>
              </a:ext>
            </a:extLst>
          </p:cNvPr>
          <p:cNvSpPr txBox="1">
            <a:spLocks/>
          </p:cNvSpPr>
          <p:nvPr/>
        </p:nvSpPr>
        <p:spPr>
          <a:xfrm>
            <a:off x="639278" y="2428239"/>
            <a:ext cx="5438454" cy="1612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79% </a:t>
            </a:r>
            <a:r>
              <a:rPr lang="fr-FR" sz="200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diplômés de la formation post-bac </a:t>
            </a:r>
            <a:r>
              <a:rPr lang="fr-FR" sz="20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Responsable de l’Environnement de Travail et de la Logistique Humanitaire </a:t>
            </a:r>
            <a:r>
              <a:rPr lang="fr-FR" sz="2000">
                <a:solidFill>
                  <a:srgbClr val="00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en poste ou en poursuite d’études 3 mois après leur fin de formation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67"/>
          <a:stretch/>
        </p:blipFill>
        <p:spPr>
          <a:xfrm>
            <a:off x="6453204" y="0"/>
            <a:ext cx="5880563" cy="688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76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290" y="-12700"/>
            <a:ext cx="12530294" cy="704829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48300" y="4113546"/>
            <a:ext cx="1517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617561" y="3126224"/>
            <a:ext cx="169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spc="-300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1 %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882728" y="2592724"/>
            <a:ext cx="1595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27 %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048177" y="3908007"/>
            <a:ext cx="227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840839" y="3252285"/>
            <a:ext cx="107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E845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3" name="Ellipse 2"/>
          <p:cNvSpPr/>
          <p:nvPr/>
        </p:nvSpPr>
        <p:spPr>
          <a:xfrm>
            <a:off x="2257727" y="3693546"/>
            <a:ext cx="170912" cy="170912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7039991" y="3068068"/>
            <a:ext cx="170912" cy="170912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8846699" y="2959407"/>
            <a:ext cx="135683" cy="135683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448300" y="2403792"/>
            <a:ext cx="474557" cy="474557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563084" y="3466570"/>
            <a:ext cx="719545" cy="719545"/>
          </a:xfrm>
          <a:prstGeom prst="ellipse">
            <a:avLst/>
          </a:prstGeom>
          <a:solidFill>
            <a:srgbClr val="E84525"/>
          </a:solidFill>
          <a:ln>
            <a:solidFill>
              <a:srgbClr val="E84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894857"/>
            <a:ext cx="5448300" cy="70930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343411" y="611478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spc="-150">
                <a:solidFill>
                  <a:srgbClr val="3333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sont-ils en mission ?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-342290" y="894857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314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327836" y="653798"/>
            <a:ext cx="6199963" cy="519278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64"/>
          <p:cNvCxnSpPr/>
          <p:nvPr/>
        </p:nvCxnSpPr>
        <p:spPr>
          <a:xfrm>
            <a:off x="-14453" y="653798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723900" y="365125"/>
            <a:ext cx="757082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spc="-15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emploient nos élèves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825660" y="1290647"/>
            <a:ext cx="10958934" cy="5247494"/>
            <a:chOff x="1209675" y="1245380"/>
            <a:chExt cx="10958934" cy="5247494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56F57005-2937-624D-922F-39195F41F80E}"/>
                </a:ext>
              </a:extLst>
            </p:cNvPr>
            <p:cNvGrpSpPr/>
            <p:nvPr/>
          </p:nvGrpSpPr>
          <p:grpSpPr>
            <a:xfrm>
              <a:off x="1209675" y="1245380"/>
              <a:ext cx="10958934" cy="5247494"/>
              <a:chOff x="1209675" y="1245380"/>
              <a:chExt cx="10958934" cy="5247494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1209675" y="1462087"/>
                <a:ext cx="7030397" cy="5030787"/>
              </a:xfrm>
              <a:prstGeom prst="rect">
                <a:avLst/>
              </a:prstGeom>
              <a:solidFill>
                <a:srgbClr val="E84525"/>
              </a:solidFill>
              <a:ln w="3175">
                <a:solidFill>
                  <a:srgbClr val="E84525">
                    <a:alpha val="21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1517073" y="1816903"/>
                <a:ext cx="1771057" cy="853830"/>
                <a:chOff x="971600" y="1580356"/>
                <a:chExt cx="1728192" cy="833165"/>
              </a:xfrm>
            </p:grpSpPr>
            <p:sp>
              <p:nvSpPr>
                <p:cNvPr id="17" name="Rectangle 16"/>
                <p:cNvSpPr/>
                <p:nvPr/>
              </p:nvSpPr>
              <p:spPr>
                <a:xfrm>
                  <a:off x="971600" y="1580356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8" name="Picture 68" descr="MSF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15765" y="1692138"/>
                  <a:ext cx="1439862" cy="6096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" name="Groupe 22"/>
              <p:cNvGrpSpPr/>
              <p:nvPr/>
            </p:nvGrpSpPr>
            <p:grpSpPr>
              <a:xfrm>
                <a:off x="8697018" y="1887843"/>
                <a:ext cx="1383272" cy="666878"/>
                <a:chOff x="5292080" y="1273822"/>
                <a:chExt cx="1728192" cy="833165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5292080" y="1273822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5" name="Image 26" descr="MDM copie.gif"/>
                <p:cNvPicPr>
                  <a:picLocks noChangeAspect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812690" y="1352229"/>
                  <a:ext cx="675071" cy="6763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6" name="Groupe 25"/>
              <p:cNvGrpSpPr/>
              <p:nvPr/>
            </p:nvGrpSpPr>
            <p:grpSpPr>
              <a:xfrm>
                <a:off x="3848187" y="2986109"/>
                <a:ext cx="1771057" cy="853830"/>
                <a:chOff x="971600" y="2603225"/>
                <a:chExt cx="1728192" cy="833165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971600" y="2603225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42" descr="U:\DIR\marie.p\IMAGES\Logos\PARTENAIRES\Solidarités\logo-solidarites-international-horizontal.gif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043757" y="2798482"/>
                  <a:ext cx="1584027" cy="4865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0" name="Groupe 29"/>
              <p:cNvGrpSpPr/>
              <p:nvPr/>
            </p:nvGrpSpPr>
            <p:grpSpPr>
              <a:xfrm>
                <a:off x="3841237" y="1816903"/>
                <a:ext cx="1771057" cy="853830"/>
                <a:chOff x="3131840" y="4339233"/>
                <a:chExt cx="1728192" cy="833165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3131840" y="4339233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2" name="Picture 3" descr="U:\DIR\marie.p\IMAGES\Logos\PARTENAIRES\CROIX-ROUGE FRSE\logo-crf.gif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184044" y="4450578"/>
                  <a:ext cx="1531823" cy="6462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45" name="Groupe 44"/>
              <p:cNvGrpSpPr/>
              <p:nvPr/>
            </p:nvGrpSpPr>
            <p:grpSpPr>
              <a:xfrm>
                <a:off x="8697018" y="2755449"/>
                <a:ext cx="1383272" cy="666878"/>
                <a:chOff x="5292080" y="2307803"/>
                <a:chExt cx="1728192" cy="833165"/>
              </a:xfrm>
            </p:grpSpPr>
            <p:sp>
              <p:nvSpPr>
                <p:cNvPr id="46" name="Rectangle 45"/>
                <p:cNvSpPr/>
                <p:nvPr/>
              </p:nvSpPr>
              <p:spPr>
                <a:xfrm>
                  <a:off x="5292080" y="2307803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7" name="Picture 4" descr="U:\DIR\marie.p\IMAGES\Logos\PARTENAIRES\TRIANGLE GH\1-LOGO TRIANGLE[OK]NOIR-72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5824590" y="2389700"/>
                  <a:ext cx="663171" cy="6858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9" name="ZoneTexte 48"/>
              <p:cNvSpPr txBox="1"/>
              <p:nvPr/>
            </p:nvSpPr>
            <p:spPr>
              <a:xfrm>
                <a:off x="1515817" y="2661727"/>
                <a:ext cx="216581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</a:rPr>
                  <a:t>SUISSE – BELGIQUE - FRANCE</a:t>
                </a: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6165133" y="4146529"/>
                <a:ext cx="1760879" cy="898527"/>
                <a:chOff x="1944297" y="4191125"/>
                <a:chExt cx="2199955" cy="1122576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1944297" y="4191125"/>
                  <a:ext cx="2199955" cy="11225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2" name="Image 5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6258" y="4490105"/>
                  <a:ext cx="1744984" cy="558395"/>
                </a:xfrm>
                <a:prstGeom prst="rect">
                  <a:avLst/>
                </a:prstGeom>
              </p:spPr>
            </p:pic>
          </p:grpSp>
          <p:grpSp>
            <p:nvGrpSpPr>
              <p:cNvPr id="93" name="Groupe 92"/>
              <p:cNvGrpSpPr/>
              <p:nvPr/>
            </p:nvGrpSpPr>
            <p:grpSpPr>
              <a:xfrm>
                <a:off x="8720033" y="4499346"/>
                <a:ext cx="1383272" cy="666878"/>
                <a:chOff x="9833966" y="5544228"/>
                <a:chExt cx="1771057" cy="853830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9833966" y="5544228"/>
                  <a:ext cx="1771057" cy="8538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5" name="Image 54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8021" y="5635891"/>
                  <a:ext cx="670503" cy="670503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e 4"/>
              <p:cNvGrpSpPr/>
              <p:nvPr/>
            </p:nvGrpSpPr>
            <p:grpSpPr>
              <a:xfrm>
                <a:off x="6165401" y="1812095"/>
                <a:ext cx="1771057" cy="863446"/>
                <a:chOff x="7169671" y="3459556"/>
                <a:chExt cx="1728192" cy="842548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7169671" y="3459556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6" name="Image 55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2103" y="3481478"/>
                  <a:ext cx="1277913" cy="820626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e 91"/>
              <p:cNvGrpSpPr/>
              <p:nvPr/>
            </p:nvGrpSpPr>
            <p:grpSpPr>
              <a:xfrm>
                <a:off x="8699181" y="3625611"/>
                <a:ext cx="1383272" cy="666878"/>
                <a:chOff x="9833966" y="4479315"/>
                <a:chExt cx="1771057" cy="853830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9833966" y="4479315"/>
                  <a:ext cx="1771057" cy="8538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7" name="Espace réservé du contenu 51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500" y="4673480"/>
                  <a:ext cx="1579127" cy="496184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e 3"/>
              <p:cNvGrpSpPr/>
              <p:nvPr/>
            </p:nvGrpSpPr>
            <p:grpSpPr>
              <a:xfrm>
                <a:off x="1515817" y="4164803"/>
                <a:ext cx="1771057" cy="853830"/>
                <a:chOff x="9833967" y="3481778"/>
                <a:chExt cx="1728192" cy="833165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9833967" y="3481778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8" name="Image 57"/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399" b="32249"/>
                <a:stretch/>
              </p:blipFill>
              <p:spPr>
                <a:xfrm>
                  <a:off x="9878063" y="3709366"/>
                  <a:ext cx="1627091" cy="468014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e 88"/>
              <p:cNvGrpSpPr/>
              <p:nvPr/>
            </p:nvGrpSpPr>
            <p:grpSpPr>
              <a:xfrm>
                <a:off x="10347603" y="3625611"/>
                <a:ext cx="1383272" cy="666878"/>
                <a:chOff x="7169671" y="1530722"/>
                <a:chExt cx="1477946" cy="712521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7169671" y="1530722"/>
                  <a:ext cx="1477946" cy="712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9" name="Image 58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41679" y="1729145"/>
                  <a:ext cx="1359600" cy="234784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e 89"/>
              <p:cNvGrpSpPr/>
              <p:nvPr/>
            </p:nvGrpSpPr>
            <p:grpSpPr>
              <a:xfrm>
                <a:off x="3839344" y="4164803"/>
                <a:ext cx="1771057" cy="853830"/>
                <a:chOff x="7141388" y="3573580"/>
                <a:chExt cx="1477946" cy="712521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7141388" y="3573580"/>
                  <a:ext cx="1477946" cy="7125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0" name="Image 59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06813" y="3589651"/>
                  <a:ext cx="1239513" cy="696449"/>
                </a:xfrm>
                <a:prstGeom prst="rect">
                  <a:avLst/>
                </a:prstGeom>
              </p:spPr>
            </p:pic>
          </p:grpSp>
          <p:grpSp>
            <p:nvGrpSpPr>
              <p:cNvPr id="9" name="Groupe 8"/>
              <p:cNvGrpSpPr/>
              <p:nvPr/>
            </p:nvGrpSpPr>
            <p:grpSpPr>
              <a:xfrm>
                <a:off x="1515817" y="2986109"/>
                <a:ext cx="1771057" cy="853830"/>
                <a:chOff x="7134019" y="4499979"/>
                <a:chExt cx="1728192" cy="833165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7134019" y="4499979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8" name="Image 7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50070" y="4585649"/>
                  <a:ext cx="562874" cy="661824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e 60"/>
              <p:cNvGrpSpPr/>
              <p:nvPr/>
            </p:nvGrpSpPr>
            <p:grpSpPr>
              <a:xfrm>
                <a:off x="10347603" y="1887842"/>
                <a:ext cx="1383272" cy="666878"/>
                <a:chOff x="7134019" y="2404508"/>
                <a:chExt cx="1728192" cy="833165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7134019" y="2404508"/>
                  <a:ext cx="1728192" cy="8331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0" name="Image 9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89765" y="2493137"/>
                  <a:ext cx="1431438" cy="631028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58AA8799-5C28-D044-BDE2-5EF568907940}"/>
                  </a:ext>
                </a:extLst>
              </p:cNvPr>
              <p:cNvGrpSpPr/>
              <p:nvPr/>
            </p:nvGrpSpPr>
            <p:grpSpPr>
              <a:xfrm>
                <a:off x="8720829" y="5314603"/>
                <a:ext cx="1363564" cy="657377"/>
                <a:chOff x="8806586" y="4085923"/>
                <a:chExt cx="1363564" cy="657377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8806586" y="4085923"/>
                  <a:ext cx="1363564" cy="65737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2" name="Image 6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29659" y="4206226"/>
                  <a:ext cx="1216666" cy="468416"/>
                </a:xfrm>
                <a:prstGeom prst="rect">
                  <a:avLst/>
                </a:prstGeom>
              </p:spPr>
            </p:pic>
          </p:grpSp>
          <p:sp>
            <p:nvSpPr>
              <p:cNvPr id="91" name="Rectangle 90"/>
              <p:cNvSpPr/>
              <p:nvPr/>
            </p:nvSpPr>
            <p:spPr>
              <a:xfrm>
                <a:off x="6858485" y="1245380"/>
                <a:ext cx="1916011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fr-FR" sz="1050">
                    <a:solidFill>
                      <a:srgbClr val="E84525"/>
                    </a:solidFill>
                    <a:latin typeface="Arial" panose="020B0604020202020204" pitchFamily="34" charset="0"/>
                    <a:ea typeface="Gotham Book" charset="0"/>
                    <a:cs typeface="Arial" panose="020B0604020202020204" pitchFamily="34" charset="0"/>
                  </a:rPr>
                  <a:t>Top employeurs 2021</a:t>
                </a:r>
                <a:endParaRPr lang="fr-FR" sz="1050">
                  <a:solidFill>
                    <a:srgbClr val="E84525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10252598" y="4478506"/>
                <a:ext cx="1916011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ctr"/>
                <a:r>
                  <a:rPr lang="fr-FR" sz="1100">
                    <a:solidFill>
                      <a:srgbClr val="333331"/>
                    </a:solidFill>
                    <a:latin typeface="Arial" panose="020B0604020202020204" pitchFamily="34" charset="0"/>
                    <a:ea typeface="Gotham Book" charset="0"/>
                    <a:cs typeface="Arial" panose="020B0604020202020204" pitchFamily="34" charset="0"/>
                  </a:rPr>
                  <a:t>Et bien d’autres…</a:t>
                </a:r>
                <a:endParaRPr lang="fr-FR" sz="1100">
                  <a:solidFill>
                    <a:srgbClr val="333331"/>
                  </a:solidFill>
                  <a:latin typeface="Arial" panose="020B0604020202020204" pitchFamily="34" charset="0"/>
                  <a:ea typeface="Roboto" pitchFamily="2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A9846435-4F39-CC45-B6AA-03A6F8E55D8C}"/>
                  </a:ext>
                </a:extLst>
              </p:cNvPr>
              <p:cNvGrpSpPr/>
              <p:nvPr/>
            </p:nvGrpSpPr>
            <p:grpSpPr>
              <a:xfrm>
                <a:off x="6164962" y="2986108"/>
                <a:ext cx="1771057" cy="853830"/>
                <a:chOff x="6209762" y="2941443"/>
                <a:chExt cx="1771057" cy="853830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C77C576-D5CF-4742-8C81-57BDEA80B520}"/>
                    </a:ext>
                  </a:extLst>
                </p:cNvPr>
                <p:cNvSpPr/>
                <p:nvPr/>
              </p:nvSpPr>
              <p:spPr>
                <a:xfrm>
                  <a:off x="6209762" y="2941443"/>
                  <a:ext cx="1771057" cy="8538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5" name="Image 14" descr="Une image contenant texte, clipart&#10;&#10;Description générée automatiquement">
                  <a:extLst>
                    <a:ext uri="{FF2B5EF4-FFF2-40B4-BE49-F238E27FC236}">
                      <a16:creationId xmlns:a16="http://schemas.microsoft.com/office/drawing/2014/main" id="{08E3B531-D939-2247-B782-12364A0284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2020" y="3123957"/>
                  <a:ext cx="1386539" cy="525879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B87C8B46-1977-C646-A324-BBD3FEB6E4C8}"/>
                  </a:ext>
                </a:extLst>
              </p:cNvPr>
              <p:cNvGrpSpPr/>
              <p:nvPr/>
            </p:nvGrpSpPr>
            <p:grpSpPr>
              <a:xfrm>
                <a:off x="10318094" y="2682874"/>
                <a:ext cx="1413218" cy="681315"/>
                <a:chOff x="10911046" y="4106156"/>
                <a:chExt cx="1413218" cy="681315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B9736C5-195B-3F43-A19A-1E26D59899D9}"/>
                    </a:ext>
                  </a:extLst>
                </p:cNvPr>
                <p:cNvSpPr/>
                <p:nvPr/>
              </p:nvSpPr>
              <p:spPr>
                <a:xfrm>
                  <a:off x="10911046" y="4106156"/>
                  <a:ext cx="1413218" cy="6813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028503F4-E0AB-3045-835B-17A44BA6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44203" y="4315146"/>
                  <a:ext cx="583689" cy="333676"/>
                </a:xfrm>
                <a:prstGeom prst="rect">
                  <a:avLst/>
                </a:prstGeom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4C656CA4-CD55-584D-831D-AB687A0999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096" t="1586" r="23756" b="41093"/>
                <a:stretch/>
              </p:blipFill>
              <p:spPr>
                <a:xfrm>
                  <a:off x="11130188" y="4262571"/>
                  <a:ext cx="422188" cy="438827"/>
                </a:xfrm>
                <a:prstGeom prst="rect">
                  <a:avLst/>
                </a:prstGeom>
              </p:spPr>
            </p:pic>
          </p:grpSp>
        </p:grpSp>
        <p:sp>
          <p:nvSpPr>
            <p:cNvPr id="63" name="Rectangle 62"/>
            <p:cNvSpPr/>
            <p:nvPr/>
          </p:nvSpPr>
          <p:spPr>
            <a:xfrm>
              <a:off x="1509202" y="5314603"/>
              <a:ext cx="1771057" cy="853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6" name="Picture 2" descr="Fichier:Logo SavetheChildren.png — Wikipédia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4718" y="5531667"/>
              <a:ext cx="1733254" cy="448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5731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2959303"/>
            <a:ext cx="9501470" cy="323979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fr-FR" err="1">
                <a:solidFill>
                  <a:srgbClr val="333331"/>
                </a:solidFill>
              </a:rPr>
              <a:t>www.bioforce.org</a:t>
            </a:r>
            <a:br>
              <a:rPr lang="fr-FR">
                <a:solidFill>
                  <a:srgbClr val="333331"/>
                </a:solidFill>
              </a:rPr>
            </a:br>
            <a:r>
              <a:rPr lang="fr-FR" err="1">
                <a:solidFill>
                  <a:srgbClr val="333331"/>
                </a:solidFill>
              </a:rPr>
              <a:t>infoeurope@bioforce.org</a:t>
            </a:r>
            <a:br>
              <a:rPr lang="fr-FR" sz="2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fr-FR" sz="2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fr-FR" sz="270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fr-FR" sz="1300" b="0" spc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70455" y="1269423"/>
            <a:ext cx="10309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d’informations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F0B32B-A23B-6041-9C8B-E35B582B6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84" y="5779932"/>
            <a:ext cx="699064" cy="6990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212999-8672-4745-A853-4C7421DCA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561" y="5779932"/>
            <a:ext cx="718591" cy="6990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C198EE-3425-3640-9344-FABA47376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814" y="5805430"/>
            <a:ext cx="821863" cy="6684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0E5C7E1-11B0-B545-BE52-E2F7BEDF7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709" y="5797486"/>
            <a:ext cx="689658" cy="6896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ADF0FB-E4E3-EA4D-8A99-1650E5C12E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613" y="5781198"/>
            <a:ext cx="718591" cy="7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22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ECB221-8102-1C45-8271-7C347D04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455" y="1841580"/>
            <a:ext cx="8212164" cy="4361935"/>
          </a:xfrm>
        </p:spPr>
        <p:txBody>
          <a:bodyPr>
            <a:noAutofit/>
          </a:bodyPr>
          <a:lstStyle/>
          <a:p>
            <a:r>
              <a:rPr lang="fr-FR" sz="6000" dirty="0">
                <a:solidFill>
                  <a:srgbClr val="E84424"/>
                </a:solidFill>
              </a:rPr>
              <a:t>UNE APPROCHE PÉDAGOGIQUE ORIGINALE</a:t>
            </a:r>
            <a:endParaRPr lang="fr-FR" sz="6000" b="0" spc="0" dirty="0">
              <a:solidFill>
                <a:srgbClr val="000002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20143" y="641252"/>
            <a:ext cx="21032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0" b="1" dirty="0">
                <a:solidFill>
                  <a:srgbClr val="E84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78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7411"/>
          <a:stretch/>
        </p:blipFill>
        <p:spPr>
          <a:xfrm>
            <a:off x="-40340" y="-81644"/>
            <a:ext cx="12252512" cy="70212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F80E7B-B02D-E461-97F3-3B23CEC14DC1}"/>
              </a:ext>
            </a:extLst>
          </p:cNvPr>
          <p:cNvSpPr/>
          <p:nvPr/>
        </p:nvSpPr>
        <p:spPr>
          <a:xfrm>
            <a:off x="726141" y="1969990"/>
            <a:ext cx="5056094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pc="-30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70538" y="1371231"/>
            <a:ext cx="111023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ts val="4900"/>
              </a:lnSpc>
            </a:pPr>
            <a:r>
              <a:rPr lang="fr-FR" sz="4800" b="0">
                <a:solidFill>
                  <a:schemeClr val="bg1"/>
                </a:solidFill>
              </a:rPr>
              <a:t>FORMER DES </a:t>
            </a:r>
          </a:p>
          <a:p>
            <a:pPr>
              <a:lnSpc>
                <a:spcPts val="4900"/>
              </a:lnSpc>
            </a:pPr>
            <a:r>
              <a:rPr lang="fr-FR" sz="4800" b="0">
                <a:solidFill>
                  <a:schemeClr val="bg1"/>
                </a:solidFill>
              </a:rPr>
              <a:t>PROFESSIONNELS </a:t>
            </a:r>
            <a:br>
              <a:rPr lang="fr-FR" sz="4800"/>
            </a:br>
            <a:r>
              <a:rPr lang="fr-FR" sz="4800">
                <a:solidFill>
                  <a:srgbClr val="E84525"/>
                </a:solidFill>
              </a:rPr>
              <a:t>IMMÉDIATEMENT</a:t>
            </a:r>
            <a:r>
              <a:rPr lang="fr-FR" sz="4800">
                <a:solidFill>
                  <a:schemeClr val="bg1"/>
                </a:solidFill>
              </a:rPr>
              <a:t> </a:t>
            </a:r>
          </a:p>
          <a:p>
            <a:pPr>
              <a:lnSpc>
                <a:spcPts val="4900"/>
              </a:lnSpc>
            </a:pPr>
            <a:r>
              <a:rPr lang="fr-FR" sz="4800">
                <a:solidFill>
                  <a:schemeClr val="bg1"/>
                </a:solidFill>
              </a:rPr>
              <a:t>OPÉRATIONNELS</a:t>
            </a:r>
          </a:p>
        </p:txBody>
      </p:sp>
    </p:spTree>
    <p:extLst>
      <p:ext uri="{BB962C8B-B14F-4D97-AF65-F5344CB8AC3E}">
        <p14:creationId xmlns:p14="http://schemas.microsoft.com/office/powerpoint/2010/main" val="5413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32658"/>
            <a:ext cx="12204090" cy="6906986"/>
          </a:xfrm>
          <a:prstGeom prst="rect">
            <a:avLst/>
          </a:prstGeom>
          <a:solidFill>
            <a:srgbClr val="E8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6163390"/>
            <a:ext cx="1692621" cy="60378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3" b="4367"/>
          <a:stretch/>
        </p:blipFill>
        <p:spPr>
          <a:xfrm>
            <a:off x="0" y="-16329"/>
            <a:ext cx="5635765" cy="68906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F285728-83C3-985A-44C6-A29ECA400AB4}"/>
              </a:ext>
            </a:extLst>
          </p:cNvPr>
          <p:cNvSpPr/>
          <p:nvPr/>
        </p:nvSpPr>
        <p:spPr>
          <a:xfrm>
            <a:off x="6013450" y="1771650"/>
            <a:ext cx="5397500" cy="717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958073" y="2502869"/>
            <a:ext cx="5923709" cy="1325563"/>
          </a:xfrm>
        </p:spPr>
        <p:txBody>
          <a:bodyPr>
            <a:noAutofit/>
          </a:bodyPr>
          <a:lstStyle/>
          <a:p>
            <a:r>
              <a:rPr lang="fr-FR" sz="4800" spc="-300">
                <a:solidFill>
                  <a:srgbClr val="E84525"/>
                </a:solidFill>
              </a:rPr>
              <a:t>CONSTRUIRE AVEC</a:t>
            </a:r>
            <a:r>
              <a:rPr lang="fr-FR" sz="4800" b="0" spc="-300">
                <a:solidFill>
                  <a:srgbClr val="E84525"/>
                </a:solidFill>
              </a:rPr>
              <a:t> </a:t>
            </a:r>
            <a:r>
              <a:rPr lang="fr-FR" sz="4800" b="0" spc="-300">
                <a:solidFill>
                  <a:schemeClr val="bg1"/>
                </a:solidFill>
              </a:rPr>
              <a:t>LE SECTEUR PROFESSIONNEL HUMANITAIRE</a:t>
            </a:r>
          </a:p>
        </p:txBody>
      </p:sp>
    </p:spTree>
    <p:extLst>
      <p:ext uri="{BB962C8B-B14F-4D97-AF65-F5344CB8AC3E}">
        <p14:creationId xmlns:p14="http://schemas.microsoft.com/office/powerpoint/2010/main" val="23206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9A7876DB-636C-4BA6-126E-5AE69FEF5F6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21" y="6163390"/>
            <a:ext cx="1692621" cy="6037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27C806-B04D-8EBA-AC81-B7B6555E1A27}"/>
              </a:ext>
            </a:extLst>
          </p:cNvPr>
          <p:cNvSpPr/>
          <p:nvPr/>
        </p:nvSpPr>
        <p:spPr>
          <a:xfrm>
            <a:off x="5962651" y="4973637"/>
            <a:ext cx="3517899" cy="643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5962651" y="4973637"/>
            <a:ext cx="4324349" cy="1363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50">
                <a:solidFill>
                  <a:srgbClr val="E8432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4800" spc="0">
                <a:solidFill>
                  <a:srgbClr val="E84525"/>
                </a:solidFill>
              </a:rPr>
              <a:t>PRÉPARER </a:t>
            </a:r>
            <a:br>
              <a:rPr lang="fr-FR" sz="4800" spc="0">
                <a:solidFill>
                  <a:schemeClr val="bg1"/>
                </a:solidFill>
              </a:rPr>
            </a:br>
            <a:r>
              <a:rPr lang="fr-FR" sz="4800" b="0" spc="0">
                <a:solidFill>
                  <a:schemeClr val="bg1"/>
                </a:solidFill>
              </a:rPr>
              <a:t>AU TERRAIN</a:t>
            </a:r>
          </a:p>
        </p:txBody>
      </p:sp>
    </p:spTree>
    <p:extLst>
      <p:ext uri="{BB962C8B-B14F-4D97-AF65-F5344CB8AC3E}">
        <p14:creationId xmlns:p14="http://schemas.microsoft.com/office/powerpoint/2010/main" val="15789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9301" y="2076449"/>
            <a:ext cx="5456722" cy="4100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Une pédagogie par objectif de compétence métier, alliant :</a:t>
            </a: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apports </a:t>
            </a:r>
            <a:r>
              <a:rPr lang="fr-FR" sz="2800" b="0" spc="0" dirty="0">
                <a:solidFill>
                  <a:srgbClr val="E84525"/>
                </a:solidFill>
              </a:rPr>
              <a:t>théoriques</a:t>
            </a:r>
            <a:r>
              <a:rPr lang="fr-FR" sz="2800" b="0" spc="0" dirty="0">
                <a:solidFill>
                  <a:srgbClr val="333331"/>
                </a:solidFill>
              </a:rPr>
              <a:t> (</a:t>
            </a:r>
            <a:r>
              <a:rPr lang="fr-FR" sz="2800" b="0" spc="0" dirty="0">
                <a:solidFill>
                  <a:srgbClr val="E84525"/>
                </a:solidFill>
              </a:rPr>
              <a:t>30%</a:t>
            </a:r>
            <a:r>
              <a:rPr lang="fr-FR" sz="2800" b="0" spc="0" dirty="0">
                <a:solidFill>
                  <a:srgbClr val="333331"/>
                </a:solidFill>
              </a:rPr>
              <a:t>) </a:t>
            </a: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et </a:t>
            </a:r>
            <a:r>
              <a:rPr lang="fr-FR" sz="2800" b="0" spc="0" dirty="0">
                <a:solidFill>
                  <a:srgbClr val="E84525"/>
                </a:solidFill>
              </a:rPr>
              <a:t>mise en pratique </a:t>
            </a:r>
            <a:r>
              <a:rPr lang="fr-FR" sz="2800" b="0" spc="0" dirty="0">
                <a:solidFill>
                  <a:srgbClr val="333331"/>
                </a:solidFill>
              </a:rPr>
              <a:t>(</a:t>
            </a:r>
            <a:r>
              <a:rPr lang="fr-FR" sz="2800" b="0" spc="0" dirty="0">
                <a:solidFill>
                  <a:srgbClr val="E84525"/>
                </a:solidFill>
              </a:rPr>
              <a:t>70%</a:t>
            </a:r>
            <a:r>
              <a:rPr lang="fr-FR" sz="2800" b="0" spc="0" dirty="0">
                <a:solidFill>
                  <a:srgbClr val="333331"/>
                </a:solidFill>
              </a:rPr>
              <a:t>)</a:t>
            </a:r>
          </a:p>
          <a:p>
            <a:pPr marL="0" indent="0">
              <a:buNone/>
            </a:pPr>
            <a:endParaRPr lang="fr-FR" sz="2800" b="0" spc="0" dirty="0">
              <a:solidFill>
                <a:srgbClr val="333331"/>
              </a:solidFill>
            </a:endParaRPr>
          </a:p>
          <a:p>
            <a:pPr marL="0" indent="0">
              <a:buNone/>
            </a:pPr>
            <a:r>
              <a:rPr lang="fr-FR" sz="2800" b="0" spc="0" dirty="0">
                <a:solidFill>
                  <a:srgbClr val="333331"/>
                </a:solidFill>
              </a:rPr>
              <a:t>Un apprentissage avec des équipements utilisés sur le terrain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t="23150" r="14015" b="35309"/>
          <a:stretch/>
        </p:blipFill>
        <p:spPr>
          <a:xfrm>
            <a:off x="6496334" y="0"/>
            <a:ext cx="5771866" cy="2594358"/>
          </a:xfrm>
          <a:prstGeom prst="rect">
            <a:avLst/>
          </a:prstGeom>
        </p:spPr>
      </p:pic>
      <p:pic>
        <p:nvPicPr>
          <p:cNvPr id="8" name="Picture 5" descr="C:\Documents and Settings\julie.d\Bureau\Photos PPT\PICT0064.JPG"/>
          <p:cNvPicPr>
            <a:picLocks noChangeAspect="1" noChangeArrowheads="1"/>
          </p:cNvPicPr>
          <p:nvPr/>
        </p:nvPicPr>
        <p:blipFill rotWithShape="1">
          <a:blip r:embed="rId3" cstate="print"/>
          <a:srcRect l="183" r="6181"/>
          <a:stretch/>
        </p:blipFill>
        <p:spPr bwMode="auto">
          <a:xfrm>
            <a:off x="6496334" y="2594358"/>
            <a:ext cx="5876925" cy="4706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30200" y="736826"/>
            <a:ext cx="4406900" cy="850674"/>
          </a:xfrm>
          <a:prstGeom prst="rect">
            <a:avLst/>
          </a:prstGeom>
          <a:solidFill>
            <a:srgbClr val="E8E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-12090" y="736826"/>
            <a:ext cx="685701" cy="0"/>
          </a:xfrm>
          <a:prstGeom prst="line">
            <a:avLst/>
          </a:prstGeom>
          <a:ln>
            <a:solidFill>
              <a:srgbClr val="333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723901" y="365125"/>
            <a:ext cx="5278547" cy="1325563"/>
          </a:xfrm>
        </p:spPr>
        <p:txBody>
          <a:bodyPr/>
          <a:lstStyle/>
          <a:p>
            <a:r>
              <a:rPr lang="fr-FR"/>
              <a:t>Préparez-vous au terrain</a:t>
            </a:r>
          </a:p>
        </p:txBody>
      </p:sp>
    </p:spTree>
    <p:extLst>
      <p:ext uri="{BB962C8B-B14F-4D97-AF65-F5344CB8AC3E}">
        <p14:creationId xmlns:p14="http://schemas.microsoft.com/office/powerpoint/2010/main" val="7737279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Modele-2020" id="{83B93254-FAF3-4701-BA83-15D764441FA1}" vid="{25F612EC-7290-49DD-AAB4-44D8FE4CD6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4B3FB2E166784481373E041EE8CE36" ma:contentTypeVersion="14" ma:contentTypeDescription="Crée un document." ma:contentTypeScope="" ma:versionID="ef5014bcf8a929550952a73e7b209a90">
  <xsd:schema xmlns:xsd="http://www.w3.org/2001/XMLSchema" xmlns:xs="http://www.w3.org/2001/XMLSchema" xmlns:p="http://schemas.microsoft.com/office/2006/metadata/properties" xmlns:ns2="4f751f40-bc36-4fd0-b301-ef6c82886578" xmlns:ns3="5ff39088-67bb-45e0-86b0-9f7e0a6e77b1" targetNamespace="http://schemas.microsoft.com/office/2006/metadata/properties" ma:root="true" ma:fieldsID="892470963344dfbb0c5a1f56b497b380" ns2:_="" ns3:_="">
    <xsd:import namespace="4f751f40-bc36-4fd0-b301-ef6c82886578"/>
    <xsd:import namespace="5ff39088-67bb-45e0-86b0-9f7e0a6e77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751f40-bc36-4fd0-b301-ef6c828865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fac545b0-a275-48cc-8b50-adade642e1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39088-67bb-45e0-86b0-9f7e0a6e77b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bbb1184-4a30-4cef-b4f1-0cd2845527c9}" ma:internalName="TaxCatchAll" ma:showField="CatchAllData" ma:web="5ff39088-67bb-45e0-86b0-9f7e0a6e77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f39088-67bb-45e0-86b0-9f7e0a6e77b1" xsi:nil="true"/>
    <lcf76f155ced4ddcb4097134ff3c332f xmlns="4f751f40-bc36-4fd0-b301-ef6c8288657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BA07D4-407A-4BF2-AA2B-BA3AE3D1CA36}"/>
</file>

<file path=customXml/itemProps2.xml><?xml version="1.0" encoding="utf-8"?>
<ds:datastoreItem xmlns:ds="http://schemas.openxmlformats.org/officeDocument/2006/customXml" ds:itemID="{BCF2D225-45F3-4BAE-B135-008EBDD18E80}">
  <ds:schemaRefs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ff39088-67bb-45e0-86b0-9f7e0a6e77b1"/>
    <ds:schemaRef ds:uri="4f751f40-bc36-4fd0-b301-ef6c8288657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253A67-2A36-4E5E-A1DF-0F2968CEB1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Presentation-Modele-2020</Template>
  <TotalTime>403</TotalTime>
  <Words>3223</Words>
  <Application>Microsoft Office PowerPoint</Application>
  <PresentationFormat>Grand écran</PresentationFormat>
  <Paragraphs>459</Paragraphs>
  <Slides>44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Gotham Book</vt:lpstr>
      <vt:lpstr>Roboto</vt:lpstr>
      <vt:lpstr>Thème Office</vt:lpstr>
      <vt:lpstr>CONSTRUIRE SON ENGAGEMENT AVEC bIOFORCE</vt:lpstr>
      <vt:lpstr>BIOFORCE</vt:lpstr>
      <vt:lpstr>Quelles formations proposons-nous ?</vt:lpstr>
      <vt:lpstr>Présentation PowerPoint</vt:lpstr>
      <vt:lpstr>UNE APPROCHE PÉDAGOGIQUE ORIGINALE</vt:lpstr>
      <vt:lpstr>Présentation PowerPoint</vt:lpstr>
      <vt:lpstr>CONSTRUIRE AVEC LE SECTEUR PROFESSIONNEL HUMANITAIRE</vt:lpstr>
      <vt:lpstr>Présentation PowerPoint</vt:lpstr>
      <vt:lpstr>Préparez-vous au terrain</vt:lpstr>
      <vt:lpstr>Présentation PowerPoint</vt:lpstr>
      <vt:lpstr>Préparez-vous au terrain</vt:lpstr>
      <vt:lpstr>Présentation PowerPoint</vt:lpstr>
      <vt:lpstr>L’école des humanitaires par des humanitaires</vt:lpstr>
      <vt:lpstr>VOUS ACCOMPAGNER INDIVIDUELLEMENT DE LA FORMATION  À L’EMPLOI</vt:lpstr>
      <vt:lpstr>Comptez sur nous</vt:lpstr>
      <vt:lpstr>TROIS PILIERS POUR CONSTRUIRE SON ENGAGEMENT</vt:lpstr>
      <vt:lpstr>S’INFORMER  AVEC BIOFORCE</vt:lpstr>
      <vt:lpstr>ÊTRE ACCOMPAGNÉ  PAR BIOFORCE</vt:lpstr>
      <vt:lpstr>SE FORMER  AVEC BIOFORCE</vt:lpstr>
      <vt:lpstr>Une mission humanitaire,  c’est quoi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 prise en charge ?</vt:lpstr>
      <vt:lpstr>Présentation PowerPoint</vt:lpstr>
      <vt:lpstr>Présentation PowerPoint</vt:lpstr>
      <vt:lpstr>Présentation PowerPoint</vt:lpstr>
      <vt:lpstr>Présentation PowerPoint</vt:lpstr>
      <vt:lpstr>BIOFORCE : ET APRÈS ?</vt:lpstr>
      <vt:lpstr>Ils sont en mission  après leur formation métier</vt:lpstr>
      <vt:lpstr>Ils sont en emploi après leur formation initiale</vt:lpstr>
      <vt:lpstr>Présentation PowerPoint</vt:lpstr>
      <vt:lpstr>Présentation PowerPoint</vt:lpstr>
      <vt:lpstr>www.bioforce.org infoeurope@bioforce.org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VOTRE TITRE</dc:title>
  <dc:creator>Justine Regent</dc:creator>
  <cp:lastModifiedBy>Samary MOUNIQ</cp:lastModifiedBy>
  <cp:revision>2</cp:revision>
  <dcterms:created xsi:type="dcterms:W3CDTF">2020-08-13T07:46:06Z</dcterms:created>
  <dcterms:modified xsi:type="dcterms:W3CDTF">2023-10-13T13:34:19Z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813400.000000000</vt:lpwstr>
  </property>
  <property fmtid="{D5CDD505-2E9C-101B-9397-08002B2CF9AE}" pid="3" name="ContentTypeId">
    <vt:lpwstr>0x0101005E4B3FB2E166784481373E041EE8CE36</vt:lpwstr>
  </property>
  <property fmtid="{D5CDD505-2E9C-101B-9397-08002B2CF9AE}" pid="4" name="MediaServiceImageTags">
    <vt:lpwstr/>
  </property>
</Properties>
</file>